
<file path=[Content_Types].xml><?xml version="1.0" encoding="utf-8"?>
<Types xmlns="http://schemas.openxmlformats.org/package/2006/content-types">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014" autoAdjust="0"/>
  </p:normalViewPr>
  <p:slideViewPr>
    <p:cSldViewPr>
      <p:cViewPr varScale="1">
        <p:scale>
          <a:sx n="55" d="100"/>
          <a:sy n="55" d="100"/>
        </p:scale>
        <p:origin x="102" y="162"/>
      </p:cViewPr>
      <p:guideLst>
        <p:guide orient="horz" pos="2880"/>
        <p:guide pos="2160"/>
      </p:guideLst>
    </p:cSldViewPr>
  </p:slideViewPr>
  <p:notesTextViewPr>
    <p:cViewPr>
      <p:scale>
        <a:sx n="100" d="100"/>
        <a:sy n="100" d="100"/>
      </p:scale>
      <p:origin x="0" y="-543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E6D109A1-0739-4BCF-920A-736D7E156BE7}" type="datetimeFigureOut">
              <a:rPr lang="en-US" smtClean="0"/>
              <a:t>6/9/2024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F7A60EE3-4AB1-42B0-95CC-A039A8AE17E9}" type="slidenum">
              <a:rPr lang="en-US" smtClean="0"/>
              <a:t>‹#›</a:t>
            </a:fld>
            <a:endParaRPr lang="en-US"/>
          </a:p>
        </p:txBody>
      </p:sp>
    </p:spTree>
    <p:extLst>
      <p:ext uri="{BB962C8B-B14F-4D97-AF65-F5344CB8AC3E}">
        <p14:creationId xmlns:p14="http://schemas.microsoft.com/office/powerpoint/2010/main" val="2439572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This module discusses wound management in the Tactical Field Care (TFC) setting, highlighting actions you should take as a Combat Paramedic or Provider (CPP).</a:t>
            </a:r>
          </a:p>
          <a:p>
            <a:pPr algn="l"/>
            <a:r>
              <a:rPr lang="en-US" b="0" i="0" dirty="0">
                <a:solidFill>
                  <a:srgbClr val="212529"/>
                </a:solidFill>
                <a:effectLst/>
                <a:highlight>
                  <a:srgbClr val="FFFFFF"/>
                </a:highlight>
                <a:latin typeface="-apple-system"/>
              </a:rPr>
              <a:t>All Service Member and Combat Lifesaver training trains non-medical personnel about basic wound management and Combat Medics are trained in the additional wound management procedures you will be learning. As a Combat Paramedic/Provider, you not only need to know that information and master those skills, you should also understand how guidelines were developed and be able to answer questions about wound management in a TFC environment.</a:t>
            </a:r>
          </a:p>
          <a:p>
            <a:endParaRPr lang="en-US" dirty="0"/>
          </a:p>
        </p:txBody>
      </p:sp>
      <p:sp>
        <p:nvSpPr>
          <p:cNvPr id="4" name="Slide Number Placeholder 3"/>
          <p:cNvSpPr>
            <a:spLocks noGrp="1"/>
          </p:cNvSpPr>
          <p:nvPr>
            <p:ph type="sldNum" sz="quarter" idx="5"/>
          </p:nvPr>
        </p:nvSpPr>
        <p:spPr/>
        <p:txBody>
          <a:bodyPr/>
          <a:lstStyle/>
          <a:p>
            <a:fld id="{F7A60EE3-4AB1-42B0-95CC-A039A8AE17E9}" type="slidenum">
              <a:rPr lang="en-US" smtClean="0"/>
              <a:t>2</a:t>
            </a:fld>
            <a:endParaRPr lang="en-US"/>
          </a:p>
        </p:txBody>
      </p:sp>
    </p:spTree>
    <p:extLst>
      <p:ext uri="{BB962C8B-B14F-4D97-AF65-F5344CB8AC3E}">
        <p14:creationId xmlns:p14="http://schemas.microsoft.com/office/powerpoint/2010/main" val="232175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Caring for the wounds associated with an amputation is different than other minor wounds or other dressings.</a:t>
            </a:r>
          </a:p>
          <a:p>
            <a:pPr algn="l"/>
            <a:r>
              <a:rPr lang="en-US" b="0" i="0" dirty="0">
                <a:solidFill>
                  <a:srgbClr val="212529"/>
                </a:solidFill>
                <a:effectLst/>
                <a:highlight>
                  <a:srgbClr val="FFFFFF"/>
                </a:highlight>
                <a:latin typeface="-apple-system"/>
              </a:rPr>
              <a:t>The control of bleeding is not accomplished through direct pressure at the stump, but through the use of the tourniquet applied above the amputation; so, any persistent bleeding that might be present must be resolved by further tightening of the tourniquet or application of a second tourniquet proximal to the first. Prior to dressing an amputation wound, the hemorrhage must be controlled.</a:t>
            </a:r>
            <a:r>
              <a:rPr lang="en-US" b="0" i="0" baseline="30000" dirty="0">
                <a:solidFill>
                  <a:srgbClr val="212529"/>
                </a:solidFill>
                <a:effectLst/>
                <a:highlight>
                  <a:srgbClr val="FFFFFF"/>
                </a:highlight>
                <a:latin typeface="-apple-system"/>
              </a:rPr>
              <a:t>24</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As the amputation is often very irregular, it may take a significant amount of gauze or dressing to wrap the casualty’s stump. It is also important to exercise caution in applying the gauze, as it is not uncommon for sharp bones to protrude and potentially injure the responders. Once the entire area is covered in gauze or dressings, bandages or cravats can be applied to keep everything in place, extending up 4 inches proximal to the edges of the stump. Be sure NOT to cover the tourniquets, though, in case they need to be accessed quickly.</a:t>
            </a:r>
          </a:p>
          <a:p>
            <a:pPr algn="l"/>
            <a:r>
              <a:rPr lang="en-US" b="0" i="0" dirty="0">
                <a:solidFill>
                  <a:srgbClr val="212529"/>
                </a:solidFill>
                <a:effectLst/>
                <a:highlight>
                  <a:srgbClr val="FFFFFF"/>
                </a:highlight>
                <a:latin typeface="-apple-system"/>
              </a:rPr>
              <a:t>In addition to dressing the stump, you must also take care of the amputated body part. Wrap the amputated body part loosely with moistened gauze. If possible, place it in a plastic bag; if not, wrap it with cravats to cover all of the gauze. Then place the bag, or the cravat-covered body part, in a container with ice, if available. Keep in mind that you do NOT want to have the body part directly in contact with the ice or submersed in water. And once cooled, maintain cooling throughout transport (avoid allowing the body part to warm because of a lack of ice or refrigeration).</a:t>
            </a:r>
            <a:r>
              <a:rPr lang="en-US" b="0" i="0" baseline="30000" dirty="0">
                <a:solidFill>
                  <a:srgbClr val="212529"/>
                </a:solidFill>
                <a:effectLst/>
                <a:highlight>
                  <a:srgbClr val="FFFFFF"/>
                </a:highlight>
                <a:latin typeface="-apple-system"/>
              </a:rPr>
              <a:t>25, 26</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The body part should accompany the casualty for potential reimplantation or use for skin grafting. But an evacuation should not be delayed to locate or care for an amputated body part.</a:t>
            </a:r>
          </a:p>
          <a:p>
            <a:pPr algn="l"/>
            <a:r>
              <a:rPr lang="en-US" b="0" i="0" dirty="0">
                <a:solidFill>
                  <a:srgbClr val="212529"/>
                </a:solidFill>
                <a:effectLst/>
                <a:highlight>
                  <a:srgbClr val="FFFFFF"/>
                </a:highlight>
                <a:latin typeface="-apple-system"/>
              </a:rPr>
              <a:t>The evidence supporting the wound management of amputations is mostly meta-analysis of observational studies, lab evaluations, and case studies.</a:t>
            </a:r>
          </a:p>
          <a:p>
            <a:endParaRPr lang="en-US" dirty="0"/>
          </a:p>
        </p:txBody>
      </p:sp>
      <p:sp>
        <p:nvSpPr>
          <p:cNvPr id="4" name="Slide Number Placeholder 3"/>
          <p:cNvSpPr>
            <a:spLocks noGrp="1"/>
          </p:cNvSpPr>
          <p:nvPr>
            <p:ph type="sldNum" sz="quarter" idx="5"/>
          </p:nvPr>
        </p:nvSpPr>
        <p:spPr/>
        <p:txBody>
          <a:bodyPr/>
          <a:lstStyle/>
          <a:p>
            <a:fld id="{F7A60EE3-4AB1-42B0-95CC-A039A8AE17E9}" type="slidenum">
              <a:rPr lang="en-US" smtClean="0"/>
              <a:t>13</a:t>
            </a:fld>
            <a:endParaRPr lang="en-US"/>
          </a:p>
        </p:txBody>
      </p:sp>
    </p:spTree>
    <p:extLst>
      <p:ext uri="{BB962C8B-B14F-4D97-AF65-F5344CB8AC3E}">
        <p14:creationId xmlns:p14="http://schemas.microsoft.com/office/powerpoint/2010/main" val="3080310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The following video will demonstrate how to bandage an amputation stump and care for the amputated body part in a Tactical Field Care setting.</a:t>
            </a:r>
            <a:endParaRPr lang="en-US" dirty="0"/>
          </a:p>
        </p:txBody>
      </p:sp>
      <p:sp>
        <p:nvSpPr>
          <p:cNvPr id="4" name="Slide Number Placeholder 3"/>
          <p:cNvSpPr>
            <a:spLocks noGrp="1"/>
          </p:cNvSpPr>
          <p:nvPr>
            <p:ph type="sldNum" sz="quarter" idx="5"/>
          </p:nvPr>
        </p:nvSpPr>
        <p:spPr/>
        <p:txBody>
          <a:bodyPr/>
          <a:lstStyle/>
          <a:p>
            <a:fld id="{F7A60EE3-4AB1-42B0-95CC-A039A8AE17E9}" type="slidenum">
              <a:rPr lang="en-US" smtClean="0"/>
              <a:t>14</a:t>
            </a:fld>
            <a:endParaRPr lang="en-US"/>
          </a:p>
        </p:txBody>
      </p:sp>
    </p:spTree>
    <p:extLst>
      <p:ext uri="{BB962C8B-B14F-4D97-AF65-F5344CB8AC3E}">
        <p14:creationId xmlns:p14="http://schemas.microsoft.com/office/powerpoint/2010/main" val="978348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 evidence supporting wound management strategies in Tactical Field Care is varied, ranging from clear positive effects based on retrospective observational reviews to a consensus of subject matter expert opinions.</a:t>
            </a:r>
          </a:p>
          <a:p>
            <a:pPr algn="l"/>
            <a:r>
              <a:rPr lang="en-US" b="0" i="0" dirty="0">
                <a:solidFill>
                  <a:srgbClr val="212529"/>
                </a:solidFill>
                <a:effectLst/>
                <a:highlight>
                  <a:srgbClr val="FFFFFF"/>
                </a:highlight>
                <a:latin typeface="-apple-system"/>
              </a:rPr>
              <a:t>General wound management principles in Tactical Field Care are supported by several observational reviews, but also derive implied strength from many wound management studies performed outside of the TFC environment, which bolster the evidence supporting those strategies.</a:t>
            </a:r>
          </a:p>
          <a:p>
            <a:pPr algn="l"/>
            <a:r>
              <a:rPr lang="en-US" b="0" i="0" dirty="0">
                <a:solidFill>
                  <a:srgbClr val="212529"/>
                </a:solidFill>
                <a:effectLst/>
                <a:highlight>
                  <a:srgbClr val="FFFFFF"/>
                </a:highlight>
                <a:latin typeface="-apple-system"/>
              </a:rPr>
              <a:t>The management of open abdominal wounds is the subject of a recently drafted, yet-to-be-published, review article highlighting the studies and evidence behind current recommendations. In general, the evidence is moderately supportive of the guidelines and strategy, with some sections having a higher level of evidence.</a:t>
            </a:r>
          </a:p>
          <a:p>
            <a:pPr algn="l"/>
            <a:r>
              <a:rPr lang="en-US" b="0" i="0" dirty="0">
                <a:solidFill>
                  <a:srgbClr val="212529"/>
                </a:solidFill>
                <a:effectLst/>
                <a:highlight>
                  <a:srgbClr val="FFFFFF"/>
                </a:highlight>
                <a:latin typeface="-apple-system"/>
              </a:rPr>
              <a:t>Strategies for managing impaled objects rely more heavily on case reports and observational studies, but overall, still provide a low to moderate level of evidence to support the current recommendations.</a:t>
            </a:r>
          </a:p>
          <a:p>
            <a:pPr algn="l"/>
            <a:r>
              <a:rPr lang="en-US" b="0" i="0" dirty="0">
                <a:solidFill>
                  <a:srgbClr val="212529"/>
                </a:solidFill>
                <a:effectLst/>
                <a:highlight>
                  <a:srgbClr val="FFFFFF"/>
                </a:highlight>
                <a:latin typeface="-apple-system"/>
              </a:rPr>
              <a:t>Amputation wound care has the least supporting evidence and draws significantly from subject matter consensus opinions. That said, there are still positive effects noted in observational studies and low evidence supporting current management guidelines.</a:t>
            </a:r>
          </a:p>
          <a:p>
            <a:endParaRPr lang="en-US" dirty="0"/>
          </a:p>
        </p:txBody>
      </p:sp>
      <p:sp>
        <p:nvSpPr>
          <p:cNvPr id="4" name="Slide Number Placeholder 3"/>
          <p:cNvSpPr>
            <a:spLocks noGrp="1"/>
          </p:cNvSpPr>
          <p:nvPr>
            <p:ph type="sldNum" sz="quarter" idx="5"/>
          </p:nvPr>
        </p:nvSpPr>
        <p:spPr/>
        <p:txBody>
          <a:bodyPr/>
          <a:lstStyle/>
          <a:p>
            <a:fld id="{F7A60EE3-4AB1-42B0-95CC-A039A8AE17E9}" type="slidenum">
              <a:rPr lang="en-US" smtClean="0"/>
              <a:t>15</a:t>
            </a:fld>
            <a:endParaRPr lang="en-US"/>
          </a:p>
        </p:txBody>
      </p:sp>
    </p:spTree>
    <p:extLst>
      <p:ext uri="{BB962C8B-B14F-4D97-AF65-F5344CB8AC3E}">
        <p14:creationId xmlns:p14="http://schemas.microsoft.com/office/powerpoint/2010/main" val="1665079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Evidence-based recommendations and guidance are the result of a careful review of studies and discussion by a panel of subject matter experts. For TCCC, the subject matter expert panels include both Committee on TCCC members and select invited subject matter experts from within both the military and civilian community, based on the specific interest area.</a:t>
            </a:r>
          </a:p>
          <a:p>
            <a:pPr algn="l"/>
            <a:r>
              <a:rPr lang="en-US" b="1" i="0" dirty="0">
                <a:solidFill>
                  <a:srgbClr val="197278"/>
                </a:solidFill>
                <a:effectLst/>
                <a:highlight>
                  <a:srgbClr val="FFFFFF"/>
                </a:highlight>
                <a:latin typeface="-apple-system"/>
              </a:rPr>
              <a:t>Why the AHA Classification System?</a:t>
            </a:r>
          </a:p>
          <a:p>
            <a:pPr algn="l"/>
            <a:r>
              <a:rPr lang="en-US" b="0" i="0" dirty="0">
                <a:solidFill>
                  <a:srgbClr val="212529"/>
                </a:solidFill>
                <a:effectLst/>
                <a:highlight>
                  <a:srgbClr val="FFFFFF"/>
                </a:highlight>
                <a:latin typeface="-apple-system"/>
              </a:rPr>
              <a:t>The level of evidence classification combines an objective description of the existence and the types of studies supporting the recommendation and expert consensus, according to 1 of the following 3 categories:</a:t>
            </a:r>
            <a:r>
              <a:rPr lang="en-US" b="0" i="0" baseline="30000" dirty="0">
                <a:solidFill>
                  <a:srgbClr val="212529"/>
                </a:solidFill>
                <a:effectLst/>
                <a:highlight>
                  <a:srgbClr val="FFFFFF"/>
                </a:highlight>
                <a:latin typeface="-apple-system"/>
              </a:rPr>
              <a:t>38</a:t>
            </a:r>
            <a:r>
              <a:rPr lang="en-US" b="0" i="0" dirty="0">
                <a:solidFill>
                  <a:srgbClr val="212529"/>
                </a:solidFill>
                <a:effectLst/>
                <a:highlight>
                  <a:srgbClr val="FFFFFF"/>
                </a:highlight>
                <a:latin typeface="-apple-system"/>
              </a:rPr>
              <a:t> </a:t>
            </a:r>
          </a:p>
          <a:p>
            <a:pPr algn="l">
              <a:buFont typeface="Arial" panose="020B0604020202020204" pitchFamily="34" charset="0"/>
              <a:buChar char="•"/>
            </a:pPr>
            <a:r>
              <a:rPr lang="en-US" b="0" i="0" dirty="0">
                <a:solidFill>
                  <a:srgbClr val="212529"/>
                </a:solidFill>
                <a:effectLst/>
                <a:highlight>
                  <a:srgbClr val="FFFFFF"/>
                </a:highlight>
                <a:latin typeface="-apple-system"/>
              </a:rPr>
              <a:t>Level of evidence A: recommendation based on evidence from multiple randomized trials or meta-analyses</a:t>
            </a:r>
          </a:p>
          <a:p>
            <a:pPr algn="l">
              <a:buFont typeface="Arial" panose="020B0604020202020204" pitchFamily="34" charset="0"/>
              <a:buChar char="•"/>
            </a:pPr>
            <a:r>
              <a:rPr lang="en-US" b="0" i="0" dirty="0">
                <a:solidFill>
                  <a:srgbClr val="212529"/>
                </a:solidFill>
                <a:effectLst/>
                <a:highlight>
                  <a:srgbClr val="FFFFFF"/>
                </a:highlight>
                <a:latin typeface="-apple-system"/>
              </a:rPr>
              <a:t>Level of evidence B: recommendation based on evidence from a single randomized trial or nonrandomized studies</a:t>
            </a:r>
          </a:p>
          <a:p>
            <a:pPr algn="l">
              <a:buFont typeface="Arial" panose="020B0604020202020204" pitchFamily="34" charset="0"/>
              <a:buChar char="•"/>
            </a:pPr>
            <a:r>
              <a:rPr lang="en-US" b="0" i="0" dirty="0">
                <a:solidFill>
                  <a:srgbClr val="212529"/>
                </a:solidFill>
                <a:effectLst/>
                <a:highlight>
                  <a:srgbClr val="FFFFFF"/>
                </a:highlight>
                <a:latin typeface="-apple-system"/>
              </a:rPr>
              <a:t>Level of evidence C: recommendation based on expert opinion, case studies, or standards of care.</a:t>
            </a:r>
          </a:p>
          <a:p>
            <a:pPr algn="l"/>
            <a:r>
              <a:rPr lang="en-US" b="0" i="0" dirty="0">
                <a:solidFill>
                  <a:srgbClr val="212529"/>
                </a:solidFill>
                <a:effectLst/>
                <a:highlight>
                  <a:srgbClr val="FFFFFF"/>
                </a:highlight>
                <a:latin typeface="-apple-system"/>
              </a:rPr>
              <a:t>The level of evidence recommendations allows readers to quickly glean information on the strength, certainty, and quality of evidence supporting each recommendation. The Level of Evidence (LOE) denotes the confidence in or certainty of the evidence supporting the recommendation, based on the type, size, quality, and consistency of pertinent research findings.</a:t>
            </a:r>
            <a:r>
              <a:rPr lang="en-US" b="0" i="0" baseline="30000" dirty="0">
                <a:solidFill>
                  <a:srgbClr val="212529"/>
                </a:solidFill>
                <a:effectLst/>
                <a:highlight>
                  <a:srgbClr val="FFFFFF"/>
                </a:highlight>
                <a:latin typeface="-apple-system"/>
              </a:rPr>
              <a:t>39</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 recommendation with level of evidence C does not imply that the recommendation is weak. Many important clinical questions addressed in guidelines do not lend themselves to clinical trials. Although, Randomized Clinical Trials are unavailable, there may be a very clear clinical consensus that a particular test or therapy is useful or effective.</a:t>
            </a:r>
          </a:p>
          <a:p>
            <a:endParaRPr lang="en-US" dirty="0"/>
          </a:p>
        </p:txBody>
      </p:sp>
      <p:sp>
        <p:nvSpPr>
          <p:cNvPr id="4" name="Slide Number Placeholder 3"/>
          <p:cNvSpPr>
            <a:spLocks noGrp="1"/>
          </p:cNvSpPr>
          <p:nvPr>
            <p:ph type="sldNum" sz="quarter" idx="5"/>
          </p:nvPr>
        </p:nvSpPr>
        <p:spPr/>
        <p:txBody>
          <a:bodyPr/>
          <a:lstStyle/>
          <a:p>
            <a:fld id="{F7A60EE3-4AB1-42B0-95CC-A039A8AE17E9}" type="slidenum">
              <a:rPr lang="en-US" smtClean="0"/>
              <a:t>16</a:t>
            </a:fld>
            <a:endParaRPr lang="en-US"/>
          </a:p>
        </p:txBody>
      </p:sp>
    </p:spTree>
    <p:extLst>
      <p:ext uri="{BB962C8B-B14F-4D97-AF65-F5344CB8AC3E}">
        <p14:creationId xmlns:p14="http://schemas.microsoft.com/office/powerpoint/2010/main" val="3284437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This module highlighted the wound management principles you should know for Tactical Field Care. </a:t>
            </a:r>
          </a:p>
          <a:p>
            <a:pPr algn="l"/>
            <a:r>
              <a:rPr lang="en-US" b="0" i="0" dirty="0">
                <a:solidFill>
                  <a:srgbClr val="212529"/>
                </a:solidFill>
                <a:effectLst/>
                <a:highlight>
                  <a:srgbClr val="FFFFFF"/>
                </a:highlight>
                <a:latin typeface="-apple-system"/>
              </a:rPr>
              <a:t>We discussed general wound management principles, and then went into more detail on open abdominal wounds, impaled objects, and dressing amputations. Additionally, we covered the evidence for the strategies behind wound management in the TFC setting.</a:t>
            </a:r>
          </a:p>
          <a:p>
            <a:pPr algn="l"/>
            <a:r>
              <a:rPr lang="en-US" b="0" i="0" dirty="0">
                <a:solidFill>
                  <a:srgbClr val="212529"/>
                </a:solidFill>
                <a:effectLst/>
                <a:highlight>
                  <a:srgbClr val="FFFFFF"/>
                </a:highlight>
                <a:latin typeface="-apple-system"/>
              </a:rPr>
              <a:t>Also, you demonstrated the application of open abdominal, impalement, and amputation wound dressings in the skills station.</a:t>
            </a:r>
          </a:p>
          <a:p>
            <a:endParaRPr lang="en-US" dirty="0"/>
          </a:p>
        </p:txBody>
      </p:sp>
      <p:sp>
        <p:nvSpPr>
          <p:cNvPr id="4" name="Slide Number Placeholder 3"/>
          <p:cNvSpPr>
            <a:spLocks noGrp="1"/>
          </p:cNvSpPr>
          <p:nvPr>
            <p:ph type="sldNum" sz="quarter" idx="5"/>
          </p:nvPr>
        </p:nvSpPr>
        <p:spPr/>
        <p:txBody>
          <a:bodyPr/>
          <a:lstStyle/>
          <a:p>
            <a:fld id="{F7A60EE3-4AB1-42B0-95CC-A039A8AE17E9}" type="slidenum">
              <a:rPr lang="en-US" smtClean="0"/>
              <a:t>18</a:t>
            </a:fld>
            <a:endParaRPr lang="en-US"/>
          </a:p>
        </p:txBody>
      </p:sp>
    </p:spTree>
    <p:extLst>
      <p:ext uri="{BB962C8B-B14F-4D97-AF65-F5344CB8AC3E}">
        <p14:creationId xmlns:p14="http://schemas.microsoft.com/office/powerpoint/2010/main" val="1324210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To close out this module, check your learning with the questions below (answers under the image). </a:t>
            </a:r>
          </a:p>
          <a:p>
            <a:endParaRPr lang="en-US" b="0" i="0" dirty="0">
              <a:solidFill>
                <a:srgbClr val="212529"/>
              </a:solidFill>
              <a:effectLst/>
              <a:highlight>
                <a:srgbClr val="FFFFFF"/>
              </a:highlight>
              <a:latin typeface="-apple-system"/>
            </a:endParaRPr>
          </a:p>
          <a:p>
            <a:pPr algn="l"/>
            <a:r>
              <a:rPr lang="en-US" b="1" i="0" dirty="0">
                <a:solidFill>
                  <a:srgbClr val="197278"/>
                </a:solidFill>
                <a:effectLst/>
                <a:highlight>
                  <a:srgbClr val="FFFFFF"/>
                </a:highlight>
                <a:latin typeface="-apple-system"/>
              </a:rPr>
              <a:t>Answers</a:t>
            </a:r>
          </a:p>
          <a:p>
            <a:pPr algn="l"/>
            <a:r>
              <a:rPr lang="en-US" b="1" i="0" dirty="0">
                <a:solidFill>
                  <a:srgbClr val="197278"/>
                </a:solidFill>
                <a:effectLst/>
                <a:highlight>
                  <a:srgbClr val="FFFFFF"/>
                </a:highlight>
                <a:latin typeface="-apple-system"/>
              </a:rPr>
              <a:t>After applying pressure to stop bleeding, if necessary, what is the next step in treating a minor wound?</a:t>
            </a:r>
          </a:p>
          <a:p>
            <a:pPr algn="l">
              <a:buFont typeface="Arial" panose="020B0604020202020204" pitchFamily="34" charset="0"/>
              <a:buChar char="•"/>
            </a:pPr>
            <a:r>
              <a:rPr lang="en-US" b="0" i="0" dirty="0">
                <a:solidFill>
                  <a:srgbClr val="212529"/>
                </a:solidFill>
                <a:effectLst/>
                <a:highlight>
                  <a:srgbClr val="FFFFFF"/>
                </a:highlight>
                <a:latin typeface="-apple-system"/>
              </a:rPr>
              <a:t>Next, irrigate and clean wounds with either sterile water, if it is available, or even clean water if your supplies are limited or you have no access to sterile water.</a:t>
            </a:r>
          </a:p>
          <a:p>
            <a:pPr algn="l"/>
            <a:r>
              <a:rPr lang="en-US" b="1" i="0" dirty="0">
                <a:solidFill>
                  <a:srgbClr val="197278"/>
                </a:solidFill>
                <a:effectLst/>
                <a:highlight>
                  <a:srgbClr val="FFFFFF"/>
                </a:highlight>
                <a:latin typeface="-apple-system"/>
              </a:rPr>
              <a:t>Name three of the four complications of open abdominal wounds.</a:t>
            </a:r>
          </a:p>
          <a:p>
            <a:pPr algn="l">
              <a:buFont typeface="+mj-lt"/>
              <a:buAutoNum type="arabicPeriod"/>
            </a:pPr>
            <a:r>
              <a:rPr lang="en-US" b="0" i="0" dirty="0">
                <a:solidFill>
                  <a:srgbClr val="212529"/>
                </a:solidFill>
                <a:effectLst/>
                <a:highlight>
                  <a:srgbClr val="FFFFFF"/>
                </a:highlight>
                <a:latin typeface="-apple-system"/>
              </a:rPr>
              <a:t>Increased risk of hypothermia – insensible heat losses from the evaporative process from the open abdomen</a:t>
            </a:r>
          </a:p>
          <a:p>
            <a:pPr algn="l">
              <a:buFont typeface="+mj-lt"/>
              <a:buAutoNum type="arabicPeriod"/>
            </a:pPr>
            <a:r>
              <a:rPr lang="en-US" b="0" i="0" dirty="0">
                <a:solidFill>
                  <a:srgbClr val="212529"/>
                </a:solidFill>
                <a:effectLst/>
                <a:highlight>
                  <a:srgbClr val="FFFFFF"/>
                </a:highlight>
                <a:latin typeface="-apple-system"/>
              </a:rPr>
              <a:t>Fluid loss – dehydration from the evaporative processes</a:t>
            </a:r>
          </a:p>
          <a:p>
            <a:pPr algn="l">
              <a:buFont typeface="+mj-lt"/>
              <a:buAutoNum type="arabicPeriod"/>
            </a:pPr>
            <a:r>
              <a:rPr lang="en-US" b="0" i="0" dirty="0">
                <a:solidFill>
                  <a:srgbClr val="212529"/>
                </a:solidFill>
                <a:effectLst/>
                <a:highlight>
                  <a:srgbClr val="FFFFFF"/>
                </a:highlight>
                <a:latin typeface="-apple-system"/>
              </a:rPr>
              <a:t>Internal hemorrhage – significant volume of pooled blood or ongoing hemorrhage may not be visible at the surface</a:t>
            </a:r>
          </a:p>
          <a:p>
            <a:pPr algn="l">
              <a:buFont typeface="+mj-lt"/>
              <a:buAutoNum type="arabicPeriod"/>
            </a:pPr>
            <a:r>
              <a:rPr lang="en-US" b="0" i="0" dirty="0">
                <a:solidFill>
                  <a:srgbClr val="212529"/>
                </a:solidFill>
                <a:effectLst/>
                <a:highlight>
                  <a:srgbClr val="FFFFFF"/>
                </a:highlight>
                <a:latin typeface="-apple-system"/>
              </a:rPr>
              <a:t>Infections – both from the nature of the injury and from potential bowel perforation</a:t>
            </a:r>
          </a:p>
          <a:p>
            <a:pPr algn="l"/>
            <a:r>
              <a:rPr lang="en-US" b="1" i="0" dirty="0">
                <a:solidFill>
                  <a:srgbClr val="197278"/>
                </a:solidFill>
                <a:effectLst/>
                <a:highlight>
                  <a:srgbClr val="FFFFFF"/>
                </a:highlight>
                <a:latin typeface="-apple-system"/>
              </a:rPr>
              <a:t>If an impaled object is on an extremity, what do you need to do in addition to stabilizing the object?</a:t>
            </a:r>
          </a:p>
          <a:p>
            <a:pPr algn="l">
              <a:buFont typeface="Arial" panose="020B0604020202020204" pitchFamily="34" charset="0"/>
              <a:buChar char="•"/>
            </a:pPr>
            <a:r>
              <a:rPr lang="en-US" b="0" i="0" dirty="0">
                <a:solidFill>
                  <a:srgbClr val="212529"/>
                </a:solidFill>
                <a:effectLst/>
                <a:highlight>
                  <a:srgbClr val="FFFFFF"/>
                </a:highlight>
                <a:latin typeface="-apple-system"/>
              </a:rPr>
              <a:t>If the impalement is on an extremity, treat it like a fracture and stabilize the joint above and below the location of the object with splints.</a:t>
            </a:r>
          </a:p>
          <a:p>
            <a:pPr algn="l"/>
            <a:r>
              <a:rPr lang="en-US" b="1" i="0" dirty="0">
                <a:solidFill>
                  <a:srgbClr val="197278"/>
                </a:solidFill>
                <a:effectLst/>
                <a:highlight>
                  <a:srgbClr val="FFFFFF"/>
                </a:highlight>
                <a:latin typeface="-apple-system"/>
              </a:rPr>
              <a:t>How do you care for an amputated body part?</a:t>
            </a:r>
          </a:p>
          <a:p>
            <a:pPr algn="l">
              <a:buFont typeface="Arial" panose="020B0604020202020204" pitchFamily="34" charset="0"/>
              <a:buChar char="•"/>
            </a:pPr>
            <a:r>
              <a:rPr lang="en-US" b="0" i="0" dirty="0">
                <a:solidFill>
                  <a:srgbClr val="212529"/>
                </a:solidFill>
                <a:effectLst/>
                <a:highlight>
                  <a:srgbClr val="FFFFFF"/>
                </a:highlight>
                <a:latin typeface="-apple-system"/>
              </a:rPr>
              <a:t>Wrap the amputated body part loosely with moistened gauze. If possible, place it in a plastic bag; if not, wrap it with cravats to cover all of the gauze. Then place the bag, or the cravat-covered body part, in a container with ice, if available.</a:t>
            </a:r>
          </a:p>
          <a:p>
            <a:endParaRPr lang="en-US" b="0" i="0" dirty="0">
              <a:solidFill>
                <a:srgbClr val="212529"/>
              </a:solidFill>
              <a:effectLst/>
              <a:highlight>
                <a:srgbClr val="FFFFFF"/>
              </a:highlight>
              <a:latin typeface="-apple-system"/>
            </a:endParaRPr>
          </a:p>
          <a:p>
            <a:endParaRPr lang="en-US" b="0" i="0" dirty="0">
              <a:solidFill>
                <a:srgbClr val="212529"/>
              </a:solidFill>
              <a:effectLst/>
              <a:highlight>
                <a:srgbClr val="FFFFFF"/>
              </a:highlight>
              <a:latin typeface="-apple-system"/>
            </a:endParaRPr>
          </a:p>
          <a:p>
            <a:endParaRPr lang="en-US" b="0" i="0" dirty="0">
              <a:solidFill>
                <a:srgbClr val="212529"/>
              </a:solidFill>
              <a:effectLst/>
              <a:highlight>
                <a:srgbClr val="FFFFFF"/>
              </a:highlight>
              <a:latin typeface="-apple-system"/>
            </a:endParaRPr>
          </a:p>
          <a:p>
            <a:endParaRPr lang="en-US" dirty="0"/>
          </a:p>
        </p:txBody>
      </p:sp>
      <p:sp>
        <p:nvSpPr>
          <p:cNvPr id="4" name="Slide Number Placeholder 3"/>
          <p:cNvSpPr>
            <a:spLocks noGrp="1"/>
          </p:cNvSpPr>
          <p:nvPr>
            <p:ph type="sldNum" sz="quarter" idx="5"/>
          </p:nvPr>
        </p:nvSpPr>
        <p:spPr/>
        <p:txBody>
          <a:bodyPr/>
          <a:lstStyle/>
          <a:p>
            <a:fld id="{F7A60EE3-4AB1-42B0-95CC-A039A8AE17E9}" type="slidenum">
              <a:rPr lang="en-US" smtClean="0"/>
              <a:t>19</a:t>
            </a:fld>
            <a:endParaRPr lang="en-US"/>
          </a:p>
        </p:txBody>
      </p:sp>
    </p:spTree>
    <p:extLst>
      <p:ext uri="{BB962C8B-B14F-4D97-AF65-F5344CB8AC3E}">
        <p14:creationId xmlns:p14="http://schemas.microsoft.com/office/powerpoint/2010/main" val="3725003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A60EE3-4AB1-42B0-95CC-A039A8AE17E9}" type="slidenum">
              <a:rPr lang="en-US" smtClean="0"/>
              <a:t>20</a:t>
            </a:fld>
            <a:endParaRPr lang="en-US"/>
          </a:p>
        </p:txBody>
      </p:sp>
    </p:spTree>
    <p:extLst>
      <p:ext uri="{BB962C8B-B14F-4D97-AF65-F5344CB8AC3E}">
        <p14:creationId xmlns:p14="http://schemas.microsoft.com/office/powerpoint/2010/main" val="540657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baseline="30000" dirty="0">
                <a:solidFill>
                  <a:srgbClr val="212529"/>
                </a:solidFill>
                <a:effectLst/>
                <a:highlight>
                  <a:srgbClr val="FFFFFF"/>
                </a:highlight>
                <a:latin typeface="-apple-system"/>
              </a:rPr>
              <a:t>1</a:t>
            </a:r>
            <a:r>
              <a:rPr lang="en-US" b="0" i="0" dirty="0">
                <a:solidFill>
                  <a:srgbClr val="212529"/>
                </a:solidFill>
                <a:effectLst/>
                <a:highlight>
                  <a:srgbClr val="FFFFFF"/>
                </a:highlight>
                <a:latin typeface="-apple-system"/>
              </a:rPr>
              <a:t> Tactical Combat Casualty Care Guidelines (15 December 2021), Basic Management Plan for Tactical Field Care, Paragraphs 12 and 13.</a:t>
            </a:r>
          </a:p>
          <a:p>
            <a:pPr algn="l"/>
            <a:r>
              <a:rPr lang="en-US" b="0" i="0" baseline="30000" dirty="0">
                <a:solidFill>
                  <a:srgbClr val="212529"/>
                </a:solidFill>
                <a:effectLst/>
                <a:highlight>
                  <a:srgbClr val="FFFFFF"/>
                </a:highlight>
                <a:latin typeface="-apple-system"/>
              </a:rPr>
              <a:t>2</a:t>
            </a:r>
            <a:r>
              <a:rPr lang="en-US" b="0" i="0" dirty="0">
                <a:solidFill>
                  <a:srgbClr val="212529"/>
                </a:solidFill>
                <a:effectLst/>
                <a:highlight>
                  <a:srgbClr val="FFFFFF"/>
                </a:highlight>
                <a:latin typeface="-apple-system"/>
              </a:rPr>
              <a:t> Tactical Combat Casualty Care Guidelines (15 December 2021), Basic Management Plan for Tactical Field Care, Paragraph 6.a.</a:t>
            </a:r>
          </a:p>
          <a:p>
            <a:pPr algn="l"/>
            <a:r>
              <a:rPr lang="en-US" b="0" i="0" baseline="30000" dirty="0">
                <a:solidFill>
                  <a:srgbClr val="212529"/>
                </a:solidFill>
                <a:effectLst/>
                <a:highlight>
                  <a:srgbClr val="FFFFFF"/>
                </a:highlight>
                <a:latin typeface="-apple-system"/>
              </a:rPr>
              <a:t>3</a:t>
            </a:r>
            <a:r>
              <a:rPr lang="en-US" b="0" i="0" dirty="0">
                <a:solidFill>
                  <a:srgbClr val="212529"/>
                </a:solidFill>
                <a:effectLst/>
                <a:highlight>
                  <a:srgbClr val="FFFFFF"/>
                </a:highlight>
                <a:latin typeface="-apple-system"/>
              </a:rPr>
              <a:t> Tactical Combat Casualty Care Guidelines (15 December 2021), Basic Management Plan for Tactical Field Care, Paragraph 6.a.</a:t>
            </a:r>
          </a:p>
          <a:p>
            <a:pPr algn="l"/>
            <a:r>
              <a:rPr lang="en-US" b="0" i="0" baseline="30000" dirty="0">
                <a:solidFill>
                  <a:srgbClr val="212529"/>
                </a:solidFill>
                <a:effectLst/>
                <a:highlight>
                  <a:srgbClr val="FFFFFF"/>
                </a:highlight>
                <a:latin typeface="-apple-system"/>
              </a:rPr>
              <a:t>4</a:t>
            </a:r>
            <a:r>
              <a:rPr lang="en-US" b="0" i="0" dirty="0">
                <a:solidFill>
                  <a:srgbClr val="212529"/>
                </a:solidFill>
                <a:effectLst/>
                <a:highlight>
                  <a:srgbClr val="FFFFFF"/>
                </a:highlight>
                <a:latin typeface="-apple-system"/>
              </a:rPr>
              <a:t> Tactical Combat Casualty Care Guidelines (15 December 2021), Basic Management Plan for Tactical Field Care, Paragraph 8.</a:t>
            </a:r>
          </a:p>
          <a:p>
            <a:pPr algn="l"/>
            <a:r>
              <a:rPr lang="en-US" b="0" i="0" baseline="30000" dirty="0">
                <a:solidFill>
                  <a:srgbClr val="212529"/>
                </a:solidFill>
                <a:effectLst/>
                <a:highlight>
                  <a:srgbClr val="FFFFFF"/>
                </a:highlight>
                <a:latin typeface="-apple-system"/>
              </a:rPr>
              <a:t>5</a:t>
            </a:r>
            <a:r>
              <a:rPr lang="en-US" b="0" i="0" dirty="0">
                <a:solidFill>
                  <a:srgbClr val="212529"/>
                </a:solidFill>
                <a:effectLst/>
                <a:highlight>
                  <a:srgbClr val="FFFFFF"/>
                </a:highlight>
                <a:latin typeface="-apple-system"/>
              </a:rPr>
              <a:t> Tactical Combat Casualty Care Guidelines (15 December 2021), Basic Management Plan for Tactical Field Care, Paragraph 5.b.</a:t>
            </a:r>
          </a:p>
          <a:p>
            <a:pPr algn="l"/>
            <a:r>
              <a:rPr lang="en-US" b="0" i="0" baseline="30000" dirty="0">
                <a:solidFill>
                  <a:srgbClr val="212529"/>
                </a:solidFill>
                <a:effectLst/>
                <a:highlight>
                  <a:srgbClr val="FFFFFF"/>
                </a:highlight>
                <a:latin typeface="-apple-system"/>
              </a:rPr>
              <a:t>6</a:t>
            </a:r>
            <a:r>
              <a:rPr lang="en-US" b="0" i="0" dirty="0">
                <a:solidFill>
                  <a:srgbClr val="212529"/>
                </a:solidFill>
                <a:effectLst/>
                <a:highlight>
                  <a:srgbClr val="FFFFFF"/>
                </a:highlight>
                <a:latin typeface="-apple-system"/>
              </a:rPr>
              <a:t> Tactical Combat Casualty Care Quick Reference Guide, 1st Edition, 2017, p. 13.</a:t>
            </a:r>
          </a:p>
          <a:p>
            <a:pPr algn="l"/>
            <a:r>
              <a:rPr lang="en-US" b="0" i="0" baseline="30000" dirty="0">
                <a:solidFill>
                  <a:srgbClr val="212529"/>
                </a:solidFill>
                <a:effectLst/>
                <a:highlight>
                  <a:srgbClr val="FFFFFF"/>
                </a:highlight>
                <a:latin typeface="-apple-system"/>
              </a:rPr>
              <a:t>7</a:t>
            </a:r>
            <a:r>
              <a:rPr lang="en-US" b="0" i="0" dirty="0">
                <a:solidFill>
                  <a:srgbClr val="212529"/>
                </a:solidFill>
                <a:effectLst/>
                <a:highlight>
                  <a:srgbClr val="FFFFFF"/>
                </a:highlight>
                <a:latin typeface="-apple-system"/>
              </a:rPr>
              <a:t> Soldier’s Manual and Training Guide MOS 68W, Health Care Specialist Skill Levels 1, 2, and 3.</a:t>
            </a:r>
          </a:p>
          <a:p>
            <a:pPr algn="l"/>
            <a:r>
              <a:rPr lang="en-US" b="0" i="0" baseline="30000" dirty="0">
                <a:solidFill>
                  <a:srgbClr val="212529"/>
                </a:solidFill>
                <a:effectLst/>
                <a:highlight>
                  <a:srgbClr val="FFFFFF"/>
                </a:highlight>
                <a:latin typeface="-apple-system"/>
              </a:rPr>
              <a:t>8</a:t>
            </a:r>
            <a:r>
              <a:rPr lang="en-US" b="0" i="0" dirty="0">
                <a:solidFill>
                  <a:srgbClr val="212529"/>
                </a:solidFill>
                <a:effectLst/>
                <a:highlight>
                  <a:srgbClr val="FFFFFF"/>
                </a:highlight>
                <a:latin typeface="-apple-system"/>
              </a:rPr>
              <a:t> Hospenthal DR, Murray CK, Andersen RC, et al. Guidelines for the prevention of infections associated with combat-related injuries: 2011 update: endorsed by the Infectious Diseases Society of America and the Surgical Infection Society. J Trauma. 2011 Aug;71(2 Suppl 2):S210-234.</a:t>
            </a:r>
          </a:p>
          <a:p>
            <a:pPr algn="l"/>
            <a:r>
              <a:rPr lang="en-US" b="0" i="0" baseline="30000" dirty="0">
                <a:solidFill>
                  <a:srgbClr val="212529"/>
                </a:solidFill>
                <a:effectLst/>
                <a:highlight>
                  <a:srgbClr val="FFFFFF"/>
                </a:highlight>
                <a:latin typeface="-apple-system"/>
              </a:rPr>
              <a:t>9</a:t>
            </a:r>
            <a:r>
              <a:rPr lang="en-US" b="0" i="0" dirty="0">
                <a:solidFill>
                  <a:srgbClr val="212529"/>
                </a:solidFill>
                <a:effectLst/>
                <a:highlight>
                  <a:srgbClr val="FFFFFF"/>
                </a:highlight>
                <a:latin typeface="-apple-system"/>
              </a:rPr>
              <a:t> Tactical Combat Casualty Care Guidelines (15 December 2021), Basic Management Plan for Tactical Field Care, Paragraph 12.b.</a:t>
            </a:r>
          </a:p>
          <a:p>
            <a:pPr algn="l"/>
            <a:r>
              <a:rPr lang="en-US" b="0" i="0" baseline="30000" dirty="0">
                <a:solidFill>
                  <a:srgbClr val="212529"/>
                </a:solidFill>
                <a:effectLst/>
                <a:highlight>
                  <a:srgbClr val="FFFFFF"/>
                </a:highlight>
                <a:latin typeface="-apple-system"/>
              </a:rPr>
              <a:t>10</a:t>
            </a:r>
            <a:r>
              <a:rPr lang="en-US" b="0" i="0" dirty="0">
                <a:solidFill>
                  <a:srgbClr val="212529"/>
                </a:solidFill>
                <a:effectLst/>
                <a:highlight>
                  <a:srgbClr val="FFFFFF"/>
                </a:highlight>
                <a:latin typeface="-apple-system"/>
              </a:rPr>
              <a:t> Rignault, D. Recent progress in surgery for the victims of disaster, terrorism, and war—Introduction. World Journal of Surgery. 1992 volume 16, pp 885–887.</a:t>
            </a:r>
          </a:p>
          <a:p>
            <a:pPr algn="l"/>
            <a:r>
              <a:rPr lang="en-US" b="0" i="0" baseline="30000" dirty="0">
                <a:solidFill>
                  <a:srgbClr val="212529"/>
                </a:solidFill>
                <a:effectLst/>
                <a:highlight>
                  <a:srgbClr val="FFFFFF"/>
                </a:highlight>
                <a:latin typeface="-apple-system"/>
              </a:rPr>
              <a:t>11</a:t>
            </a:r>
            <a:r>
              <a:rPr lang="en-US" b="0" i="0" dirty="0">
                <a:solidFill>
                  <a:srgbClr val="212529"/>
                </a:solidFill>
                <a:effectLst/>
                <a:highlight>
                  <a:srgbClr val="FFFFFF"/>
                </a:highlight>
                <a:latin typeface="-apple-system"/>
              </a:rPr>
              <a:t> Coccolini F, et al. The open abdomen in trauma and non-trauma patients: WSES guidelines. World Journal of Emergency Surgery (2018) 13:7.</a:t>
            </a:r>
          </a:p>
          <a:p>
            <a:pPr algn="l"/>
            <a:r>
              <a:rPr lang="en-US" b="0" i="0" baseline="30000" dirty="0">
                <a:solidFill>
                  <a:srgbClr val="212529"/>
                </a:solidFill>
                <a:effectLst/>
                <a:highlight>
                  <a:srgbClr val="FFFFFF"/>
                </a:highlight>
                <a:latin typeface="-apple-system"/>
              </a:rPr>
              <a:t>12</a:t>
            </a:r>
            <a:r>
              <a:rPr lang="en-US" b="0" i="0" dirty="0">
                <a:solidFill>
                  <a:srgbClr val="212529"/>
                </a:solidFill>
                <a:effectLst/>
                <a:highlight>
                  <a:srgbClr val="FFFFFF"/>
                </a:highlight>
                <a:latin typeface="-apple-system"/>
              </a:rPr>
              <a:t> Petersen K, Riddle MS, Danko JR, et al. Trauma-related infections in battlefield casualties from Iraq. Ann Surg. 2007;245:803– 811.</a:t>
            </a:r>
          </a:p>
          <a:p>
            <a:pPr algn="l"/>
            <a:r>
              <a:rPr lang="en-US" b="0" i="0" baseline="30000" dirty="0">
                <a:solidFill>
                  <a:srgbClr val="212529"/>
                </a:solidFill>
                <a:effectLst/>
                <a:highlight>
                  <a:srgbClr val="FFFFFF"/>
                </a:highlight>
                <a:latin typeface="-apple-system"/>
              </a:rPr>
              <a:t>13</a:t>
            </a:r>
            <a:r>
              <a:rPr lang="en-US" b="0" i="0" dirty="0">
                <a:solidFill>
                  <a:srgbClr val="212529"/>
                </a:solidFill>
                <a:effectLst/>
                <a:highlight>
                  <a:srgbClr val="FFFFFF"/>
                </a:highlight>
                <a:latin typeface="-apple-system"/>
              </a:rPr>
              <a:t> Olorundare, EO et al.  Abdominal Injuries in communal Crises: The Jos Experience. J Emerg Trauma Shock. 2016 Jan-Mar; 9(1): 3–9.</a:t>
            </a:r>
          </a:p>
          <a:p>
            <a:pPr algn="l"/>
            <a:r>
              <a:rPr lang="en-US" b="0" i="0" baseline="30000" dirty="0">
                <a:solidFill>
                  <a:srgbClr val="212529"/>
                </a:solidFill>
                <a:effectLst/>
                <a:highlight>
                  <a:srgbClr val="FFFFFF"/>
                </a:highlight>
                <a:latin typeface="-apple-system"/>
              </a:rPr>
              <a:t>14</a:t>
            </a:r>
            <a:r>
              <a:rPr lang="en-US" b="0" i="0" dirty="0">
                <a:solidFill>
                  <a:srgbClr val="212529"/>
                </a:solidFill>
                <a:effectLst/>
                <a:highlight>
                  <a:srgbClr val="FFFFFF"/>
                </a:highlight>
                <a:latin typeface="-apple-system"/>
              </a:rPr>
              <a:t> Riesberg J, Moore M, et al. The Management of Abdominal Evisceration in Tactical Combat Casualty Care; TCCC Guideline Change - October 2020, preprint publication.</a:t>
            </a:r>
          </a:p>
          <a:p>
            <a:pPr algn="l"/>
            <a:r>
              <a:rPr lang="en-US" b="0" i="0" baseline="30000" dirty="0">
                <a:solidFill>
                  <a:srgbClr val="212529"/>
                </a:solidFill>
                <a:effectLst/>
                <a:highlight>
                  <a:srgbClr val="FFFFFF"/>
                </a:highlight>
                <a:latin typeface="-apple-system"/>
              </a:rPr>
              <a:t>15</a:t>
            </a:r>
            <a:r>
              <a:rPr lang="en-US" b="0" i="0" dirty="0">
                <a:solidFill>
                  <a:srgbClr val="212529"/>
                </a:solidFill>
                <a:effectLst/>
                <a:highlight>
                  <a:srgbClr val="FFFFFF"/>
                </a:highlight>
                <a:latin typeface="-apple-system"/>
              </a:rPr>
              <a:t> Tactical Combat Casualty Care Guidelines (15 December 2021), Basic Management Plan for Tactical Field Care, Paragraph 12.b.</a:t>
            </a:r>
          </a:p>
          <a:p>
            <a:pPr algn="l"/>
            <a:r>
              <a:rPr lang="en-US" b="0" i="0" baseline="30000" dirty="0">
                <a:solidFill>
                  <a:srgbClr val="212529"/>
                </a:solidFill>
                <a:effectLst/>
                <a:highlight>
                  <a:srgbClr val="FFFFFF"/>
                </a:highlight>
                <a:latin typeface="-apple-system"/>
              </a:rPr>
              <a:t>16</a:t>
            </a:r>
            <a:r>
              <a:rPr lang="en-US" b="0" i="0" dirty="0">
                <a:solidFill>
                  <a:srgbClr val="212529"/>
                </a:solidFill>
                <a:effectLst/>
                <a:highlight>
                  <a:srgbClr val="FFFFFF"/>
                </a:highlight>
                <a:latin typeface="-apple-system"/>
              </a:rPr>
              <a:t> Tactical Combat Casualty Care Guidelines (15 December 2021), Basic Management Plan for Tactical Field Care, Paragraph 12.b.</a:t>
            </a:r>
          </a:p>
          <a:p>
            <a:pPr algn="l"/>
            <a:r>
              <a:rPr lang="en-US" b="0" i="0" baseline="30000" dirty="0">
                <a:solidFill>
                  <a:srgbClr val="212529"/>
                </a:solidFill>
                <a:effectLst/>
                <a:highlight>
                  <a:srgbClr val="FFFFFF"/>
                </a:highlight>
                <a:latin typeface="-apple-system"/>
              </a:rPr>
              <a:t>17</a:t>
            </a:r>
            <a:r>
              <a:rPr lang="en-US" b="0" i="0" dirty="0">
                <a:solidFill>
                  <a:srgbClr val="212529"/>
                </a:solidFill>
                <a:effectLst/>
                <a:highlight>
                  <a:srgbClr val="FFFFFF"/>
                </a:highlight>
                <a:latin typeface="-apple-system"/>
              </a:rPr>
              <a:t> Murray CK, Hospenthal D. Antibiotics Use and Selection at the Point of Injury in Tactical Combat Casualty Care. JSOM. 2005; 5(3):56-61.</a:t>
            </a:r>
          </a:p>
          <a:p>
            <a:pPr algn="l"/>
            <a:r>
              <a:rPr lang="en-US" b="0" i="0" baseline="30000" dirty="0">
                <a:solidFill>
                  <a:srgbClr val="212529"/>
                </a:solidFill>
                <a:effectLst/>
                <a:highlight>
                  <a:srgbClr val="FFFFFF"/>
                </a:highlight>
                <a:latin typeface="-apple-system"/>
              </a:rPr>
              <a:t>18</a:t>
            </a:r>
            <a:r>
              <a:rPr lang="en-US" b="0" i="0" dirty="0">
                <a:solidFill>
                  <a:srgbClr val="212529"/>
                </a:solidFill>
                <a:effectLst/>
                <a:highlight>
                  <a:srgbClr val="FFFFFF"/>
                </a:highlight>
                <a:latin typeface="-apple-system"/>
              </a:rPr>
              <a:t> Tactical Combat Casualty Care Guidelines (15 December 2021), Basic Management Plan for Tactical Field Care, Paragraph 12.b.</a:t>
            </a:r>
          </a:p>
          <a:p>
            <a:pPr algn="l"/>
            <a:r>
              <a:rPr lang="en-US" b="0" i="0" baseline="30000" dirty="0">
                <a:solidFill>
                  <a:srgbClr val="212529"/>
                </a:solidFill>
                <a:effectLst/>
                <a:highlight>
                  <a:srgbClr val="FFFFFF"/>
                </a:highlight>
                <a:latin typeface="-apple-system"/>
              </a:rPr>
              <a:t>19</a:t>
            </a:r>
            <a:r>
              <a:rPr lang="en-US" b="0" i="0" dirty="0">
                <a:solidFill>
                  <a:srgbClr val="212529"/>
                </a:solidFill>
                <a:effectLst/>
                <a:highlight>
                  <a:srgbClr val="FFFFFF"/>
                </a:highlight>
                <a:latin typeface="-apple-system"/>
              </a:rPr>
              <a:t> Prehospital Trauma Life Support, 9th Edition, Military Edition. Chapter 25, p 934.</a:t>
            </a:r>
          </a:p>
          <a:p>
            <a:pPr algn="l"/>
            <a:r>
              <a:rPr lang="en-US" b="0" i="0" baseline="30000" dirty="0">
                <a:solidFill>
                  <a:srgbClr val="212529"/>
                </a:solidFill>
                <a:effectLst/>
                <a:highlight>
                  <a:srgbClr val="FFFFFF"/>
                </a:highlight>
                <a:latin typeface="-apple-system"/>
              </a:rPr>
              <a:t>20</a:t>
            </a:r>
            <a:r>
              <a:rPr lang="en-US" b="0" i="0" dirty="0">
                <a:solidFill>
                  <a:srgbClr val="212529"/>
                </a:solidFill>
                <a:effectLst/>
                <a:highlight>
                  <a:srgbClr val="FFFFFF"/>
                </a:highlight>
                <a:latin typeface="-apple-system"/>
              </a:rPr>
              <a:t> Kelly IP, et al. The management of impalement injury. Injury. April 1995, pp 191-193.</a:t>
            </a:r>
          </a:p>
          <a:p>
            <a:pPr algn="l"/>
            <a:r>
              <a:rPr lang="en-US" b="0" i="0" baseline="30000" dirty="0">
                <a:solidFill>
                  <a:srgbClr val="212529"/>
                </a:solidFill>
                <a:effectLst/>
                <a:highlight>
                  <a:srgbClr val="FFFFFF"/>
                </a:highlight>
                <a:latin typeface="-apple-system"/>
              </a:rPr>
              <a:t>21</a:t>
            </a:r>
            <a:r>
              <a:rPr lang="en-US" b="0" i="0" dirty="0">
                <a:solidFill>
                  <a:srgbClr val="212529"/>
                </a:solidFill>
                <a:effectLst/>
                <a:highlight>
                  <a:srgbClr val="FFFFFF"/>
                </a:highlight>
                <a:latin typeface="-apple-system"/>
              </a:rPr>
              <a:t> Horowitz MD. Impalement Injuries. J Trauma. 1985 Sep: 25(9), pp 914-6.</a:t>
            </a:r>
          </a:p>
          <a:p>
            <a:pPr algn="l"/>
            <a:r>
              <a:rPr lang="en-US" b="0" i="0" baseline="30000" dirty="0">
                <a:solidFill>
                  <a:srgbClr val="212529"/>
                </a:solidFill>
                <a:effectLst/>
                <a:highlight>
                  <a:srgbClr val="FFFFFF"/>
                </a:highlight>
                <a:latin typeface="-apple-system"/>
              </a:rPr>
              <a:t>22</a:t>
            </a:r>
            <a:r>
              <a:rPr lang="en-US" b="0" i="0" dirty="0">
                <a:solidFill>
                  <a:srgbClr val="212529"/>
                </a:solidFill>
                <a:effectLst/>
                <a:highlight>
                  <a:srgbClr val="FFFFFF"/>
                </a:highlight>
                <a:latin typeface="-apple-system"/>
              </a:rPr>
              <a:t> Army TC 4-02.1, First Aid, Chapter 18.</a:t>
            </a:r>
          </a:p>
          <a:p>
            <a:pPr algn="l"/>
            <a:r>
              <a:rPr lang="en-US" b="0" i="0" baseline="30000" dirty="0">
                <a:solidFill>
                  <a:srgbClr val="212529"/>
                </a:solidFill>
                <a:effectLst/>
                <a:highlight>
                  <a:srgbClr val="FFFFFF"/>
                </a:highlight>
                <a:latin typeface="-apple-system"/>
              </a:rPr>
              <a:t>23</a:t>
            </a:r>
            <a:r>
              <a:rPr lang="en-US" b="0" i="0" dirty="0">
                <a:solidFill>
                  <a:srgbClr val="212529"/>
                </a:solidFill>
                <a:effectLst/>
                <a:highlight>
                  <a:srgbClr val="FFFFFF"/>
                </a:highlight>
                <a:latin typeface="-apple-system"/>
              </a:rPr>
              <a:t> Cassone M, Sagalyn E, Dickinson E. Far from care: EMS in the wilderness requires special considerations. J Emergency Medical Services. 2012 Apr: 37(4), pp 38-40, 42-7.</a:t>
            </a:r>
          </a:p>
          <a:p>
            <a:pPr algn="l"/>
            <a:r>
              <a:rPr lang="en-US" b="0" i="0" baseline="30000" dirty="0">
                <a:solidFill>
                  <a:srgbClr val="212529"/>
                </a:solidFill>
                <a:effectLst/>
                <a:highlight>
                  <a:srgbClr val="FFFFFF"/>
                </a:highlight>
                <a:latin typeface="-apple-system"/>
              </a:rPr>
              <a:t>24</a:t>
            </a:r>
            <a:r>
              <a:rPr lang="en-US" b="0" i="0" dirty="0">
                <a:solidFill>
                  <a:srgbClr val="212529"/>
                </a:solidFill>
                <a:effectLst/>
                <a:highlight>
                  <a:srgbClr val="FFFFFF"/>
                </a:highlight>
                <a:latin typeface="-apple-system"/>
              </a:rPr>
              <a:t> Rush RM, Arrington ED, &amp; Hsu JR. Management of complex extremity injuries: Tourniquets, compartment syndrome detection, fasciotomy, and amputation care. Surgical Clinics of North America (2012). 92(4), 987-1007.</a:t>
            </a:r>
          </a:p>
          <a:p>
            <a:pPr algn="l"/>
            <a:r>
              <a:rPr lang="en-US" b="0" i="0" baseline="30000" dirty="0">
                <a:solidFill>
                  <a:srgbClr val="212529"/>
                </a:solidFill>
                <a:effectLst/>
                <a:highlight>
                  <a:srgbClr val="FFFFFF"/>
                </a:highlight>
                <a:latin typeface="-apple-system"/>
              </a:rPr>
              <a:t>25</a:t>
            </a:r>
            <a:r>
              <a:rPr lang="en-US" b="0" i="0" dirty="0">
                <a:solidFill>
                  <a:srgbClr val="212529"/>
                </a:solidFill>
                <a:effectLst/>
                <a:highlight>
                  <a:srgbClr val="FFFFFF"/>
                </a:highlight>
                <a:latin typeface="-apple-system"/>
              </a:rPr>
              <a:t> Tactical Combat Casualty Care Combat Medic/Corpsman Course, Module 17 Skill Instruction.</a:t>
            </a:r>
          </a:p>
          <a:p>
            <a:pPr algn="l"/>
            <a:r>
              <a:rPr lang="en-US" b="0" i="0" baseline="30000" dirty="0">
                <a:solidFill>
                  <a:srgbClr val="212529"/>
                </a:solidFill>
                <a:effectLst/>
                <a:highlight>
                  <a:srgbClr val="FFFFFF"/>
                </a:highlight>
                <a:latin typeface="-apple-system"/>
              </a:rPr>
              <a:t>26</a:t>
            </a:r>
            <a:r>
              <a:rPr lang="en-US" b="0" i="0" dirty="0">
                <a:solidFill>
                  <a:srgbClr val="212529"/>
                </a:solidFill>
                <a:effectLst/>
                <a:highlight>
                  <a:srgbClr val="FFFFFF"/>
                </a:highlight>
                <a:latin typeface="-apple-system"/>
              </a:rPr>
              <a:t> Meenach, Dean. “How to manage traumatic amputations and uncontrolled bleeding.” EMS In Focus. EMS1.com, 30 Apr. 2014. Web. 17 Oct 2021.</a:t>
            </a:r>
          </a:p>
          <a:p>
            <a:pPr algn="l"/>
            <a:r>
              <a:rPr lang="en-US" b="0" i="0" baseline="30000" dirty="0">
                <a:solidFill>
                  <a:srgbClr val="212529"/>
                </a:solidFill>
                <a:effectLst/>
                <a:highlight>
                  <a:srgbClr val="FFFFFF"/>
                </a:highlight>
                <a:latin typeface="-apple-system"/>
              </a:rPr>
              <a:t>27</a:t>
            </a:r>
            <a:r>
              <a:rPr lang="en-US" b="0" i="0" dirty="0">
                <a:solidFill>
                  <a:srgbClr val="212529"/>
                </a:solidFill>
                <a:effectLst/>
                <a:highlight>
                  <a:srgbClr val="FFFFFF"/>
                </a:highlight>
                <a:latin typeface="-apple-system"/>
              </a:rPr>
              <a:t> Cassone M, Sagalyn E, Dickinson E. Far from care: EMS in the wilderness requires special considerations. J Emergency Medical Services. 2012 Apr: 37(4), pp 38-40, 42-7</a:t>
            </a:r>
          </a:p>
          <a:p>
            <a:pPr algn="l"/>
            <a:r>
              <a:rPr lang="en-US" b="0" i="0" baseline="30000" dirty="0">
                <a:solidFill>
                  <a:srgbClr val="212529"/>
                </a:solidFill>
                <a:effectLst/>
                <a:highlight>
                  <a:srgbClr val="FFFFFF"/>
                </a:highlight>
                <a:latin typeface="-apple-system"/>
              </a:rPr>
              <a:t>28</a:t>
            </a:r>
            <a:r>
              <a:rPr lang="en-US" b="0" i="0" dirty="0">
                <a:solidFill>
                  <a:srgbClr val="212529"/>
                </a:solidFill>
                <a:effectLst/>
                <a:highlight>
                  <a:srgbClr val="FFFFFF"/>
                </a:highlight>
                <a:latin typeface="-apple-system"/>
              </a:rPr>
              <a:t> Coccolini F, et al. The open abdomen in trauma and non-trauma patients: WSES guidelines. World Journal of Emergency Surgery (2018) 13:7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29</a:t>
            </a:r>
            <a:r>
              <a:rPr lang="en-US" b="0" i="0" dirty="0">
                <a:solidFill>
                  <a:srgbClr val="212529"/>
                </a:solidFill>
                <a:effectLst/>
                <a:highlight>
                  <a:srgbClr val="FFFFFF"/>
                </a:highlight>
                <a:latin typeface="-apple-system"/>
              </a:rPr>
              <a:t> Horowitz MD. Impalement Injuries. J Trauma. 1985 Sep: 25(9), pp 914-6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30</a:t>
            </a:r>
            <a:r>
              <a:rPr lang="en-US" b="0" i="0" dirty="0">
                <a:solidFill>
                  <a:srgbClr val="212529"/>
                </a:solidFill>
                <a:effectLst/>
                <a:highlight>
                  <a:srgbClr val="FFFFFF"/>
                </a:highlight>
                <a:latin typeface="-apple-system"/>
              </a:rPr>
              <a:t> Hospenthal DR, Murray CK, Andersen RC, et al. Guidelines for the prevention of infections associated with combat-related injuries: 2011 update: endorsed by the Infectious Diseases Society of America and the Surgical Infection Society. J Trauma. 2011 Aug;71(2 Suppl 2):S210-23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31</a:t>
            </a:r>
            <a:r>
              <a:rPr lang="en-US" b="0" i="0" dirty="0">
                <a:solidFill>
                  <a:srgbClr val="212529"/>
                </a:solidFill>
                <a:effectLst/>
                <a:highlight>
                  <a:srgbClr val="FFFFFF"/>
                </a:highlight>
                <a:latin typeface="-apple-system"/>
              </a:rPr>
              <a:t> Kelly IP, et al. The management of impalement injury. Injury. April 1995, pp 191-193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32</a:t>
            </a:r>
            <a:r>
              <a:rPr lang="en-US" b="0" i="0" dirty="0">
                <a:solidFill>
                  <a:srgbClr val="212529"/>
                </a:solidFill>
                <a:effectLst/>
                <a:highlight>
                  <a:srgbClr val="FFFFFF"/>
                </a:highlight>
                <a:latin typeface="-apple-system"/>
              </a:rPr>
              <a:t> Meenach, Dean. “How to manage traumatic amputations and uncontrolled bleeding.” EMS In Focus. EMS1.com, 30 Apr. 2014. Web. 17 Oct 2021 </a:t>
            </a:r>
          </a:p>
          <a:p>
            <a:pPr algn="l"/>
            <a:r>
              <a:rPr lang="en-US" b="0" i="0" baseline="30000" dirty="0">
                <a:solidFill>
                  <a:srgbClr val="212529"/>
                </a:solidFill>
                <a:effectLst/>
                <a:highlight>
                  <a:srgbClr val="FFFFFF"/>
                </a:highlight>
                <a:latin typeface="-apple-system"/>
              </a:rPr>
              <a:t>33</a:t>
            </a:r>
            <a:r>
              <a:rPr lang="en-US" b="0" i="0" dirty="0">
                <a:solidFill>
                  <a:srgbClr val="212529"/>
                </a:solidFill>
                <a:effectLst/>
                <a:highlight>
                  <a:srgbClr val="FFFFFF"/>
                </a:highlight>
                <a:latin typeface="-apple-system"/>
              </a:rPr>
              <a:t> Murray CK, Hospenthal D. Antibiotics Use and Selection at the Point of Injury in Tactical Combat Casualty Care. JSOM. 2005; 5(3):56-61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34</a:t>
            </a:r>
            <a:r>
              <a:rPr lang="en-US" b="0" i="0" dirty="0">
                <a:solidFill>
                  <a:srgbClr val="212529"/>
                </a:solidFill>
                <a:effectLst/>
                <a:highlight>
                  <a:srgbClr val="FFFFFF"/>
                </a:highlight>
                <a:latin typeface="-apple-system"/>
              </a:rPr>
              <a:t> Olorundare, EO et al.  Abdominal Injuries in communal Crises: The Jos Experience. J Emerg Trauma Shock. 2016 Jan-Mar; 9(1): 3–9  </a:t>
            </a:r>
            <a:r>
              <a:rPr lang="en-US" b="1" i="0" dirty="0">
                <a:solidFill>
                  <a:srgbClr val="212529"/>
                </a:solidFill>
                <a:effectLst/>
                <a:highlight>
                  <a:srgbClr val="FFFFFF"/>
                </a:highlight>
                <a:latin typeface="-apple-system"/>
              </a:rPr>
              <a:t>B-R</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35</a:t>
            </a:r>
            <a:r>
              <a:rPr lang="en-US" b="0" i="0" dirty="0">
                <a:solidFill>
                  <a:srgbClr val="212529"/>
                </a:solidFill>
                <a:effectLst/>
                <a:highlight>
                  <a:srgbClr val="FFFFFF"/>
                </a:highlight>
                <a:latin typeface="-apple-system"/>
              </a:rPr>
              <a:t> Petersen K, Riddle MS, Danko JR, et al. Trauma-related infections in battlefield casualties from Iraq. Ann Surg. 2007;245:803– 811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36</a:t>
            </a:r>
            <a:r>
              <a:rPr lang="en-US" b="0" i="0" dirty="0">
                <a:solidFill>
                  <a:srgbClr val="212529"/>
                </a:solidFill>
                <a:effectLst/>
                <a:highlight>
                  <a:srgbClr val="FFFFFF"/>
                </a:highlight>
                <a:latin typeface="-apple-system"/>
              </a:rPr>
              <a:t> Rignault, D. Recent progress in surgery for the victims of disaster, terrorism, and war—Introduction. World Journal of Surgery. 1992 volume 16, pp 885–887 </a:t>
            </a:r>
          </a:p>
          <a:p>
            <a:pPr algn="l"/>
            <a:r>
              <a:rPr lang="en-US" b="0" i="0" baseline="30000" dirty="0">
                <a:solidFill>
                  <a:srgbClr val="212529"/>
                </a:solidFill>
                <a:effectLst/>
                <a:highlight>
                  <a:srgbClr val="FFFFFF"/>
                </a:highlight>
                <a:latin typeface="-apple-system"/>
              </a:rPr>
              <a:t>37</a:t>
            </a:r>
            <a:r>
              <a:rPr lang="en-US" b="0" i="0" dirty="0">
                <a:solidFill>
                  <a:srgbClr val="212529"/>
                </a:solidFill>
                <a:effectLst/>
                <a:highlight>
                  <a:srgbClr val="FFFFFF"/>
                </a:highlight>
                <a:latin typeface="-apple-system"/>
              </a:rPr>
              <a:t> Rush RM, Arrington ED, &amp; Hsu JR. Management of complex extremity injuries: Tourniquets, compartment syndrome detection, fasciotomy, and amputation care. Surgical Clinics of North America (2012). 92(4), 987-1007  </a:t>
            </a:r>
            <a:r>
              <a:rPr lang="en-US" b="1" i="0" dirty="0">
                <a:solidFill>
                  <a:srgbClr val="212529"/>
                </a:solidFill>
                <a:effectLst/>
                <a:highlight>
                  <a:srgbClr val="FFFFFF"/>
                </a:highlight>
                <a:latin typeface="-apple-system"/>
              </a:rPr>
              <a:t>C-LD</a:t>
            </a:r>
            <a:endParaRPr lang="en-US" b="0" i="0" dirty="0">
              <a:solidFill>
                <a:srgbClr val="212529"/>
              </a:solidFill>
              <a:effectLst/>
              <a:highlight>
                <a:srgbClr val="FFFFFF"/>
              </a:highlight>
              <a:latin typeface="-apple-system"/>
            </a:endParaRPr>
          </a:p>
          <a:p>
            <a:pPr algn="l"/>
            <a:r>
              <a:rPr lang="en-US" b="0" i="0" baseline="30000" dirty="0">
                <a:solidFill>
                  <a:srgbClr val="212529"/>
                </a:solidFill>
                <a:effectLst/>
                <a:highlight>
                  <a:srgbClr val="FFFFFF"/>
                </a:highlight>
                <a:latin typeface="-apple-system"/>
              </a:rPr>
              <a:t>38</a:t>
            </a:r>
            <a:r>
              <a:rPr lang="en-US" b="0" i="0" dirty="0">
                <a:solidFill>
                  <a:srgbClr val="212529"/>
                </a:solidFill>
                <a:effectLst/>
                <a:highlight>
                  <a:srgbClr val="FFFFFF"/>
                </a:highlight>
                <a:latin typeface="-apple-system"/>
              </a:rPr>
              <a:t> Tricoci P, Allen JM, Kramer JM, Califf RM, Smith Jr SC. Scientific Evidence Underlying the ACC/AHA Clinical Practice Guidelines. American Medical Association. 2009 Feb; Vol 301, No. 8.</a:t>
            </a:r>
          </a:p>
          <a:p>
            <a:pPr algn="l"/>
            <a:r>
              <a:rPr lang="en-US" b="0" i="0" baseline="30000" dirty="0">
                <a:solidFill>
                  <a:srgbClr val="212529"/>
                </a:solidFill>
                <a:effectLst/>
                <a:highlight>
                  <a:srgbClr val="FFFFFF"/>
                </a:highlight>
                <a:latin typeface="-apple-system"/>
              </a:rPr>
              <a:t>39</a:t>
            </a:r>
            <a:r>
              <a:rPr lang="en-US" b="0" i="0" dirty="0">
                <a:solidFill>
                  <a:srgbClr val="212529"/>
                </a:solidFill>
                <a:effectLst/>
                <a:highlight>
                  <a:srgbClr val="FFFFFF"/>
                </a:highlight>
                <a:latin typeface="-apple-system"/>
              </a:rPr>
              <a:t> Halparin, JL. Further Evolution of the ACC/AHA Clinical Practice Guideline Recommendation Classification System. American College of Cardiology Foundation and the American Heart Association. </a:t>
            </a:r>
            <a:r>
              <a:rPr lang="en-US" b="0" i="0">
                <a:solidFill>
                  <a:srgbClr val="212529"/>
                </a:solidFill>
                <a:effectLst/>
                <a:highlight>
                  <a:srgbClr val="FFFFFF"/>
                </a:highlight>
                <a:latin typeface="-apple-system"/>
              </a:rPr>
              <a:t>2016 Apr; 133:1426-1428.</a:t>
            </a:r>
          </a:p>
          <a:p>
            <a:endParaRPr lang="en-US"/>
          </a:p>
        </p:txBody>
      </p:sp>
      <p:sp>
        <p:nvSpPr>
          <p:cNvPr id="4" name="Slide Number Placeholder 3"/>
          <p:cNvSpPr>
            <a:spLocks noGrp="1"/>
          </p:cNvSpPr>
          <p:nvPr>
            <p:ph type="sldNum" sz="quarter" idx="5"/>
          </p:nvPr>
        </p:nvSpPr>
        <p:spPr/>
        <p:txBody>
          <a:bodyPr/>
          <a:lstStyle/>
          <a:p>
            <a:fld id="{F7A60EE3-4AB1-42B0-95CC-A039A8AE17E9}" type="slidenum">
              <a:rPr lang="en-US" smtClean="0"/>
              <a:t>21</a:t>
            </a:fld>
            <a:endParaRPr lang="en-US"/>
          </a:p>
        </p:txBody>
      </p:sp>
    </p:spTree>
    <p:extLst>
      <p:ext uri="{BB962C8B-B14F-4D97-AF65-F5344CB8AC3E}">
        <p14:creationId xmlns:p14="http://schemas.microsoft.com/office/powerpoint/2010/main" val="3082970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There are two cognitive and one performance-enabling learning objectives in this module.</a:t>
            </a:r>
          </a:p>
          <a:p>
            <a:pPr algn="l"/>
            <a:r>
              <a:rPr lang="en-US" b="0" i="0" dirty="0">
                <a:solidFill>
                  <a:srgbClr val="212529"/>
                </a:solidFill>
                <a:effectLst/>
                <a:highlight>
                  <a:srgbClr val="FFFFFF"/>
                </a:highlight>
                <a:latin typeface="-apple-system"/>
              </a:rPr>
              <a:t>After this module, you should be able to identify wound management considerations in Tactical Field Care. This will include general wound management principles, open abdominal wounds, impaled objects, and dressing amputations. You should also understand the evidence for the strategies behind wound management in the TFC setting will be covered.</a:t>
            </a:r>
          </a:p>
          <a:p>
            <a:pPr algn="l"/>
            <a:r>
              <a:rPr lang="en-US" b="0" i="0" dirty="0">
                <a:solidFill>
                  <a:srgbClr val="212529"/>
                </a:solidFill>
                <a:effectLst/>
                <a:highlight>
                  <a:srgbClr val="FFFFFF"/>
                </a:highlight>
                <a:latin typeface="-apple-system"/>
              </a:rPr>
              <a:t>Also, you will demonstrate the application of open abdominal, impalement, and amputation wound dressings in the skills station.</a:t>
            </a:r>
          </a:p>
          <a:p>
            <a:pPr algn="l"/>
            <a:r>
              <a:rPr lang="en-US" b="0" i="0" dirty="0">
                <a:solidFill>
                  <a:srgbClr val="212529"/>
                </a:solidFill>
                <a:effectLst/>
                <a:highlight>
                  <a:srgbClr val="FFFFFF"/>
                </a:highlight>
                <a:latin typeface="-apple-system"/>
              </a:rPr>
              <a:t>In general, this means recognizing non-life-threatening wounds, knowing the steps to treat them and when in the treatment sequence they should be addressed, being able to demonstrate how to apply wound dressings to those injuries, and being able to answer questions about the guidelines and evidence that led to their development.</a:t>
            </a:r>
          </a:p>
          <a:p>
            <a:endParaRPr lang="en-US" dirty="0"/>
          </a:p>
        </p:txBody>
      </p:sp>
      <p:sp>
        <p:nvSpPr>
          <p:cNvPr id="4" name="Slide Number Placeholder 3"/>
          <p:cNvSpPr>
            <a:spLocks noGrp="1"/>
          </p:cNvSpPr>
          <p:nvPr>
            <p:ph type="sldNum" sz="quarter" idx="5"/>
          </p:nvPr>
        </p:nvSpPr>
        <p:spPr/>
        <p:txBody>
          <a:bodyPr/>
          <a:lstStyle/>
          <a:p>
            <a:fld id="{F7A60EE3-4AB1-42B0-95CC-A039A8AE17E9}" type="slidenum">
              <a:rPr lang="en-US" smtClean="0"/>
              <a:t>3</a:t>
            </a:fld>
            <a:endParaRPr lang="en-US"/>
          </a:p>
        </p:txBody>
      </p:sp>
    </p:spTree>
    <p:extLst>
      <p:ext uri="{BB962C8B-B14F-4D97-AF65-F5344CB8AC3E}">
        <p14:creationId xmlns:p14="http://schemas.microsoft.com/office/powerpoint/2010/main" val="3717619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Wound management is the “W” in the MARCH PAWS sequence</a:t>
            </a:r>
            <a:endParaRPr lang="en-US" dirty="0"/>
          </a:p>
        </p:txBody>
      </p:sp>
      <p:sp>
        <p:nvSpPr>
          <p:cNvPr id="4" name="Slide Number Placeholder 3"/>
          <p:cNvSpPr>
            <a:spLocks noGrp="1"/>
          </p:cNvSpPr>
          <p:nvPr>
            <p:ph type="sldNum" sz="quarter" idx="5"/>
          </p:nvPr>
        </p:nvSpPr>
        <p:spPr/>
        <p:txBody>
          <a:bodyPr/>
          <a:lstStyle/>
          <a:p>
            <a:fld id="{F7A60EE3-4AB1-42B0-95CC-A039A8AE17E9}" type="slidenum">
              <a:rPr lang="en-US" smtClean="0"/>
              <a:t>4</a:t>
            </a:fld>
            <a:endParaRPr lang="en-US"/>
          </a:p>
        </p:txBody>
      </p:sp>
    </p:spTree>
    <p:extLst>
      <p:ext uri="{BB962C8B-B14F-4D97-AF65-F5344CB8AC3E}">
        <p14:creationId xmlns:p14="http://schemas.microsoft.com/office/powerpoint/2010/main" val="2620361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 TCCC Wound Management Guidelines state “inspect and dress known wounds” and later “check for additional wounds,” with more a comprehensive discussion of open abdominal wounds.</a:t>
            </a:r>
            <a:r>
              <a:rPr lang="en-US" b="0" i="0" baseline="30000" dirty="0">
                <a:solidFill>
                  <a:srgbClr val="212529"/>
                </a:solidFill>
                <a:effectLst/>
                <a:highlight>
                  <a:srgbClr val="FFFFFF"/>
                </a:highlight>
                <a:latin typeface="-apple-system"/>
              </a:rPr>
              <a:t>1</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But prior to addressing new non-life-threatening wounds, it is important to reassess any wounds that have previously been addressed to ensure prior interventions were successful and the casualty’s status hasn’t changed.</a:t>
            </a:r>
            <a:r>
              <a:rPr lang="en-US" b="0" i="0" baseline="30000" dirty="0">
                <a:solidFill>
                  <a:srgbClr val="212529"/>
                </a:solidFill>
                <a:effectLst/>
                <a:highlight>
                  <a:srgbClr val="FFFFFF"/>
                </a:highlight>
                <a:latin typeface="-apple-system"/>
              </a:rPr>
              <a:t>2</a:t>
            </a:r>
            <a:r>
              <a:rPr lang="en-US" b="0" i="0" dirty="0">
                <a:solidFill>
                  <a:srgbClr val="212529"/>
                </a:solidFill>
                <a:effectLst/>
                <a:highlight>
                  <a:srgbClr val="FFFFFF"/>
                </a:highlight>
                <a:latin typeface="-apple-system"/>
              </a:rPr>
              <a:t> This frequent reassessment should be an ongoing process, and not restricted to a specific step in the casualty management process. Do not forget to reassess any intervention you have performed.</a:t>
            </a:r>
          </a:p>
          <a:p>
            <a:pPr algn="l"/>
            <a:r>
              <a:rPr lang="en-US" b="0" i="0" dirty="0">
                <a:solidFill>
                  <a:srgbClr val="212529"/>
                </a:solidFill>
                <a:effectLst/>
                <a:highlight>
                  <a:srgbClr val="FFFFFF"/>
                </a:highlight>
                <a:latin typeface="-apple-system"/>
              </a:rPr>
              <a:t>For bleeding, this means rechecking any tourniquets to confirm hemorrhage control and absent distal pulses, if appropriate. Wound packings, pressure dressings, and junctional tourniquets should be reassessed to ensure there isn’t evidence of ongoing bleeding.</a:t>
            </a:r>
          </a:p>
          <a:p>
            <a:pPr algn="l"/>
            <a:r>
              <a:rPr lang="en-US" b="0" i="0" dirty="0">
                <a:solidFill>
                  <a:srgbClr val="212529"/>
                </a:solidFill>
                <a:effectLst/>
                <a:highlight>
                  <a:srgbClr val="FFFFFF"/>
                </a:highlight>
                <a:latin typeface="-apple-system"/>
              </a:rPr>
              <a:t>Options to consider if there are any signs of recurrent or persistent bleeding include:</a:t>
            </a:r>
          </a:p>
          <a:p>
            <a:pPr algn="l">
              <a:buFont typeface="Arial" panose="020B0604020202020204" pitchFamily="34" charset="0"/>
              <a:buChar char="•"/>
            </a:pPr>
            <a:r>
              <a:rPr lang="en-US" b="0" i="0" dirty="0">
                <a:solidFill>
                  <a:srgbClr val="212529"/>
                </a:solidFill>
                <a:effectLst/>
                <a:highlight>
                  <a:srgbClr val="FFFFFF"/>
                </a:highlight>
                <a:latin typeface="-apple-system"/>
              </a:rPr>
              <a:t>Retightening tourniquets or adding additional tourniquets</a:t>
            </a:r>
            <a:r>
              <a:rPr lang="en-US" b="0" i="0" baseline="30000" dirty="0">
                <a:solidFill>
                  <a:srgbClr val="212529"/>
                </a:solidFill>
                <a:effectLst/>
                <a:highlight>
                  <a:srgbClr val="FFFFFF"/>
                </a:highlight>
                <a:latin typeface="-apple-system"/>
              </a:rPr>
              <a:t>3</a:t>
            </a:r>
            <a:endParaRPr lang="en-US" b="0" i="0" dirty="0">
              <a:solidFill>
                <a:srgbClr val="212529"/>
              </a:solidFill>
              <a:effectLst/>
              <a:highlight>
                <a:srgbClr val="FFFFFF"/>
              </a:highlight>
              <a:latin typeface="-apple-system"/>
            </a:endParaRPr>
          </a:p>
          <a:p>
            <a:pPr algn="l">
              <a:buFont typeface="Arial" panose="020B0604020202020204" pitchFamily="34" charset="0"/>
              <a:buChar char="•"/>
            </a:pPr>
            <a:r>
              <a:rPr lang="en-US" b="0" i="0" dirty="0">
                <a:solidFill>
                  <a:srgbClr val="212529"/>
                </a:solidFill>
                <a:effectLst/>
                <a:highlight>
                  <a:srgbClr val="FFFFFF"/>
                </a:highlight>
                <a:latin typeface="-apple-system"/>
              </a:rPr>
              <a:t>Adding additional packing or pressure dressings</a:t>
            </a:r>
          </a:p>
          <a:p>
            <a:pPr algn="l">
              <a:buFont typeface="Arial" panose="020B0604020202020204" pitchFamily="34" charset="0"/>
              <a:buChar char="•"/>
            </a:pPr>
            <a:r>
              <a:rPr lang="en-US" b="0" i="0" dirty="0">
                <a:solidFill>
                  <a:srgbClr val="212529"/>
                </a:solidFill>
                <a:effectLst/>
                <a:highlight>
                  <a:srgbClr val="FFFFFF"/>
                </a:highlight>
                <a:latin typeface="-apple-system"/>
              </a:rPr>
              <a:t>Repacking and applying new pressure dressings</a:t>
            </a:r>
          </a:p>
          <a:p>
            <a:pPr algn="l">
              <a:buFont typeface="Arial" panose="020B0604020202020204" pitchFamily="34" charset="0"/>
              <a:buChar char="•"/>
            </a:pPr>
            <a:r>
              <a:rPr lang="en-US" b="0" i="0" dirty="0">
                <a:solidFill>
                  <a:srgbClr val="212529"/>
                </a:solidFill>
                <a:effectLst/>
                <a:highlight>
                  <a:srgbClr val="FFFFFF"/>
                </a:highlight>
                <a:latin typeface="-apple-system"/>
              </a:rPr>
              <a:t>Shielding any eye injuries that are still exposed/unshielded</a:t>
            </a:r>
            <a:r>
              <a:rPr lang="en-US" b="0" i="0" baseline="30000" dirty="0">
                <a:solidFill>
                  <a:srgbClr val="212529"/>
                </a:solidFill>
                <a:effectLst/>
                <a:highlight>
                  <a:srgbClr val="FFFFFF"/>
                </a:highlight>
                <a:latin typeface="-apple-system"/>
              </a:rPr>
              <a:t>4</a:t>
            </a:r>
            <a:endParaRPr lang="en-US" b="0" i="0" dirty="0">
              <a:solidFill>
                <a:srgbClr val="212529"/>
              </a:solidFill>
              <a:effectLst/>
              <a:highlight>
                <a:srgbClr val="FFFFFF"/>
              </a:highlight>
              <a:latin typeface="-apple-system"/>
            </a:endParaRPr>
          </a:p>
          <a:p>
            <a:pPr algn="l">
              <a:buFont typeface="Arial" panose="020B0604020202020204" pitchFamily="34" charset="0"/>
              <a:buChar char="•"/>
            </a:pPr>
            <a:r>
              <a:rPr lang="en-US" b="0" i="0" dirty="0">
                <a:solidFill>
                  <a:srgbClr val="212529"/>
                </a:solidFill>
                <a:effectLst/>
                <a:highlight>
                  <a:srgbClr val="FFFFFF"/>
                </a:highlight>
                <a:latin typeface="-apple-system"/>
              </a:rPr>
              <a:t>Addressing any open chest wounds that are not properly sealed</a:t>
            </a:r>
            <a:r>
              <a:rPr lang="en-US" b="0" i="0" baseline="30000" dirty="0">
                <a:solidFill>
                  <a:srgbClr val="212529"/>
                </a:solidFill>
                <a:effectLst/>
                <a:highlight>
                  <a:srgbClr val="FFFFFF"/>
                </a:highlight>
                <a:latin typeface="-apple-system"/>
              </a:rPr>
              <a:t>5</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Any interventions that are repeated should follow the same process that is appropriate for a newly found life-threatening wound.</a:t>
            </a:r>
          </a:p>
          <a:p>
            <a:pPr algn="l"/>
            <a:r>
              <a:rPr lang="en-US" b="0" i="0" dirty="0">
                <a:solidFill>
                  <a:srgbClr val="212529"/>
                </a:solidFill>
                <a:effectLst/>
                <a:highlight>
                  <a:srgbClr val="FFFFFF"/>
                </a:highlight>
                <a:latin typeface="-apple-system"/>
              </a:rPr>
              <a:t>Only after reassessing all previously addressed wounds and confirming that a life-threatening wound hasn’t been missed, and treating any of those that warrant treatment, should you go on to address non-life-threatening, or minor wounds.</a:t>
            </a:r>
          </a:p>
          <a:p>
            <a:endParaRPr lang="en-US" dirty="0"/>
          </a:p>
        </p:txBody>
      </p:sp>
      <p:sp>
        <p:nvSpPr>
          <p:cNvPr id="4" name="Slide Number Placeholder 3"/>
          <p:cNvSpPr>
            <a:spLocks noGrp="1"/>
          </p:cNvSpPr>
          <p:nvPr>
            <p:ph type="sldNum" sz="quarter" idx="5"/>
          </p:nvPr>
        </p:nvSpPr>
        <p:spPr/>
        <p:txBody>
          <a:bodyPr/>
          <a:lstStyle/>
          <a:p>
            <a:fld id="{F7A60EE3-4AB1-42B0-95CC-A039A8AE17E9}" type="slidenum">
              <a:rPr lang="en-US" smtClean="0"/>
              <a:t>5</a:t>
            </a:fld>
            <a:endParaRPr lang="en-US"/>
          </a:p>
        </p:txBody>
      </p:sp>
    </p:spTree>
    <p:extLst>
      <p:ext uri="{BB962C8B-B14F-4D97-AF65-F5344CB8AC3E}">
        <p14:creationId xmlns:p14="http://schemas.microsoft.com/office/powerpoint/2010/main" val="280641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Once you have reassessed any prior treatments, other wounds should be addressed. In a bit, we’ll talk about three specific wounds – open abdominal wounds, impaled objects, and amputations, but there are some general wound management considerations that apply to these and all other minor or non-life-threatening wounds. Examples of these are minor lacerations or abrasions.</a:t>
            </a:r>
            <a:r>
              <a:rPr lang="en-US" b="0" i="0" baseline="30000" dirty="0">
                <a:solidFill>
                  <a:srgbClr val="212529"/>
                </a:solidFill>
                <a:effectLst/>
                <a:highlight>
                  <a:srgbClr val="FFFFFF"/>
                </a:highlight>
                <a:latin typeface="-apple-system"/>
              </a:rPr>
              <a:t>6</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It may be necessary to apply direct pressure for a period of time to help a minor wound stop bleeding, but hemostatic dressings are not normally indicated in this setting.</a:t>
            </a:r>
          </a:p>
          <a:p>
            <a:pPr algn="l"/>
            <a:r>
              <a:rPr lang="en-US" b="0" i="0" dirty="0">
                <a:solidFill>
                  <a:srgbClr val="212529"/>
                </a:solidFill>
                <a:effectLst/>
                <a:highlight>
                  <a:srgbClr val="FFFFFF"/>
                </a:highlight>
                <a:latin typeface="-apple-system"/>
              </a:rPr>
              <a:t>Next, irrigate and clean wounds with either sterile water, if it is available, or even clean water if your supplies are limited or you have no access to sterile water.</a:t>
            </a:r>
            <a:r>
              <a:rPr lang="en-US" b="0" i="0" baseline="30000" dirty="0">
                <a:solidFill>
                  <a:srgbClr val="212529"/>
                </a:solidFill>
                <a:effectLst/>
                <a:highlight>
                  <a:srgbClr val="FFFFFF"/>
                </a:highlight>
                <a:latin typeface="-apple-system"/>
              </a:rPr>
              <a:t>7</a:t>
            </a:r>
            <a:r>
              <a:rPr lang="en-US" b="0" i="0" dirty="0">
                <a:solidFill>
                  <a:srgbClr val="212529"/>
                </a:solidFill>
                <a:effectLst/>
                <a:highlight>
                  <a:srgbClr val="FFFFFF"/>
                </a:highlight>
                <a:latin typeface="-apple-system"/>
              </a:rPr>
              <a:t> The goal is to clean the wound and remove obvious foreign debris, but not to sterilize it; so, the irrigation should be thorough, but not excessive.</a:t>
            </a:r>
          </a:p>
          <a:p>
            <a:pPr algn="l"/>
            <a:r>
              <a:rPr lang="en-US" b="0" i="0" dirty="0">
                <a:solidFill>
                  <a:srgbClr val="212529"/>
                </a:solidFill>
                <a:effectLst/>
                <a:highlight>
                  <a:srgbClr val="FFFFFF"/>
                </a:highlight>
                <a:latin typeface="-apple-system"/>
              </a:rPr>
              <a:t>Once irrigated, wounds can be dressed. If supplies are available and not needed for more serious wounds or other casualties, you can apply sterile dressings and/or gauze with bandages or tape. But it may also be necessary to conserve those supplies, and clean dry cloths may be used, and either tied in place or secured with tape. Conserve your hemostatic agents and pressure bandages for sources of more serious hemorrhage.</a:t>
            </a:r>
          </a:p>
          <a:p>
            <a:pPr algn="l"/>
            <a:r>
              <a:rPr lang="en-US" b="0" i="0" dirty="0">
                <a:solidFill>
                  <a:srgbClr val="212529"/>
                </a:solidFill>
                <a:effectLst/>
                <a:highlight>
                  <a:srgbClr val="FFFFFF"/>
                </a:highlight>
                <a:latin typeface="-apple-system"/>
              </a:rPr>
              <a:t>As highlighted in module 16, all open wounds warrant early antibiotic administration.</a:t>
            </a:r>
            <a:r>
              <a:rPr lang="en-US" b="0" i="0" baseline="30000" dirty="0">
                <a:solidFill>
                  <a:srgbClr val="212529"/>
                </a:solidFill>
                <a:effectLst/>
                <a:highlight>
                  <a:srgbClr val="FFFFFF"/>
                </a:highlight>
                <a:latin typeface="-apple-system"/>
              </a:rPr>
              <a:t>8</a:t>
            </a:r>
            <a:r>
              <a:rPr lang="en-US" b="0" i="0" dirty="0">
                <a:solidFill>
                  <a:srgbClr val="212529"/>
                </a:solidFill>
                <a:effectLst/>
                <a:highlight>
                  <a:srgbClr val="FFFFFF"/>
                </a:highlight>
                <a:latin typeface="-apple-system"/>
              </a:rPr>
              <a:t> If the casualty can swallow, have them take the moxifloxacin from their Combat Wound Medication Pack. If they cannot take PO meds, are unconscious, or in shock, they should be given one gram of ertapenem by intramuscular, intravenous, or intraosseous injection or infusion. </a:t>
            </a:r>
          </a:p>
          <a:p>
            <a:pPr algn="l"/>
            <a:r>
              <a:rPr lang="en-US" b="0" i="0" dirty="0">
                <a:solidFill>
                  <a:srgbClr val="212529"/>
                </a:solidFill>
                <a:effectLst/>
                <a:highlight>
                  <a:srgbClr val="FFFFFF"/>
                </a:highlight>
                <a:latin typeface="-apple-system"/>
              </a:rPr>
              <a:t>If the casualty is evacuated to a higher level of care, the wounds will be readdressed at that point, and decisions about the need for debridement, tetanus immunization boosters, and maintenance (or changes) in antibiotics will be made. If the casualty can return to the fight, you will need to address those concerns over the next several days as you see the casualty again for the reassessment of their wounds.</a:t>
            </a:r>
          </a:p>
          <a:p>
            <a:pPr algn="l"/>
            <a:r>
              <a:rPr lang="en-US" b="0" i="0" dirty="0">
                <a:solidFill>
                  <a:srgbClr val="212529"/>
                </a:solidFill>
                <a:effectLst/>
                <a:highlight>
                  <a:srgbClr val="FFFFFF"/>
                </a:highlight>
                <a:latin typeface="-apple-system"/>
              </a:rPr>
              <a:t>The level of evidence supporting the guidance for general wound management is based on a meta-analysis of observational studies, lab evaluations, and case studies. </a:t>
            </a:r>
          </a:p>
          <a:p>
            <a:endParaRPr lang="en-US" dirty="0"/>
          </a:p>
        </p:txBody>
      </p:sp>
      <p:sp>
        <p:nvSpPr>
          <p:cNvPr id="4" name="Slide Number Placeholder 3"/>
          <p:cNvSpPr>
            <a:spLocks noGrp="1"/>
          </p:cNvSpPr>
          <p:nvPr>
            <p:ph type="sldNum" sz="quarter" idx="5"/>
          </p:nvPr>
        </p:nvSpPr>
        <p:spPr/>
        <p:txBody>
          <a:bodyPr/>
          <a:lstStyle/>
          <a:p>
            <a:fld id="{F7A60EE3-4AB1-42B0-95CC-A039A8AE17E9}" type="slidenum">
              <a:rPr lang="en-US" smtClean="0"/>
              <a:t>6</a:t>
            </a:fld>
            <a:endParaRPr lang="en-US"/>
          </a:p>
        </p:txBody>
      </p:sp>
    </p:spTree>
    <p:extLst>
      <p:ext uri="{BB962C8B-B14F-4D97-AF65-F5344CB8AC3E}">
        <p14:creationId xmlns:p14="http://schemas.microsoft.com/office/powerpoint/2010/main" val="353126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Open abdominal wounds merit more in-depth discussion, especially in light of the recent TCCC Guideline updates from 2021, which provide more detailed recommendations for the management of this wound pattern.</a:t>
            </a:r>
          </a:p>
          <a:p>
            <a:pPr algn="l"/>
            <a:r>
              <a:rPr lang="en-US" b="0" i="0" dirty="0">
                <a:solidFill>
                  <a:srgbClr val="212529"/>
                </a:solidFill>
                <a:effectLst/>
                <a:highlight>
                  <a:srgbClr val="FFFFFF"/>
                </a:highlight>
                <a:latin typeface="-apple-system"/>
              </a:rPr>
              <a:t>These wounds have several potentially serious complications including:</a:t>
            </a:r>
          </a:p>
          <a:p>
            <a:pPr algn="l">
              <a:buFont typeface="Arial" panose="020B0604020202020204" pitchFamily="34" charset="0"/>
              <a:buChar char="•"/>
            </a:pPr>
            <a:r>
              <a:rPr lang="en-US" b="0" i="0" dirty="0">
                <a:solidFill>
                  <a:srgbClr val="212529"/>
                </a:solidFill>
                <a:effectLst/>
                <a:highlight>
                  <a:srgbClr val="FFFFFF"/>
                </a:highlight>
                <a:latin typeface="-apple-system"/>
              </a:rPr>
              <a:t>Increased risk of hypothermia – insensible heat losses from the evaporative process from the open abdomen</a:t>
            </a:r>
          </a:p>
          <a:p>
            <a:pPr algn="l">
              <a:buFont typeface="Arial" panose="020B0604020202020204" pitchFamily="34" charset="0"/>
              <a:buChar char="•"/>
            </a:pPr>
            <a:r>
              <a:rPr lang="en-US" b="0" i="0" dirty="0">
                <a:solidFill>
                  <a:srgbClr val="212529"/>
                </a:solidFill>
                <a:effectLst/>
                <a:highlight>
                  <a:srgbClr val="FFFFFF"/>
                </a:highlight>
                <a:latin typeface="-apple-system"/>
              </a:rPr>
              <a:t>Fluid loss – dehydration from the evaporative processes</a:t>
            </a:r>
          </a:p>
          <a:p>
            <a:pPr algn="l">
              <a:buFont typeface="Arial" panose="020B0604020202020204" pitchFamily="34" charset="0"/>
              <a:buChar char="•"/>
            </a:pPr>
            <a:r>
              <a:rPr lang="en-US" b="0" i="0" dirty="0">
                <a:solidFill>
                  <a:srgbClr val="212529"/>
                </a:solidFill>
                <a:effectLst/>
                <a:highlight>
                  <a:srgbClr val="FFFFFF"/>
                </a:highlight>
                <a:latin typeface="-apple-system"/>
              </a:rPr>
              <a:t>Internal hemorrhage – significant volume of pooled blood or ongoing hemorrhage may not be visible at the surface</a:t>
            </a:r>
          </a:p>
          <a:p>
            <a:pPr algn="l">
              <a:buFont typeface="Arial" panose="020B0604020202020204" pitchFamily="34" charset="0"/>
              <a:buChar char="•"/>
            </a:pPr>
            <a:r>
              <a:rPr lang="en-US" b="0" i="0" dirty="0">
                <a:solidFill>
                  <a:srgbClr val="212529"/>
                </a:solidFill>
                <a:effectLst/>
                <a:highlight>
                  <a:srgbClr val="FFFFFF"/>
                </a:highlight>
                <a:latin typeface="-apple-system"/>
              </a:rPr>
              <a:t>Infections – both from the nature of the injury and from potential bowel perforation</a:t>
            </a:r>
          </a:p>
          <a:p>
            <a:pPr algn="l"/>
            <a:r>
              <a:rPr lang="en-US" b="0" i="0" dirty="0">
                <a:solidFill>
                  <a:srgbClr val="212529"/>
                </a:solidFill>
                <a:effectLst/>
                <a:highlight>
                  <a:srgbClr val="FFFFFF"/>
                </a:highlight>
                <a:latin typeface="-apple-system"/>
              </a:rPr>
              <a:t>Management of an open abdominal wound involves several steps:</a:t>
            </a:r>
          </a:p>
          <a:p>
            <a:pPr algn="l">
              <a:buFont typeface="Arial" panose="020B0604020202020204" pitchFamily="34" charset="0"/>
              <a:buChar char="•"/>
            </a:pPr>
            <a:r>
              <a:rPr lang="en-US" b="0" i="0" dirty="0">
                <a:solidFill>
                  <a:srgbClr val="212529"/>
                </a:solidFill>
                <a:effectLst/>
                <a:highlight>
                  <a:srgbClr val="FFFFFF"/>
                </a:highlight>
                <a:latin typeface="-apple-system"/>
              </a:rPr>
              <a:t>Irrigate with clean, preferably sterile, fluid to reduce gross contamination</a:t>
            </a:r>
          </a:p>
          <a:p>
            <a:pPr algn="l">
              <a:buFont typeface="Arial" panose="020B0604020202020204" pitchFamily="34" charset="0"/>
              <a:buChar char="•"/>
            </a:pPr>
            <a:r>
              <a:rPr lang="en-US" b="0" i="0" dirty="0">
                <a:solidFill>
                  <a:srgbClr val="212529"/>
                </a:solidFill>
                <a:effectLst/>
                <a:highlight>
                  <a:srgbClr val="FFFFFF"/>
                </a:highlight>
                <a:latin typeface="-apple-system"/>
              </a:rPr>
              <a:t>Control hemorrhage, if applicable, to include using hemostatic agents</a:t>
            </a:r>
          </a:p>
          <a:p>
            <a:pPr algn="l">
              <a:buFont typeface="Arial" panose="020B0604020202020204" pitchFamily="34" charset="0"/>
              <a:buChar char="•"/>
            </a:pPr>
            <a:r>
              <a:rPr lang="en-US" b="0" i="0" dirty="0">
                <a:solidFill>
                  <a:srgbClr val="212529"/>
                </a:solidFill>
                <a:effectLst/>
                <a:highlight>
                  <a:srgbClr val="FFFFFF"/>
                </a:highlight>
                <a:latin typeface="-apple-system"/>
              </a:rPr>
              <a:t>If bowels are exposed, a single (ONE-time) attempt to reduce the evisceration without forcing contents back into the abdomen can be made</a:t>
            </a:r>
          </a:p>
          <a:p>
            <a:pPr algn="l">
              <a:buFont typeface="Arial" panose="020B0604020202020204" pitchFamily="34" charset="0"/>
              <a:buChar char="•"/>
            </a:pPr>
            <a:r>
              <a:rPr lang="en-US" b="0" i="0" dirty="0">
                <a:solidFill>
                  <a:srgbClr val="212529"/>
                </a:solidFill>
                <a:effectLst/>
                <a:highlight>
                  <a:srgbClr val="FFFFFF"/>
                </a:highlight>
                <a:latin typeface="-apple-system"/>
              </a:rPr>
              <a:t>If possible and not prevented by protruding bowel, reapproximate the skin and secure it with staples or sutures, or with an adhesive like tape or chest seals</a:t>
            </a:r>
          </a:p>
          <a:p>
            <a:pPr algn="l">
              <a:buFont typeface="Arial" panose="020B0604020202020204" pitchFamily="34" charset="0"/>
              <a:buChar char="•"/>
            </a:pPr>
            <a:r>
              <a:rPr lang="en-US" b="0" i="0" dirty="0">
                <a:solidFill>
                  <a:srgbClr val="212529"/>
                </a:solidFill>
                <a:effectLst/>
                <a:highlight>
                  <a:srgbClr val="FFFFFF"/>
                </a:highlight>
                <a:latin typeface="-apple-system"/>
              </a:rPr>
              <a:t>Stabilize impaled objects</a:t>
            </a:r>
          </a:p>
          <a:p>
            <a:pPr algn="l">
              <a:buFont typeface="Arial" panose="020B0604020202020204" pitchFamily="34" charset="0"/>
              <a:buChar char="•"/>
            </a:pPr>
            <a:r>
              <a:rPr lang="en-US" b="0" i="0" dirty="0">
                <a:solidFill>
                  <a:srgbClr val="212529"/>
                </a:solidFill>
                <a:effectLst/>
                <a:highlight>
                  <a:srgbClr val="FFFFFF"/>
                </a:highlight>
                <a:latin typeface="-apple-system"/>
              </a:rPr>
              <a:t>Cover exposed bowel with moist, sterile abdominal dressings, if available (and keep wet)</a:t>
            </a:r>
          </a:p>
          <a:p>
            <a:pPr algn="l">
              <a:buFont typeface="Arial" panose="020B0604020202020204" pitchFamily="34" charset="0"/>
              <a:buChar char="•"/>
            </a:pPr>
            <a:r>
              <a:rPr lang="en-US" b="0" i="0" dirty="0">
                <a:solidFill>
                  <a:srgbClr val="212529"/>
                </a:solidFill>
                <a:effectLst/>
                <a:highlight>
                  <a:srgbClr val="FFFFFF"/>
                </a:highlight>
                <a:latin typeface="-apple-system"/>
              </a:rPr>
              <a:t>Cover dressing with water-impermeable non-adhesive material (preferably transparent like a plastic wrapper, IV bag, clear food wrap, etc.), and then secure it in place with tape or some other adhesive material</a:t>
            </a:r>
          </a:p>
          <a:p>
            <a:pPr algn="l">
              <a:buFont typeface="Arial" panose="020B0604020202020204" pitchFamily="34" charset="0"/>
              <a:buChar char="•"/>
            </a:pPr>
            <a:r>
              <a:rPr lang="en-US" b="0" i="0" dirty="0">
                <a:solidFill>
                  <a:srgbClr val="212529"/>
                </a:solidFill>
                <a:effectLst/>
                <a:highlight>
                  <a:srgbClr val="FFFFFF"/>
                </a:highlight>
                <a:latin typeface="-apple-system"/>
              </a:rPr>
              <a:t>Prevent hypothermia</a:t>
            </a:r>
          </a:p>
          <a:p>
            <a:pPr algn="l">
              <a:buFont typeface="Arial" panose="020B0604020202020204" pitchFamily="34" charset="0"/>
              <a:buChar char="•"/>
            </a:pPr>
            <a:r>
              <a:rPr lang="en-US" b="0" i="0" dirty="0">
                <a:solidFill>
                  <a:srgbClr val="212529"/>
                </a:solidFill>
                <a:effectLst/>
                <a:highlight>
                  <a:srgbClr val="FFFFFF"/>
                </a:highlight>
                <a:latin typeface="-apple-system"/>
              </a:rPr>
              <a:t>If reduction attempt is successful, re-approximate the skin using available material, preferably an adhesive dressing (chest seal, for example) or with staples, sutures or a wound closure device</a:t>
            </a:r>
          </a:p>
          <a:p>
            <a:pPr algn="l">
              <a:buFont typeface="Arial" panose="020B0604020202020204" pitchFamily="34" charset="0"/>
              <a:buChar char="•"/>
            </a:pPr>
            <a:r>
              <a:rPr lang="en-US" b="0" i="0" dirty="0">
                <a:solidFill>
                  <a:srgbClr val="212529"/>
                </a:solidFill>
                <a:effectLst/>
                <a:highlight>
                  <a:srgbClr val="FFFFFF"/>
                </a:highlight>
                <a:latin typeface="-apple-system"/>
              </a:rPr>
              <a:t>Stabilize any protruding objects</a:t>
            </a:r>
          </a:p>
          <a:p>
            <a:pPr algn="l">
              <a:buFont typeface="Arial" panose="020B0604020202020204" pitchFamily="34" charset="0"/>
              <a:buChar char="•"/>
            </a:pPr>
            <a:r>
              <a:rPr lang="en-US" b="0" i="0" dirty="0">
                <a:solidFill>
                  <a:srgbClr val="212529"/>
                </a:solidFill>
                <a:effectLst/>
                <a:highlight>
                  <a:srgbClr val="FFFFFF"/>
                </a:highlight>
                <a:latin typeface="-apple-system"/>
              </a:rPr>
              <a:t>Cover exposed bowel with moist, sterile abdominal dressings, if available (and keep wet)</a:t>
            </a:r>
          </a:p>
          <a:p>
            <a:pPr algn="l">
              <a:buFont typeface="Arial" panose="020B0604020202020204" pitchFamily="34" charset="0"/>
              <a:buChar char="•"/>
            </a:pPr>
            <a:r>
              <a:rPr lang="en-US" b="0" i="0" dirty="0">
                <a:solidFill>
                  <a:srgbClr val="212529"/>
                </a:solidFill>
                <a:effectLst/>
                <a:highlight>
                  <a:srgbClr val="FFFFFF"/>
                </a:highlight>
                <a:latin typeface="-apple-system"/>
              </a:rPr>
              <a:t>Cover dressing with water-impermeable non-adhesive material (preferably transparent like a plastic wrapper, IV bag, clear food wrap, etc.), and then secure it in place with tape or some other adhesive material. DO NOT apply pressure on the wound or further expose internal organs. Prevent hypothermia.</a:t>
            </a:r>
          </a:p>
          <a:p>
            <a:pPr algn="l">
              <a:buFont typeface="Arial" panose="020B0604020202020204" pitchFamily="34" charset="0"/>
              <a:buChar char="•"/>
            </a:pPr>
            <a:r>
              <a:rPr lang="en-US" b="0" i="0" dirty="0">
                <a:solidFill>
                  <a:srgbClr val="212529"/>
                </a:solidFill>
                <a:effectLst/>
                <a:highlight>
                  <a:srgbClr val="FFFFFF"/>
                </a:highlight>
                <a:latin typeface="-apple-system"/>
              </a:rPr>
              <a:t>Secure the impermeable dressing to the patient using adhesive bandage (examples: medical tape, chest seal, etc.).</a:t>
            </a:r>
          </a:p>
          <a:p>
            <a:pPr algn="l">
              <a:buFont typeface="Arial" panose="020B0604020202020204" pitchFamily="34" charset="0"/>
              <a:buChar char="•"/>
            </a:pPr>
            <a:r>
              <a:rPr lang="en-US" b="0" i="0" dirty="0">
                <a:solidFill>
                  <a:srgbClr val="212529"/>
                </a:solidFill>
                <a:effectLst/>
                <a:highlight>
                  <a:srgbClr val="FFFFFF"/>
                </a:highlight>
                <a:latin typeface="-apple-system"/>
              </a:rPr>
              <a:t>Assess and treat the casualty for shock and continue to reassess periodically.</a:t>
            </a:r>
          </a:p>
          <a:p>
            <a:pPr algn="l">
              <a:buFont typeface="Arial" panose="020B0604020202020204" pitchFamily="34" charset="0"/>
              <a:buChar char="•"/>
            </a:pPr>
            <a:r>
              <a:rPr lang="en-US" b="0" i="0" dirty="0">
                <a:solidFill>
                  <a:srgbClr val="212529"/>
                </a:solidFill>
                <a:effectLst/>
                <a:highlight>
                  <a:srgbClr val="FFFFFF"/>
                </a:highlight>
                <a:latin typeface="-apple-system"/>
              </a:rPr>
              <a:t>Prevent hypothermia as exposed abdominal contents will result in more rapid heat loss.</a:t>
            </a:r>
          </a:p>
          <a:p>
            <a:pPr algn="l">
              <a:buFont typeface="Arial" panose="020B0604020202020204" pitchFamily="34" charset="0"/>
              <a:buChar char="•"/>
            </a:pPr>
            <a:r>
              <a:rPr lang="en-US" b="0" i="0" dirty="0">
                <a:solidFill>
                  <a:srgbClr val="212529"/>
                </a:solidFill>
                <a:effectLst/>
                <a:highlight>
                  <a:srgbClr val="FFFFFF"/>
                </a:highlight>
                <a:latin typeface="-apple-system"/>
              </a:rPr>
              <a:t>Document all findings and treatments on a DD Form 1380 TCCC Casualty Card and attach it to the casualty.</a:t>
            </a:r>
          </a:p>
          <a:p>
            <a:pPr algn="l"/>
            <a:r>
              <a:rPr lang="en-US" b="0" i="0" dirty="0">
                <a:solidFill>
                  <a:srgbClr val="212529"/>
                </a:solidFill>
                <a:effectLst/>
                <a:highlight>
                  <a:srgbClr val="FFFFFF"/>
                </a:highlight>
                <a:latin typeface="-apple-system"/>
              </a:rPr>
              <a:t>There are a few additional caveats that should be kept in mind, as well. It is okay to give oral antibiotics, as the absorptive/digestive functions of the bowel have not been compromised, so advise the casualty to take the antibiotic from their Combat Wound Medication Pack. These casualties are at high risk for shock, and should continuously be reassessed for the signs and symptoms of shock. If the casualty presents late (the injury occurred quite a while earlier), a single reduction attempt is still appropriate, but the odds of success are lower. If potential evacuation to surgical care is uncertain, you may decide not to attempt a reduction.</a:t>
            </a:r>
          </a:p>
          <a:p>
            <a:pPr algn="l"/>
            <a:r>
              <a:rPr lang="en-US" b="0" i="0" dirty="0">
                <a:solidFill>
                  <a:srgbClr val="212529"/>
                </a:solidFill>
                <a:effectLst/>
                <a:highlight>
                  <a:srgbClr val="FFFFFF"/>
                </a:highlight>
                <a:latin typeface="-apple-system"/>
              </a:rPr>
              <a:t>It is also important to note that closed abdominal injuries from blast exposure can be a significant problem. In some studies, they appear to be as frequent as pulmonary blast injury. Complications include infections from ruptured bowel, internal bleeding, and solid organ damage. Presenting signs are often unexplained nausea and vomiting and/or abdominal pain. There is nothing specific that can be done in the field to diagnose or manage these complications, but awareness of their potential presence may save the casualty’s life, if they are communicated with the medical team receiving the casualty.</a:t>
            </a:r>
          </a:p>
          <a:p>
            <a:pPr algn="l"/>
            <a:r>
              <a:rPr lang="en-US" b="1" i="0" dirty="0">
                <a:solidFill>
                  <a:srgbClr val="FFFFFF"/>
                </a:solidFill>
                <a:effectLst/>
                <a:highlight>
                  <a:srgbClr val="F16536"/>
                </a:highlight>
                <a:latin typeface="-apple-system"/>
              </a:rPr>
              <a:t>NOTE:</a:t>
            </a:r>
            <a:endParaRPr lang="en-US" b="0" i="0" dirty="0">
              <a:solidFill>
                <a:srgbClr val="FFFFFF"/>
              </a:solidFill>
              <a:effectLst/>
              <a:highlight>
                <a:srgbClr val="F16536"/>
              </a:highlight>
              <a:latin typeface="-apple-system"/>
            </a:endParaRPr>
          </a:p>
          <a:p>
            <a:pPr algn="l">
              <a:buFont typeface="Arial" panose="020B0604020202020204" pitchFamily="34" charset="0"/>
              <a:buChar char="•"/>
            </a:pPr>
            <a:r>
              <a:rPr lang="en-US" b="0" i="0" dirty="0">
                <a:solidFill>
                  <a:srgbClr val="212529"/>
                </a:solidFill>
                <a:effectLst/>
                <a:highlight>
                  <a:srgbClr val="FEEFEB"/>
                </a:highlight>
                <a:latin typeface="-apple-system"/>
              </a:rPr>
              <a:t>If an adhesive bandage isn’t available, loosely cover the dressing with cravats and tie them on the side of the casualty opposite that of the dressing ties (if present).</a:t>
            </a:r>
          </a:p>
          <a:p>
            <a:pPr algn="l">
              <a:buFont typeface="Arial" panose="020B0604020202020204" pitchFamily="34" charset="0"/>
              <a:buChar char="•"/>
            </a:pPr>
            <a:r>
              <a:rPr lang="en-US" b="0" i="0" dirty="0">
                <a:solidFill>
                  <a:srgbClr val="212529"/>
                </a:solidFill>
                <a:effectLst/>
                <a:highlight>
                  <a:srgbClr val="FEEFEB"/>
                </a:highlight>
                <a:latin typeface="-apple-system"/>
              </a:rPr>
              <a:t>Use multiple dressings and cravats, if needed, to cover a large wound, ensuring tails of additional dressings are not tied over each other.</a:t>
            </a:r>
          </a:p>
          <a:p>
            <a:pPr algn="l">
              <a:buFont typeface="Arial" panose="020B0604020202020204" pitchFamily="34" charset="0"/>
              <a:buChar char="•"/>
            </a:pPr>
            <a:r>
              <a:rPr lang="en-US" b="0" i="0" dirty="0">
                <a:solidFill>
                  <a:srgbClr val="212529"/>
                </a:solidFill>
                <a:effectLst/>
                <a:highlight>
                  <a:srgbClr val="FEEFEB"/>
                </a:highlight>
                <a:latin typeface="-apple-system"/>
              </a:rPr>
              <a:t>The most important concern in the initial management of abdominal injuries is shock.</a:t>
            </a:r>
          </a:p>
          <a:p>
            <a:pPr algn="l">
              <a:buFont typeface="Arial" panose="020B0604020202020204" pitchFamily="34" charset="0"/>
              <a:buChar char="•"/>
            </a:pPr>
            <a:endParaRPr lang="en-US" b="0" i="0" dirty="0">
              <a:solidFill>
                <a:srgbClr val="212529"/>
              </a:solidFill>
              <a:effectLst/>
              <a:highlight>
                <a:srgbClr val="FEEFEB"/>
              </a:highlight>
              <a:latin typeface="-apple-system"/>
            </a:endParaRPr>
          </a:p>
          <a:p>
            <a:pPr algn="l"/>
            <a:r>
              <a:rPr lang="en-US" b="1" i="0" dirty="0">
                <a:solidFill>
                  <a:srgbClr val="FFFFFF"/>
                </a:solidFill>
                <a:effectLst/>
                <a:highlight>
                  <a:srgbClr val="F16536"/>
                </a:highlight>
                <a:latin typeface="-apple-system"/>
              </a:rPr>
              <a:t>CAUTION: </a:t>
            </a:r>
            <a:endParaRPr lang="en-US" b="0" i="0" dirty="0">
              <a:solidFill>
                <a:srgbClr val="FFFFFF"/>
              </a:solidFill>
              <a:effectLst/>
              <a:highlight>
                <a:srgbClr val="F16536"/>
              </a:highlight>
              <a:latin typeface="-apple-system"/>
            </a:endParaRPr>
          </a:p>
          <a:p>
            <a:pPr algn="l">
              <a:buFont typeface="Arial" panose="020B0604020202020204" pitchFamily="34" charset="0"/>
              <a:buChar char="•"/>
            </a:pPr>
            <a:r>
              <a:rPr lang="en-US" b="0" i="0" dirty="0">
                <a:solidFill>
                  <a:srgbClr val="212529"/>
                </a:solidFill>
                <a:effectLst/>
                <a:highlight>
                  <a:srgbClr val="FEEFEB"/>
                </a:highlight>
                <a:latin typeface="-apple-system"/>
              </a:rPr>
              <a:t>Shock may be present initially or may develop later.</a:t>
            </a:r>
          </a:p>
          <a:p>
            <a:pPr algn="l">
              <a:buFont typeface="Arial" panose="020B0604020202020204" pitchFamily="34" charset="0"/>
              <a:buChar char="•"/>
            </a:pPr>
            <a:endParaRPr lang="en-US" b="0" i="0" dirty="0">
              <a:solidFill>
                <a:srgbClr val="212529"/>
              </a:solidFill>
              <a:effectLst/>
              <a:highlight>
                <a:srgbClr val="FEEFEB"/>
              </a:highlight>
              <a:latin typeface="-apple-system"/>
            </a:endParaRPr>
          </a:p>
          <a:p>
            <a:endParaRPr lang="en-US" dirty="0"/>
          </a:p>
        </p:txBody>
      </p:sp>
      <p:sp>
        <p:nvSpPr>
          <p:cNvPr id="4" name="Slide Number Placeholder 3"/>
          <p:cNvSpPr>
            <a:spLocks noGrp="1"/>
          </p:cNvSpPr>
          <p:nvPr>
            <p:ph type="sldNum" sz="quarter" idx="5"/>
          </p:nvPr>
        </p:nvSpPr>
        <p:spPr/>
        <p:txBody>
          <a:bodyPr/>
          <a:lstStyle/>
          <a:p>
            <a:fld id="{F7A60EE3-4AB1-42B0-95CC-A039A8AE17E9}" type="slidenum">
              <a:rPr lang="en-US" smtClean="0"/>
              <a:t>7</a:t>
            </a:fld>
            <a:endParaRPr lang="en-US"/>
          </a:p>
        </p:txBody>
      </p:sp>
    </p:spTree>
    <p:extLst>
      <p:ext uri="{BB962C8B-B14F-4D97-AF65-F5344CB8AC3E}">
        <p14:creationId xmlns:p14="http://schemas.microsoft.com/office/powerpoint/2010/main" val="3812501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The following video will demonstrate the management of an open abdominal wound in a Tactical Field Care setting.</a:t>
            </a:r>
            <a:endParaRPr lang="en-US" dirty="0"/>
          </a:p>
        </p:txBody>
      </p:sp>
      <p:sp>
        <p:nvSpPr>
          <p:cNvPr id="4" name="Slide Number Placeholder 3"/>
          <p:cNvSpPr>
            <a:spLocks noGrp="1"/>
          </p:cNvSpPr>
          <p:nvPr>
            <p:ph type="sldNum" sz="quarter" idx="5"/>
          </p:nvPr>
        </p:nvSpPr>
        <p:spPr/>
        <p:txBody>
          <a:bodyPr/>
          <a:lstStyle/>
          <a:p>
            <a:fld id="{F7A60EE3-4AB1-42B0-95CC-A039A8AE17E9}" type="slidenum">
              <a:rPr lang="en-US" smtClean="0"/>
              <a:t>10</a:t>
            </a:fld>
            <a:endParaRPr lang="en-US"/>
          </a:p>
        </p:txBody>
      </p:sp>
    </p:spTree>
    <p:extLst>
      <p:ext uri="{BB962C8B-B14F-4D97-AF65-F5344CB8AC3E}">
        <p14:creationId xmlns:p14="http://schemas.microsoft.com/office/powerpoint/2010/main" val="566044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Impaled objects present some unique problems in wound management. In many cases, the removal of an impaled object can cause additional internal (and external) hemorrhage, particularly if it is not located on an extremity.</a:t>
            </a:r>
            <a:r>
              <a:rPr lang="en-US" b="0" i="0" baseline="30000" dirty="0">
                <a:solidFill>
                  <a:srgbClr val="212529"/>
                </a:solidFill>
                <a:effectLst/>
                <a:highlight>
                  <a:srgbClr val="FFFFFF"/>
                </a:highlight>
                <a:latin typeface="-apple-system"/>
              </a:rPr>
              <a:t>20</a:t>
            </a:r>
            <a:r>
              <a:rPr lang="en-US" b="0" i="0" dirty="0">
                <a:solidFill>
                  <a:srgbClr val="212529"/>
                </a:solidFill>
                <a:effectLst/>
                <a:highlight>
                  <a:srgbClr val="FFFFFF"/>
                </a:highlight>
                <a:latin typeface="-apple-system"/>
              </a:rPr>
              <a:t> The structures at the base of the impaled object may be compromised, depending on the shape of the object, when it is removed. So, taking an x-ray or other image to determine the risks of removal and then removing it in a more controlled environment is preferred.</a:t>
            </a:r>
            <a:r>
              <a:rPr lang="en-US" b="0" i="0" baseline="30000" dirty="0">
                <a:solidFill>
                  <a:srgbClr val="212529"/>
                </a:solidFill>
                <a:effectLst/>
                <a:highlight>
                  <a:srgbClr val="FFFFFF"/>
                </a:highlight>
                <a:latin typeface="-apple-system"/>
              </a:rPr>
              <a:t>21</a:t>
            </a:r>
            <a:r>
              <a:rPr lang="en-US" b="0" i="0" dirty="0">
                <a:solidFill>
                  <a:srgbClr val="212529"/>
                </a:solidFill>
                <a:effectLst/>
                <a:highlight>
                  <a:srgbClr val="FFFFFF"/>
                </a:highlight>
                <a:latin typeface="-apple-system"/>
              </a:rPr>
              <a:t> This is definitely true in the tactical environment, where impaled objects should be left in place and the casualty should be evacuated to a facility that has the capability to deal with impalements.</a:t>
            </a:r>
          </a:p>
          <a:p>
            <a:pPr algn="l"/>
            <a:r>
              <a:rPr lang="en-US" b="0" i="0" dirty="0">
                <a:solidFill>
                  <a:srgbClr val="212529"/>
                </a:solidFill>
                <a:effectLst/>
                <a:highlight>
                  <a:srgbClr val="FFFFFF"/>
                </a:highlight>
                <a:latin typeface="-apple-system"/>
              </a:rPr>
              <a:t>Prior to stabilizing a protruding object, the site needs to be exposed and any bleeding needs to be controlled. The exposure usually just requires that the clothing around the site be cut free or removed. If parts are pinned in by the object, then cut the rest of the clothing free.</a:t>
            </a:r>
            <a:r>
              <a:rPr lang="en-US" b="0" i="0" baseline="30000" dirty="0">
                <a:solidFill>
                  <a:srgbClr val="212529"/>
                </a:solidFill>
                <a:effectLst/>
                <a:highlight>
                  <a:srgbClr val="FFFFFF"/>
                </a:highlight>
                <a:latin typeface="-apple-system"/>
              </a:rPr>
              <a:t>22</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For bleeding control, direct pressure can be applied at the base of the impaled object, and hemostatic dressings and pressure bandages can be applied, if applicable. However, it is difficult to achieve and maintain good direct pressure with some impalements, and early consideration for tourniquet application should be considered if bleeding persists. Also, check the pulse distal to the impalement if found on an extremity to know whether vascular compromise is probable, as this information will facilitate proper treatment once the casualty is evacuated.</a:t>
            </a:r>
          </a:p>
          <a:p>
            <a:pPr algn="l"/>
            <a:r>
              <a:rPr lang="en-US" b="0" i="0" dirty="0">
                <a:solidFill>
                  <a:srgbClr val="212529"/>
                </a:solidFill>
                <a:effectLst/>
                <a:highlight>
                  <a:srgbClr val="FFFFFF"/>
                </a:highlight>
                <a:latin typeface="-apple-system"/>
              </a:rPr>
              <a:t>Stabilization is generally best done with at least one assistant. While one person keeps the object in position and stable, the other can begin to work around the base of the object. Using locally available bulky materials and starting at the wound edges around the impaled object, these materials can be built up to form a base. Do not exert pressure on the tissues around the object building the base, except to control bleeding, particularly if it is located in the eye. Examples of materials include medical supplies like gauze, rolls of kerlix, pads or dressings, or non-medical supplies like clean, dry cloth, or flexible padding materials.</a:t>
            </a:r>
          </a:p>
          <a:p>
            <a:pPr algn="l"/>
            <a:r>
              <a:rPr lang="en-US" b="0" i="0" dirty="0">
                <a:solidFill>
                  <a:srgbClr val="212529"/>
                </a:solidFill>
                <a:effectLst/>
                <a:highlight>
                  <a:srgbClr val="FFFFFF"/>
                </a:highlight>
                <a:latin typeface="-apple-system"/>
              </a:rPr>
              <a:t>Once the object has been encircled and a base of materials appropriate for the length of the object has been built, the base needs to be secured. This can be done with adhesive seals, like tape or by using cloth strips, cravats, or bandages tied in place to hold the base materials against the impaled object.</a:t>
            </a:r>
          </a:p>
          <a:p>
            <a:pPr algn="l"/>
            <a:r>
              <a:rPr lang="en-US" b="0" i="0" dirty="0">
                <a:solidFill>
                  <a:srgbClr val="212529"/>
                </a:solidFill>
                <a:effectLst/>
                <a:highlight>
                  <a:srgbClr val="FFFFFF"/>
                </a:highlight>
                <a:latin typeface="-apple-system"/>
              </a:rPr>
              <a:t>If the impalement is on an extremity, treat it like a fracture and stabilize the joint above and below the location of the object with splints. This will provide added protection against unintended movement. Reassess distal pulses after dressing and splinting on an extremity.</a:t>
            </a:r>
          </a:p>
          <a:p>
            <a:pPr algn="l"/>
            <a:r>
              <a:rPr lang="en-US" b="0" i="0" dirty="0">
                <a:solidFill>
                  <a:srgbClr val="212529"/>
                </a:solidFill>
                <a:effectLst/>
                <a:highlight>
                  <a:srgbClr val="FFFFFF"/>
                </a:highlight>
                <a:latin typeface="-apple-system"/>
              </a:rPr>
              <a:t>Regardless of the location, reassess to ensure bleeding has been controlled, the casualty is not in shock and the object is secured.</a:t>
            </a:r>
          </a:p>
          <a:p>
            <a:pPr algn="l"/>
            <a:r>
              <a:rPr lang="en-US" b="0" i="0" dirty="0">
                <a:solidFill>
                  <a:srgbClr val="212529"/>
                </a:solidFill>
                <a:effectLst/>
                <a:highlight>
                  <a:srgbClr val="FFFFFF"/>
                </a:highlight>
                <a:latin typeface="-apple-system"/>
              </a:rPr>
              <a:t>Although there may be a unique situation when an impaled object prevents casualty movement or evacuation, those situations are unusual and, as a rule, the object should not be shortened for convenience of transport. Only if it will prevent evacuation should modification of a portion of the protruding object be considered, and then with extreme caution to prevent movement of the impaled part of the object during the modification process.</a:t>
            </a:r>
            <a:r>
              <a:rPr lang="en-US" b="0" i="0" baseline="30000" dirty="0">
                <a:solidFill>
                  <a:srgbClr val="212529"/>
                </a:solidFill>
                <a:effectLst/>
                <a:highlight>
                  <a:srgbClr val="FFFFFF"/>
                </a:highlight>
                <a:latin typeface="-apple-system"/>
              </a:rPr>
              <a:t>23</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The evidence supporting the treatment of impaled objects is mostly meta-analysis of observational studies, lab evaluations, and case studies.</a:t>
            </a:r>
          </a:p>
          <a:p>
            <a:endParaRPr lang="en-US" dirty="0"/>
          </a:p>
        </p:txBody>
      </p:sp>
      <p:sp>
        <p:nvSpPr>
          <p:cNvPr id="4" name="Slide Number Placeholder 3"/>
          <p:cNvSpPr>
            <a:spLocks noGrp="1"/>
          </p:cNvSpPr>
          <p:nvPr>
            <p:ph type="sldNum" sz="quarter" idx="5"/>
          </p:nvPr>
        </p:nvSpPr>
        <p:spPr/>
        <p:txBody>
          <a:bodyPr/>
          <a:lstStyle/>
          <a:p>
            <a:fld id="{F7A60EE3-4AB1-42B0-95CC-A039A8AE17E9}" type="slidenum">
              <a:rPr lang="en-US" smtClean="0"/>
              <a:t>11</a:t>
            </a:fld>
            <a:endParaRPr lang="en-US"/>
          </a:p>
        </p:txBody>
      </p:sp>
    </p:spTree>
    <p:extLst>
      <p:ext uri="{BB962C8B-B14F-4D97-AF65-F5344CB8AC3E}">
        <p14:creationId xmlns:p14="http://schemas.microsoft.com/office/powerpoint/2010/main" val="2742145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The following video will demonstrate the management of an impaled object in a Tactical Field Care setting.</a:t>
            </a:r>
            <a:endParaRPr lang="en-US" dirty="0"/>
          </a:p>
        </p:txBody>
      </p:sp>
      <p:sp>
        <p:nvSpPr>
          <p:cNvPr id="4" name="Slide Number Placeholder 3"/>
          <p:cNvSpPr>
            <a:spLocks noGrp="1"/>
          </p:cNvSpPr>
          <p:nvPr>
            <p:ph type="sldNum" sz="quarter" idx="5"/>
          </p:nvPr>
        </p:nvSpPr>
        <p:spPr/>
        <p:txBody>
          <a:bodyPr/>
          <a:lstStyle/>
          <a:p>
            <a:fld id="{F7A60EE3-4AB1-42B0-95CC-A039A8AE17E9}" type="slidenum">
              <a:rPr lang="en-US" smtClean="0"/>
              <a:t>12</a:t>
            </a:fld>
            <a:endParaRPr lang="en-US"/>
          </a:p>
        </p:txBody>
      </p:sp>
    </p:spTree>
    <p:extLst>
      <p:ext uri="{BB962C8B-B14F-4D97-AF65-F5344CB8AC3E}">
        <p14:creationId xmlns:p14="http://schemas.microsoft.com/office/powerpoint/2010/main" val="2869758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2" name="Holder 2"/>
          <p:cNvSpPr>
            <a:spLocks noGrp="1"/>
          </p:cNvSpPr>
          <p:nvPr>
            <p:ph type="ctrTitle"/>
          </p:nvPr>
        </p:nvSpPr>
        <p:spPr>
          <a:xfrm>
            <a:off x="4144646" y="289778"/>
            <a:ext cx="3902707" cy="330200"/>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050" b="0" i="0">
                <a:solidFill>
                  <a:srgbClr val="CD9146"/>
                </a:solidFill>
                <a:latin typeface="Arial"/>
                <a:cs typeface="Arial"/>
              </a:defRPr>
            </a:lvl1p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Arial"/>
                <a:cs typeface="Arial"/>
              </a:defRPr>
            </a:lvl1pPr>
          </a:lstStyle>
          <a:p>
            <a:pPr marL="122555">
              <a:lnSpc>
                <a:spcPts val="1425"/>
              </a:lnSpc>
            </a:pPr>
            <a:fld id="{81D60167-4931-47E6-BA6A-407CBD079E47}" type="slidenum">
              <a:rPr spc="-50" dirty="0"/>
              <a:t>‹#›</a:t>
            </a:fld>
            <a:endParaRPr spc="-5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050" b="0" i="0">
                <a:solidFill>
                  <a:srgbClr val="CD9146"/>
                </a:solidFill>
                <a:latin typeface="Arial"/>
                <a:cs typeface="Arial"/>
              </a:defRPr>
            </a:lvl1p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Arial"/>
                <a:cs typeface="Arial"/>
              </a:defRPr>
            </a:lvl1pPr>
          </a:lstStyle>
          <a:p>
            <a:pPr marL="122555">
              <a:lnSpc>
                <a:spcPts val="1425"/>
              </a:lnSpc>
            </a:pPr>
            <a:fld id="{81D60167-4931-47E6-BA6A-407CBD079E47}" type="slidenum">
              <a:rPr spc="-50" dirty="0"/>
              <a:t>‹#›</a:t>
            </a:fld>
            <a:endParaRPr spc="-5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712738" y="1524006"/>
            <a:ext cx="4088129" cy="3728720"/>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defRPr sz="1050" b="0" i="0">
                <a:solidFill>
                  <a:srgbClr val="CD9146"/>
                </a:solidFill>
                <a:latin typeface="Arial"/>
                <a:cs typeface="Arial"/>
              </a:defRPr>
            </a:lvl1p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7" name="Holder 7"/>
          <p:cNvSpPr>
            <a:spLocks noGrp="1"/>
          </p:cNvSpPr>
          <p:nvPr>
            <p:ph type="sldNum" sz="quarter" idx="7"/>
          </p:nvPr>
        </p:nvSpPr>
        <p:spPr/>
        <p:txBody>
          <a:bodyPr lIns="0" tIns="0" rIns="0" bIns="0"/>
          <a:lstStyle>
            <a:lvl1pPr>
              <a:defRPr sz="1200" b="0" i="0">
                <a:solidFill>
                  <a:schemeClr val="tx1"/>
                </a:solidFill>
                <a:latin typeface="Arial"/>
                <a:cs typeface="Arial"/>
              </a:defRPr>
            </a:lvl1pPr>
          </a:lstStyle>
          <a:p>
            <a:pPr marL="122555">
              <a:lnSpc>
                <a:spcPts val="1425"/>
              </a:lnSpc>
            </a:pPr>
            <a:fld id="{81D60167-4931-47E6-BA6A-407CBD079E47}" type="slidenum">
              <a:rPr spc="-50" dirty="0"/>
              <a:t>‹#›</a:t>
            </a:fld>
            <a:endParaRPr spc="-5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050" b="0" i="0">
                <a:solidFill>
                  <a:srgbClr val="CD9146"/>
                </a:solidFill>
                <a:latin typeface="Arial"/>
                <a:cs typeface="Arial"/>
              </a:defRPr>
            </a:lvl1p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5" name="Holder 5"/>
          <p:cNvSpPr>
            <a:spLocks noGrp="1"/>
          </p:cNvSpPr>
          <p:nvPr>
            <p:ph type="sldNum" sz="quarter" idx="7"/>
          </p:nvPr>
        </p:nvSpPr>
        <p:spPr/>
        <p:txBody>
          <a:bodyPr lIns="0" tIns="0" rIns="0" bIns="0"/>
          <a:lstStyle>
            <a:lvl1pPr>
              <a:defRPr sz="1200" b="0" i="0">
                <a:solidFill>
                  <a:schemeClr val="tx1"/>
                </a:solidFill>
                <a:latin typeface="Arial"/>
                <a:cs typeface="Arial"/>
              </a:defRPr>
            </a:lvl1pPr>
          </a:lstStyle>
          <a:p>
            <a:pPr marL="122555">
              <a:lnSpc>
                <a:spcPts val="1425"/>
              </a:lnSpc>
            </a:pPr>
            <a:fld id="{81D60167-4931-47E6-BA6A-407CBD079E47}" type="slidenum">
              <a:rPr spc="-50" dirty="0"/>
              <a:t>‹#›</a:t>
            </a:fld>
            <a:endParaRPr spc="-5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50" b="0" i="0">
                <a:solidFill>
                  <a:srgbClr val="CD9146"/>
                </a:solidFill>
                <a:latin typeface="Arial"/>
                <a:cs typeface="Arial"/>
              </a:defRPr>
            </a:lvl1p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6/9/2024</a:t>
            </a:fld>
            <a:endParaRPr lang="en-US"/>
          </a:p>
        </p:txBody>
      </p:sp>
      <p:sp>
        <p:nvSpPr>
          <p:cNvPr id="4" name="Holder 4"/>
          <p:cNvSpPr>
            <a:spLocks noGrp="1"/>
          </p:cNvSpPr>
          <p:nvPr>
            <p:ph type="sldNum" sz="quarter" idx="7"/>
          </p:nvPr>
        </p:nvSpPr>
        <p:spPr/>
        <p:txBody>
          <a:bodyPr lIns="0" tIns="0" rIns="0" bIns="0"/>
          <a:lstStyle>
            <a:lvl1pPr>
              <a:defRPr sz="1200" b="0" i="0">
                <a:solidFill>
                  <a:schemeClr val="tx1"/>
                </a:solidFill>
                <a:latin typeface="Arial"/>
                <a:cs typeface="Arial"/>
              </a:defRPr>
            </a:lvl1pPr>
          </a:lstStyle>
          <a:p>
            <a:pPr marL="122555">
              <a:lnSpc>
                <a:spcPts val="1425"/>
              </a:lnSpc>
            </a:pPr>
            <a:fld id="{81D60167-4931-47E6-BA6A-407CBD079E47}" type="slidenum">
              <a:rPr spc="-50" dirty="0"/>
              <a:t>‹#›</a:t>
            </a:fld>
            <a:endParaRPr spc="-5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004185" y="682887"/>
            <a:ext cx="6183629" cy="1068070"/>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a:xfrm>
            <a:off x="6270927" y="1885252"/>
            <a:ext cx="5185409" cy="4293235"/>
          </a:xfrm>
          <a:prstGeom prst="rect">
            <a:avLst/>
          </a:prstGeom>
        </p:spPr>
        <p:txBody>
          <a:bodyPr wrap="square" lIns="0" tIns="0" rIns="0" bIns="0">
            <a:spAutoFit/>
          </a:bodyPr>
          <a:lstStyle>
            <a:lvl1pPr>
              <a:defRPr sz="24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9407775" y="6570906"/>
            <a:ext cx="2019300" cy="174625"/>
          </a:xfrm>
          <a:prstGeom prst="rect">
            <a:avLst/>
          </a:prstGeom>
        </p:spPr>
        <p:txBody>
          <a:bodyPr wrap="square" lIns="0" tIns="0" rIns="0" bIns="0">
            <a:spAutoFit/>
          </a:bodyPr>
          <a:lstStyle>
            <a:lvl1pPr>
              <a:defRPr sz="1050" b="0" i="0">
                <a:solidFill>
                  <a:srgbClr val="CD9146"/>
                </a:solidFill>
                <a:latin typeface="Arial"/>
                <a:cs typeface="Arial"/>
              </a:defRPr>
            </a:lvl1p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6/9/2024</a:t>
            </a:fld>
            <a:endParaRPr lang="en-US"/>
          </a:p>
        </p:txBody>
      </p:sp>
      <p:sp>
        <p:nvSpPr>
          <p:cNvPr id="6" name="Holder 6"/>
          <p:cNvSpPr>
            <a:spLocks noGrp="1"/>
          </p:cNvSpPr>
          <p:nvPr>
            <p:ph type="sldNum" sz="quarter" idx="7"/>
          </p:nvPr>
        </p:nvSpPr>
        <p:spPr>
          <a:xfrm>
            <a:off x="11614388" y="6562955"/>
            <a:ext cx="258571" cy="196215"/>
          </a:xfrm>
          <a:prstGeom prst="rect">
            <a:avLst/>
          </a:prstGeom>
        </p:spPr>
        <p:txBody>
          <a:bodyPr wrap="square" lIns="0" tIns="0" rIns="0" bIns="0">
            <a:spAutoFit/>
          </a:bodyPr>
          <a:lstStyle>
            <a:lvl1pPr>
              <a:defRPr sz="1200" b="0" i="0">
                <a:solidFill>
                  <a:schemeClr val="tx1"/>
                </a:solidFill>
                <a:latin typeface="Arial"/>
                <a:cs typeface="Arial"/>
              </a:defRPr>
            </a:lvl1pPr>
          </a:lstStyle>
          <a:p>
            <a:pPr marL="122555">
              <a:lnSpc>
                <a:spcPts val="1425"/>
              </a:lnSpc>
            </a:pPr>
            <a:fld id="{81D60167-4931-47E6-BA6A-407CBD079E47}" type="slidenum">
              <a:rPr spc="-50" dirty="0"/>
              <a:t>‹#›</a:t>
            </a:fld>
            <a:endParaRPr spc="-5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27.png"/><Relationship Id="rId9"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1.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10.png"/><Relationship Id="rId2" Type="http://schemas.openxmlformats.org/officeDocument/2006/relationships/notesSlide" Target="../notesSlides/notesSlide10.xml"/><Relationship Id="rId16"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50.png"/><Relationship Id="rId10" Type="http://schemas.openxmlformats.org/officeDocument/2006/relationships/image" Target="../media/image72.png"/><Relationship Id="rId4" Type="http://schemas.openxmlformats.org/officeDocument/2006/relationships/image" Target="../media/image27.png"/><Relationship Id="rId9" Type="http://schemas.openxmlformats.org/officeDocument/2006/relationships/image" Target="../media/image71.png"/><Relationship Id="rId1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85.jp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0.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10.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10.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7.png"/><Relationship Id="rId7" Type="http://schemas.openxmlformats.org/officeDocument/2006/relationships/image" Target="../media/image54.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0.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157346" y="326514"/>
            <a:ext cx="7257415" cy="6406515"/>
          </a:xfrm>
          <a:prstGeom prst="rect">
            <a:avLst/>
          </a:prstGeom>
        </p:spPr>
        <p:txBody>
          <a:bodyPr vert="horz" wrap="square" lIns="0" tIns="0" rIns="0" bIns="0" rtlCol="0">
            <a:spAutoFit/>
          </a:bodyPr>
          <a:lstStyle/>
          <a:p>
            <a:pPr>
              <a:lnSpc>
                <a:spcPts val="2210"/>
              </a:lnSpc>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17:</a:t>
            </a:r>
            <a:r>
              <a:rPr sz="2000" b="1" spc="-75" dirty="0">
                <a:solidFill>
                  <a:srgbClr val="756F6F"/>
                </a:solidFill>
                <a:latin typeface="Arial"/>
                <a:cs typeface="Arial"/>
              </a:rPr>
              <a:t> </a:t>
            </a:r>
            <a:r>
              <a:rPr sz="2000" b="1" dirty="0">
                <a:solidFill>
                  <a:srgbClr val="756F6F"/>
                </a:solidFill>
                <a:latin typeface="Arial"/>
                <a:cs typeface="Arial"/>
              </a:rPr>
              <a:t>Wound</a:t>
            </a:r>
            <a:r>
              <a:rPr sz="2000" b="1" spc="-55" dirty="0">
                <a:solidFill>
                  <a:srgbClr val="756F6F"/>
                </a:solidFill>
                <a:latin typeface="Arial"/>
                <a:cs typeface="Arial"/>
              </a:rPr>
              <a:t> </a:t>
            </a:r>
            <a:r>
              <a:rPr sz="2000" b="1" spc="-10" dirty="0">
                <a:solidFill>
                  <a:srgbClr val="756F6F"/>
                </a:solidFill>
                <a:latin typeface="Arial"/>
                <a:cs typeface="Arial"/>
              </a:rPr>
              <a:t>Management</a:t>
            </a: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spcBef>
                <a:spcPts val="960"/>
              </a:spcBef>
            </a:pPr>
            <a:endParaRPr sz="2000">
              <a:latin typeface="Arial"/>
              <a:cs typeface="Arial"/>
            </a:endParaRPr>
          </a:p>
          <a:p>
            <a:pPr algn="r">
              <a:lnSpc>
                <a:spcPct val="100000"/>
              </a:lnSpc>
              <a:spcBef>
                <a:spcPts val="5"/>
              </a:spcBef>
            </a:pPr>
            <a:r>
              <a:rPr sz="1050" spc="-10" dirty="0">
                <a:solidFill>
                  <a:srgbClr val="CD9146"/>
                </a:solidFill>
                <a:latin typeface="Arial"/>
                <a:cs typeface="Arial"/>
              </a:rPr>
              <a:t>#TCCC-CPP-PPT-</a:t>
            </a:r>
            <a:r>
              <a:rPr sz="1050" dirty="0">
                <a:solidFill>
                  <a:srgbClr val="CD9146"/>
                </a:solidFill>
                <a:latin typeface="Arial"/>
                <a:cs typeface="Arial"/>
              </a:rPr>
              <a:t>17</a:t>
            </a:r>
            <a:r>
              <a:rPr sz="1050" spc="310" dirty="0">
                <a:solidFill>
                  <a:srgbClr val="CD9146"/>
                </a:solidFill>
                <a:latin typeface="Arial"/>
                <a:cs typeface="Arial"/>
              </a:rPr>
              <a:t> </a:t>
            </a:r>
            <a:r>
              <a:rPr sz="1050" dirty="0">
                <a:solidFill>
                  <a:srgbClr val="CD9146"/>
                </a:solidFill>
                <a:latin typeface="Arial"/>
                <a:cs typeface="Arial"/>
              </a:rPr>
              <a:t>08</a:t>
            </a:r>
            <a:r>
              <a:rPr sz="1050" spc="10" dirty="0">
                <a:solidFill>
                  <a:srgbClr val="CD9146"/>
                </a:solidFill>
                <a:latin typeface="Arial"/>
                <a:cs typeface="Arial"/>
              </a:rPr>
              <a:t> </a:t>
            </a:r>
            <a:r>
              <a:rPr sz="1050" dirty="0">
                <a:solidFill>
                  <a:srgbClr val="CD9146"/>
                </a:solidFill>
                <a:latin typeface="Arial"/>
                <a:cs typeface="Arial"/>
              </a:rPr>
              <a:t>AUG</a:t>
            </a:r>
            <a:r>
              <a:rPr sz="1050" spc="-5" dirty="0">
                <a:solidFill>
                  <a:srgbClr val="CD9146"/>
                </a:solidFill>
                <a:latin typeface="Arial"/>
                <a:cs typeface="Arial"/>
              </a:rPr>
              <a:t> </a:t>
            </a:r>
            <a:r>
              <a:rPr sz="1050" spc="-25" dirty="0">
                <a:solidFill>
                  <a:srgbClr val="CD9146"/>
                </a:solidFill>
                <a:latin typeface="Arial"/>
                <a:cs typeface="Arial"/>
              </a:rPr>
              <a:t>23</a:t>
            </a:r>
            <a:endParaRPr sz="1050">
              <a:latin typeface="Arial"/>
              <a:cs typeface="Arial"/>
            </a:endParaRPr>
          </a:p>
        </p:txBody>
      </p:sp>
      <p:grpSp>
        <p:nvGrpSpPr>
          <p:cNvPr id="3" name="object 3"/>
          <p:cNvGrpSpPr/>
          <p:nvPr/>
        </p:nvGrpSpPr>
        <p:grpSpPr>
          <a:xfrm>
            <a:off x="3810" y="0"/>
            <a:ext cx="12188190" cy="6858000"/>
            <a:chOff x="3810" y="0"/>
            <a:chExt cx="12188190" cy="6858000"/>
          </a:xfrm>
        </p:grpSpPr>
        <p:pic>
          <p:nvPicPr>
            <p:cNvPr id="4" name="object 4"/>
            <p:cNvPicPr/>
            <p:nvPr/>
          </p:nvPicPr>
          <p:blipFill>
            <a:blip r:embed="rId2" cstate="print"/>
            <a:stretch>
              <a:fillRect/>
            </a:stretch>
          </p:blipFill>
          <p:spPr>
            <a:xfrm>
              <a:off x="309372" y="255270"/>
              <a:ext cx="1172717" cy="656081"/>
            </a:xfrm>
            <a:prstGeom prst="rect">
              <a:avLst/>
            </a:prstGeom>
          </p:spPr>
        </p:pic>
        <p:pic>
          <p:nvPicPr>
            <p:cNvPr id="5" name="object 5"/>
            <p:cNvPicPr/>
            <p:nvPr/>
          </p:nvPicPr>
          <p:blipFill>
            <a:blip r:embed="rId3" cstate="print"/>
            <a:stretch>
              <a:fillRect/>
            </a:stretch>
          </p:blipFill>
          <p:spPr>
            <a:xfrm>
              <a:off x="3810" y="0"/>
              <a:ext cx="12188189" cy="6858000"/>
            </a:xfrm>
            <a:prstGeom prst="rect">
              <a:avLst/>
            </a:prstGeom>
          </p:spPr>
        </p:pic>
        <p:sp>
          <p:nvSpPr>
            <p:cNvPr id="6" name="object 6"/>
            <p:cNvSpPr/>
            <p:nvPr/>
          </p:nvSpPr>
          <p:spPr>
            <a:xfrm>
              <a:off x="6156960"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409"/>
              </a:srgbClr>
            </a:solidFill>
          </p:spPr>
          <p:txBody>
            <a:bodyPr wrap="square" lIns="0" tIns="0" rIns="0" bIns="0" rtlCol="0"/>
            <a:lstStyle/>
            <a:p>
              <a:endParaRPr/>
            </a:p>
          </p:txBody>
        </p:sp>
      </p:grpSp>
      <p:sp>
        <p:nvSpPr>
          <p:cNvPr id="7" name="object 7"/>
          <p:cNvSpPr txBox="1"/>
          <p:nvPr/>
        </p:nvSpPr>
        <p:spPr>
          <a:xfrm>
            <a:off x="6396902" y="5949199"/>
            <a:ext cx="1903730" cy="474980"/>
          </a:xfrm>
          <a:prstGeom prst="rect">
            <a:avLst/>
          </a:prstGeom>
        </p:spPr>
        <p:txBody>
          <a:bodyPr vert="horz" wrap="square" lIns="0" tIns="12700" rIns="0" bIns="0" rtlCol="0">
            <a:spAutoFit/>
          </a:bodyPr>
          <a:lstStyle/>
          <a:p>
            <a:pPr algn="ctr">
              <a:lnSpc>
                <a:spcPct val="100000"/>
              </a:lnSpc>
              <a:spcBef>
                <a:spcPts val="100"/>
              </a:spcBef>
            </a:pPr>
            <a:r>
              <a:rPr sz="1600" dirty="0">
                <a:solidFill>
                  <a:srgbClr val="D9D9D9"/>
                </a:solidFill>
                <a:latin typeface="Arial Black"/>
                <a:cs typeface="Arial Black"/>
              </a:rPr>
              <a:t>TCCC</a:t>
            </a:r>
            <a:r>
              <a:rPr sz="1600" spc="-40" dirty="0">
                <a:solidFill>
                  <a:srgbClr val="D9D9D9"/>
                </a:solidFill>
                <a:latin typeface="Arial Black"/>
                <a:cs typeface="Arial Black"/>
              </a:rPr>
              <a:t> </a:t>
            </a:r>
            <a:r>
              <a:rPr sz="1600" dirty="0">
                <a:solidFill>
                  <a:srgbClr val="D9D9D9"/>
                </a:solidFill>
                <a:latin typeface="Arial"/>
                <a:cs typeface="Arial"/>
              </a:rPr>
              <a:t>TIER</a:t>
            </a:r>
            <a:r>
              <a:rPr sz="1600" spc="-35" dirty="0">
                <a:solidFill>
                  <a:srgbClr val="D9D9D9"/>
                </a:solidFill>
                <a:latin typeface="Arial"/>
                <a:cs typeface="Arial"/>
              </a:rPr>
              <a:t> </a:t>
            </a:r>
            <a:r>
              <a:rPr sz="1600" spc="-50" dirty="0">
                <a:solidFill>
                  <a:srgbClr val="D9D9D9"/>
                </a:solidFill>
                <a:latin typeface="Arial"/>
                <a:cs typeface="Arial"/>
              </a:rPr>
              <a:t>3</a:t>
            </a:r>
            <a:endParaRPr sz="1600">
              <a:latin typeface="Arial"/>
              <a:cs typeface="Arial"/>
            </a:endParaRPr>
          </a:p>
          <a:p>
            <a:pPr algn="ctr">
              <a:lnSpc>
                <a:spcPct val="100000"/>
              </a:lnSpc>
              <a:spcBef>
                <a:spcPts val="55"/>
              </a:spcBef>
            </a:pPr>
            <a:r>
              <a:rPr sz="1300" dirty="0">
                <a:solidFill>
                  <a:srgbClr val="D9D9D9"/>
                </a:solidFill>
                <a:latin typeface="Arial"/>
                <a:cs typeface="Arial"/>
              </a:rPr>
              <a:t>Combat</a:t>
            </a:r>
            <a:r>
              <a:rPr sz="1300" spc="-45" dirty="0">
                <a:solidFill>
                  <a:srgbClr val="D9D9D9"/>
                </a:solidFill>
                <a:latin typeface="Arial"/>
                <a:cs typeface="Arial"/>
              </a:rPr>
              <a:t> </a:t>
            </a:r>
            <a:r>
              <a:rPr sz="1300" spc="-10" dirty="0">
                <a:solidFill>
                  <a:srgbClr val="D9D9D9"/>
                </a:solidFill>
                <a:latin typeface="Arial"/>
                <a:cs typeface="Arial"/>
              </a:rPr>
              <a:t>Medic/Corpsman</a:t>
            </a:r>
            <a:endParaRPr sz="1300">
              <a:latin typeface="Arial"/>
              <a:cs typeface="Arial"/>
            </a:endParaRPr>
          </a:p>
        </p:txBody>
      </p:sp>
      <p:sp>
        <p:nvSpPr>
          <p:cNvPr id="8" name="object 8"/>
          <p:cNvSpPr/>
          <p:nvPr/>
        </p:nvSpPr>
        <p:spPr>
          <a:xfrm>
            <a:off x="8714993"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solidFill>
        </p:spPr>
        <p:txBody>
          <a:bodyPr wrap="square" lIns="0" tIns="0" rIns="0" bIns="0" rtlCol="0"/>
          <a:lstStyle/>
          <a:p>
            <a:endParaRPr/>
          </a:p>
        </p:txBody>
      </p:sp>
      <p:sp>
        <p:nvSpPr>
          <p:cNvPr id="9" name="object 9"/>
          <p:cNvSpPr txBox="1"/>
          <p:nvPr/>
        </p:nvSpPr>
        <p:spPr>
          <a:xfrm>
            <a:off x="8853647" y="5949199"/>
            <a:ext cx="2106295" cy="474980"/>
          </a:xfrm>
          <a:prstGeom prst="rect">
            <a:avLst/>
          </a:prstGeom>
        </p:spPr>
        <p:txBody>
          <a:bodyPr vert="horz" wrap="square" lIns="0" tIns="12700" rIns="0" bIns="0" rtlCol="0">
            <a:spAutoFit/>
          </a:bodyPr>
          <a:lstStyle/>
          <a:p>
            <a:pPr algn="ctr">
              <a:lnSpc>
                <a:spcPct val="100000"/>
              </a:lnSpc>
              <a:spcBef>
                <a:spcPts val="100"/>
              </a:spcBef>
            </a:pPr>
            <a:r>
              <a:rPr sz="1600" dirty="0">
                <a:solidFill>
                  <a:srgbClr val="FFFFFF"/>
                </a:solidFill>
                <a:latin typeface="Arial Black"/>
                <a:cs typeface="Arial Black"/>
              </a:rPr>
              <a:t>TCCC</a:t>
            </a:r>
            <a:r>
              <a:rPr sz="1600" spc="-125" dirty="0">
                <a:solidFill>
                  <a:srgbClr val="FFFFFF"/>
                </a:solidFill>
                <a:latin typeface="Arial Black"/>
                <a:cs typeface="Arial Black"/>
              </a:rPr>
              <a:t> </a:t>
            </a:r>
            <a:r>
              <a:rPr sz="1600" dirty="0">
                <a:solidFill>
                  <a:srgbClr val="FFFFFF"/>
                </a:solidFill>
                <a:latin typeface="Arial"/>
                <a:cs typeface="Arial"/>
              </a:rPr>
              <a:t>TIER</a:t>
            </a:r>
            <a:r>
              <a:rPr sz="1600" spc="-45" dirty="0">
                <a:solidFill>
                  <a:srgbClr val="FFFFFF"/>
                </a:solidFill>
                <a:latin typeface="Arial"/>
                <a:cs typeface="Arial"/>
              </a:rPr>
              <a:t> </a:t>
            </a:r>
            <a:r>
              <a:rPr sz="1600" spc="-50" dirty="0">
                <a:solidFill>
                  <a:srgbClr val="FFFFFF"/>
                </a:solidFill>
                <a:latin typeface="Arial"/>
                <a:cs typeface="Arial"/>
              </a:rPr>
              <a:t>4</a:t>
            </a:r>
            <a:endParaRPr sz="1600">
              <a:latin typeface="Arial"/>
              <a:cs typeface="Arial"/>
            </a:endParaRPr>
          </a:p>
          <a:p>
            <a:pPr algn="ctr">
              <a:lnSpc>
                <a:spcPct val="100000"/>
              </a:lnSpc>
              <a:spcBef>
                <a:spcPts val="55"/>
              </a:spcBef>
            </a:pPr>
            <a:r>
              <a:rPr sz="1300" dirty="0">
                <a:solidFill>
                  <a:srgbClr val="FFFFFF"/>
                </a:solidFill>
                <a:latin typeface="Arial"/>
                <a:cs typeface="Arial"/>
              </a:rPr>
              <a:t>Combat</a:t>
            </a:r>
            <a:r>
              <a:rPr sz="1300" spc="-45" dirty="0">
                <a:solidFill>
                  <a:srgbClr val="FFFFFF"/>
                </a:solidFill>
                <a:latin typeface="Arial"/>
                <a:cs typeface="Arial"/>
              </a:rPr>
              <a:t> </a:t>
            </a:r>
            <a:r>
              <a:rPr sz="1300" spc="-10" dirty="0">
                <a:solidFill>
                  <a:srgbClr val="FFFFFF"/>
                </a:solidFill>
                <a:latin typeface="Arial"/>
                <a:cs typeface="Arial"/>
              </a:rPr>
              <a:t>Paramedic/Provider</a:t>
            </a:r>
            <a:endParaRPr sz="1300">
              <a:latin typeface="Arial"/>
              <a:cs typeface="Arial"/>
            </a:endParaRPr>
          </a:p>
        </p:txBody>
      </p:sp>
      <p:sp>
        <p:nvSpPr>
          <p:cNvPr id="10" name="object 10"/>
          <p:cNvSpPr/>
          <p:nvPr/>
        </p:nvSpPr>
        <p:spPr>
          <a:xfrm>
            <a:off x="1040891"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409"/>
            </a:srgbClr>
          </a:solidFill>
        </p:spPr>
        <p:txBody>
          <a:bodyPr wrap="square" lIns="0" tIns="0" rIns="0" bIns="0" rtlCol="0"/>
          <a:lstStyle/>
          <a:p>
            <a:endParaRPr/>
          </a:p>
        </p:txBody>
      </p:sp>
      <p:sp>
        <p:nvSpPr>
          <p:cNvPr id="11" name="object 11"/>
          <p:cNvSpPr txBox="1"/>
          <p:nvPr/>
        </p:nvSpPr>
        <p:spPr>
          <a:xfrm>
            <a:off x="1461221" y="5949199"/>
            <a:ext cx="1541145" cy="474980"/>
          </a:xfrm>
          <a:prstGeom prst="rect">
            <a:avLst/>
          </a:prstGeom>
        </p:spPr>
        <p:txBody>
          <a:bodyPr vert="horz" wrap="square" lIns="0" tIns="12700" rIns="0" bIns="0" rtlCol="0">
            <a:spAutoFit/>
          </a:bodyPr>
          <a:lstStyle/>
          <a:p>
            <a:pPr marL="1270" algn="ctr">
              <a:lnSpc>
                <a:spcPct val="100000"/>
              </a:lnSpc>
              <a:spcBef>
                <a:spcPts val="100"/>
              </a:spcBef>
            </a:pPr>
            <a:r>
              <a:rPr sz="1600" dirty="0">
                <a:solidFill>
                  <a:srgbClr val="D9D9D9"/>
                </a:solidFill>
                <a:latin typeface="Arial Black"/>
                <a:cs typeface="Arial Black"/>
              </a:rPr>
              <a:t>TCCC</a:t>
            </a:r>
            <a:r>
              <a:rPr sz="1600" spc="-40" dirty="0">
                <a:solidFill>
                  <a:srgbClr val="D9D9D9"/>
                </a:solidFill>
                <a:latin typeface="Arial Black"/>
                <a:cs typeface="Arial Black"/>
              </a:rPr>
              <a:t> </a:t>
            </a:r>
            <a:r>
              <a:rPr sz="1600" dirty="0">
                <a:solidFill>
                  <a:srgbClr val="D9D9D9"/>
                </a:solidFill>
                <a:latin typeface="Arial"/>
                <a:cs typeface="Arial"/>
              </a:rPr>
              <a:t>TIER</a:t>
            </a:r>
            <a:r>
              <a:rPr sz="1600" spc="-35" dirty="0">
                <a:solidFill>
                  <a:srgbClr val="D9D9D9"/>
                </a:solidFill>
                <a:latin typeface="Arial"/>
                <a:cs typeface="Arial"/>
              </a:rPr>
              <a:t> </a:t>
            </a:r>
            <a:r>
              <a:rPr sz="1600" spc="-50" dirty="0">
                <a:solidFill>
                  <a:srgbClr val="D9D9D9"/>
                </a:solidFill>
                <a:latin typeface="Arial"/>
                <a:cs typeface="Arial"/>
              </a:rPr>
              <a:t>1</a:t>
            </a:r>
            <a:endParaRPr sz="1600">
              <a:latin typeface="Arial"/>
              <a:cs typeface="Arial"/>
            </a:endParaRPr>
          </a:p>
          <a:p>
            <a:pPr algn="ctr">
              <a:lnSpc>
                <a:spcPct val="100000"/>
              </a:lnSpc>
              <a:spcBef>
                <a:spcPts val="55"/>
              </a:spcBef>
            </a:pPr>
            <a:r>
              <a:rPr sz="1300" dirty="0">
                <a:solidFill>
                  <a:srgbClr val="D9D9D9"/>
                </a:solidFill>
                <a:latin typeface="Arial"/>
                <a:cs typeface="Arial"/>
              </a:rPr>
              <a:t>All</a:t>
            </a:r>
            <a:r>
              <a:rPr sz="1300" spc="-25" dirty="0">
                <a:solidFill>
                  <a:srgbClr val="D9D9D9"/>
                </a:solidFill>
                <a:latin typeface="Arial"/>
                <a:cs typeface="Arial"/>
              </a:rPr>
              <a:t> </a:t>
            </a:r>
            <a:r>
              <a:rPr sz="1300" dirty="0">
                <a:solidFill>
                  <a:srgbClr val="D9D9D9"/>
                </a:solidFill>
                <a:latin typeface="Arial"/>
                <a:cs typeface="Arial"/>
              </a:rPr>
              <a:t>Service</a:t>
            </a:r>
            <a:r>
              <a:rPr sz="1300" spc="-30" dirty="0">
                <a:solidFill>
                  <a:srgbClr val="D9D9D9"/>
                </a:solidFill>
                <a:latin typeface="Arial"/>
                <a:cs typeface="Arial"/>
              </a:rPr>
              <a:t> </a:t>
            </a:r>
            <a:r>
              <a:rPr sz="1300" spc="-10" dirty="0">
                <a:solidFill>
                  <a:srgbClr val="D9D9D9"/>
                </a:solidFill>
                <a:latin typeface="Arial"/>
                <a:cs typeface="Arial"/>
              </a:rPr>
              <a:t>Members</a:t>
            </a:r>
            <a:endParaRPr sz="1300">
              <a:latin typeface="Arial"/>
              <a:cs typeface="Arial"/>
            </a:endParaRPr>
          </a:p>
        </p:txBody>
      </p:sp>
      <p:sp>
        <p:nvSpPr>
          <p:cNvPr id="12" name="object 12"/>
          <p:cNvSpPr/>
          <p:nvPr/>
        </p:nvSpPr>
        <p:spPr>
          <a:xfrm>
            <a:off x="3598926"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409"/>
            </a:srgbClr>
          </a:solidFill>
        </p:spPr>
        <p:txBody>
          <a:bodyPr wrap="square" lIns="0" tIns="0" rIns="0" bIns="0" rtlCol="0"/>
          <a:lstStyle/>
          <a:p>
            <a:endParaRPr/>
          </a:p>
        </p:txBody>
      </p:sp>
      <p:sp>
        <p:nvSpPr>
          <p:cNvPr id="13" name="object 13"/>
          <p:cNvSpPr txBox="1"/>
          <p:nvPr/>
        </p:nvSpPr>
        <p:spPr>
          <a:xfrm>
            <a:off x="4116116" y="5949199"/>
            <a:ext cx="1348740" cy="47498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D9D9D9"/>
                </a:solidFill>
                <a:latin typeface="Arial Black"/>
                <a:cs typeface="Arial Black"/>
              </a:rPr>
              <a:t>TCCC</a:t>
            </a:r>
            <a:r>
              <a:rPr sz="1600" spc="-40" dirty="0">
                <a:solidFill>
                  <a:srgbClr val="D9D9D9"/>
                </a:solidFill>
                <a:latin typeface="Arial Black"/>
                <a:cs typeface="Arial Black"/>
              </a:rPr>
              <a:t> </a:t>
            </a:r>
            <a:r>
              <a:rPr sz="1600" dirty="0">
                <a:solidFill>
                  <a:srgbClr val="D9D9D9"/>
                </a:solidFill>
                <a:latin typeface="Arial"/>
                <a:cs typeface="Arial"/>
              </a:rPr>
              <a:t>TIER</a:t>
            </a:r>
            <a:r>
              <a:rPr sz="1600" spc="-35" dirty="0">
                <a:solidFill>
                  <a:srgbClr val="D9D9D9"/>
                </a:solidFill>
                <a:latin typeface="Arial"/>
                <a:cs typeface="Arial"/>
              </a:rPr>
              <a:t> </a:t>
            </a:r>
            <a:r>
              <a:rPr sz="1600" spc="-50" dirty="0">
                <a:solidFill>
                  <a:srgbClr val="D9D9D9"/>
                </a:solidFill>
                <a:latin typeface="Arial"/>
                <a:cs typeface="Arial"/>
              </a:rPr>
              <a:t>2</a:t>
            </a:r>
            <a:endParaRPr sz="1600">
              <a:latin typeface="Arial"/>
              <a:cs typeface="Arial"/>
            </a:endParaRPr>
          </a:p>
          <a:p>
            <a:pPr marL="24765">
              <a:lnSpc>
                <a:spcPct val="100000"/>
              </a:lnSpc>
              <a:spcBef>
                <a:spcPts val="55"/>
              </a:spcBef>
            </a:pPr>
            <a:r>
              <a:rPr sz="1300" dirty="0">
                <a:solidFill>
                  <a:srgbClr val="D9D9D9"/>
                </a:solidFill>
                <a:latin typeface="Arial"/>
                <a:cs typeface="Arial"/>
              </a:rPr>
              <a:t>Combat</a:t>
            </a:r>
            <a:r>
              <a:rPr sz="1300" spc="-45" dirty="0">
                <a:solidFill>
                  <a:srgbClr val="D9D9D9"/>
                </a:solidFill>
                <a:latin typeface="Arial"/>
                <a:cs typeface="Arial"/>
              </a:rPr>
              <a:t> </a:t>
            </a:r>
            <a:r>
              <a:rPr sz="1300" spc="-10" dirty="0">
                <a:solidFill>
                  <a:srgbClr val="D9D9D9"/>
                </a:solidFill>
                <a:latin typeface="Arial"/>
                <a:cs typeface="Arial"/>
              </a:rPr>
              <a:t>Lifesaver</a:t>
            </a:r>
            <a:endParaRPr sz="1300">
              <a:latin typeface="Arial"/>
              <a:cs typeface="Arial"/>
            </a:endParaRPr>
          </a:p>
        </p:txBody>
      </p:sp>
      <p:sp>
        <p:nvSpPr>
          <p:cNvPr id="14" name="object 14"/>
          <p:cNvSpPr txBox="1"/>
          <p:nvPr/>
        </p:nvSpPr>
        <p:spPr>
          <a:xfrm>
            <a:off x="2880023" y="519375"/>
            <a:ext cx="4332605" cy="876300"/>
          </a:xfrm>
          <a:prstGeom prst="rect">
            <a:avLst/>
          </a:prstGeom>
        </p:spPr>
        <p:txBody>
          <a:bodyPr vert="horz" wrap="square" lIns="0" tIns="27939" rIns="0" bIns="0" rtlCol="0">
            <a:spAutoFit/>
          </a:bodyPr>
          <a:lstStyle/>
          <a:p>
            <a:pPr marL="12700" marR="5080">
              <a:lnSpc>
                <a:spcPts val="3340"/>
              </a:lnSpc>
              <a:spcBef>
                <a:spcPts val="219"/>
              </a:spcBef>
            </a:pPr>
            <a:r>
              <a:rPr sz="2800" dirty="0">
                <a:solidFill>
                  <a:srgbClr val="CD9146"/>
                </a:solidFill>
                <a:latin typeface="Arial Black"/>
                <a:cs typeface="Arial Black"/>
              </a:rPr>
              <a:t>COMBAT</a:t>
            </a:r>
            <a:r>
              <a:rPr sz="2800" spc="-55" dirty="0">
                <a:solidFill>
                  <a:srgbClr val="CD9146"/>
                </a:solidFill>
                <a:latin typeface="Arial Black"/>
                <a:cs typeface="Arial Black"/>
              </a:rPr>
              <a:t> </a:t>
            </a:r>
            <a:r>
              <a:rPr sz="2800" spc="-10" dirty="0">
                <a:solidFill>
                  <a:srgbClr val="CD9146"/>
                </a:solidFill>
                <a:latin typeface="Arial Black"/>
                <a:cs typeface="Arial Black"/>
              </a:rPr>
              <a:t>PARAMEDIC/ PROVIDER</a:t>
            </a:r>
            <a:endParaRPr sz="2800">
              <a:latin typeface="Arial Black"/>
              <a:cs typeface="Arial Black"/>
            </a:endParaRPr>
          </a:p>
        </p:txBody>
      </p:sp>
      <p:grpSp>
        <p:nvGrpSpPr>
          <p:cNvPr id="15" name="object 15"/>
          <p:cNvGrpSpPr/>
          <p:nvPr/>
        </p:nvGrpSpPr>
        <p:grpSpPr>
          <a:xfrm>
            <a:off x="12611" y="88813"/>
            <a:ext cx="12179935" cy="5476240"/>
            <a:chOff x="12611" y="88813"/>
            <a:chExt cx="12179935" cy="5476240"/>
          </a:xfrm>
        </p:grpSpPr>
        <p:pic>
          <p:nvPicPr>
            <p:cNvPr id="16" name="object 16"/>
            <p:cNvPicPr/>
            <p:nvPr/>
          </p:nvPicPr>
          <p:blipFill>
            <a:blip r:embed="rId4" cstate="print"/>
            <a:stretch>
              <a:fillRect/>
            </a:stretch>
          </p:blipFill>
          <p:spPr>
            <a:xfrm>
              <a:off x="736091" y="451865"/>
              <a:ext cx="1898903" cy="1062989"/>
            </a:xfrm>
            <a:prstGeom prst="rect">
              <a:avLst/>
            </a:prstGeom>
          </p:spPr>
        </p:pic>
        <p:pic>
          <p:nvPicPr>
            <p:cNvPr id="17" name="object 17"/>
            <p:cNvPicPr/>
            <p:nvPr/>
          </p:nvPicPr>
          <p:blipFill>
            <a:blip r:embed="rId5" cstate="print"/>
            <a:stretch>
              <a:fillRect/>
            </a:stretch>
          </p:blipFill>
          <p:spPr>
            <a:xfrm>
              <a:off x="9864090" y="4709921"/>
              <a:ext cx="2327909" cy="854963"/>
            </a:xfrm>
            <a:prstGeom prst="rect">
              <a:avLst/>
            </a:prstGeom>
          </p:spPr>
        </p:pic>
        <p:pic>
          <p:nvPicPr>
            <p:cNvPr id="18" name="object 18"/>
            <p:cNvPicPr/>
            <p:nvPr/>
          </p:nvPicPr>
          <p:blipFill>
            <a:blip r:embed="rId6" cstate="print"/>
            <a:stretch>
              <a:fillRect/>
            </a:stretch>
          </p:blipFill>
          <p:spPr>
            <a:xfrm>
              <a:off x="12611" y="88813"/>
              <a:ext cx="228777" cy="228777"/>
            </a:xfrm>
            <a:prstGeom prst="rect">
              <a:avLst/>
            </a:prstGeom>
          </p:spPr>
        </p:pic>
      </p:grpSp>
      <p:sp>
        <p:nvSpPr>
          <p:cNvPr id="19" name="object 19"/>
          <p:cNvSpPr txBox="1">
            <a:spLocks noGrp="1"/>
          </p:cNvSpPr>
          <p:nvPr>
            <p:ph type="title"/>
          </p:nvPr>
        </p:nvSpPr>
        <p:spPr>
          <a:xfrm>
            <a:off x="1013924" y="1766093"/>
            <a:ext cx="9930765" cy="2198370"/>
          </a:xfrm>
          <a:prstGeom prst="rect">
            <a:avLst/>
          </a:prstGeom>
        </p:spPr>
        <p:txBody>
          <a:bodyPr vert="horz" wrap="square" lIns="0" tIns="100965" rIns="0" bIns="0" rtlCol="0">
            <a:spAutoFit/>
          </a:bodyPr>
          <a:lstStyle/>
          <a:p>
            <a:pPr marL="12700" marR="5080">
              <a:lnSpc>
                <a:spcPts val="5880"/>
              </a:lnSpc>
              <a:spcBef>
                <a:spcPts val="795"/>
              </a:spcBef>
            </a:pPr>
            <a:r>
              <a:rPr sz="5400" b="0" dirty="0">
                <a:solidFill>
                  <a:srgbClr val="A0A6AA"/>
                </a:solidFill>
                <a:latin typeface="Arial Black"/>
                <a:cs typeface="Arial Black"/>
              </a:rPr>
              <a:t>TACTICAL</a:t>
            </a:r>
            <a:r>
              <a:rPr sz="5400" b="0" spc="-5" dirty="0">
                <a:solidFill>
                  <a:srgbClr val="A0A6AA"/>
                </a:solidFill>
                <a:latin typeface="Arial Black"/>
                <a:cs typeface="Arial Black"/>
              </a:rPr>
              <a:t> </a:t>
            </a:r>
            <a:r>
              <a:rPr sz="5400" b="0" spc="-10" dirty="0">
                <a:solidFill>
                  <a:srgbClr val="A0A6AA"/>
                </a:solidFill>
                <a:latin typeface="Arial Black"/>
                <a:cs typeface="Arial Black"/>
              </a:rPr>
              <a:t>COMBAT </a:t>
            </a:r>
            <a:r>
              <a:rPr sz="5400" b="0" dirty="0">
                <a:solidFill>
                  <a:srgbClr val="A0A6AA"/>
                </a:solidFill>
                <a:latin typeface="Arial Black"/>
                <a:cs typeface="Arial Black"/>
              </a:rPr>
              <a:t>CASUALTY</a:t>
            </a:r>
            <a:r>
              <a:rPr sz="5400" b="0" spc="-15" dirty="0">
                <a:solidFill>
                  <a:srgbClr val="A0A6AA"/>
                </a:solidFill>
                <a:latin typeface="Arial Black"/>
                <a:cs typeface="Arial Black"/>
              </a:rPr>
              <a:t> </a:t>
            </a:r>
            <a:r>
              <a:rPr sz="5400" b="0" dirty="0">
                <a:solidFill>
                  <a:srgbClr val="A0A6AA"/>
                </a:solidFill>
                <a:latin typeface="Arial Black"/>
                <a:cs typeface="Arial Black"/>
              </a:rPr>
              <a:t>CARE</a:t>
            </a:r>
            <a:r>
              <a:rPr sz="5400" b="0" spc="-10" dirty="0">
                <a:solidFill>
                  <a:srgbClr val="A0A6AA"/>
                </a:solidFill>
                <a:latin typeface="Arial Black"/>
                <a:cs typeface="Arial Black"/>
              </a:rPr>
              <a:t> COURSE</a:t>
            </a:r>
            <a:endParaRPr sz="5400">
              <a:latin typeface="Arial Black"/>
              <a:cs typeface="Arial Black"/>
            </a:endParaRPr>
          </a:p>
          <a:p>
            <a:pPr marL="12700">
              <a:lnSpc>
                <a:spcPct val="100000"/>
              </a:lnSpc>
              <a:spcBef>
                <a:spcPts val="810"/>
              </a:spcBef>
            </a:pPr>
            <a:r>
              <a:rPr sz="3200" dirty="0">
                <a:solidFill>
                  <a:srgbClr val="FFFFFF"/>
                </a:solidFill>
              </a:rPr>
              <a:t>MODULE</a:t>
            </a:r>
            <a:r>
              <a:rPr sz="3200" spc="-85" dirty="0">
                <a:solidFill>
                  <a:srgbClr val="FFFFFF"/>
                </a:solidFill>
              </a:rPr>
              <a:t> </a:t>
            </a:r>
            <a:r>
              <a:rPr sz="3200" dirty="0">
                <a:solidFill>
                  <a:srgbClr val="FFFFFF"/>
                </a:solidFill>
              </a:rPr>
              <a:t>17:</a:t>
            </a:r>
            <a:r>
              <a:rPr sz="3200" spc="-80" dirty="0">
                <a:solidFill>
                  <a:srgbClr val="FFFFFF"/>
                </a:solidFill>
              </a:rPr>
              <a:t> </a:t>
            </a:r>
            <a:r>
              <a:rPr sz="3200" dirty="0">
                <a:solidFill>
                  <a:srgbClr val="FFFFFF"/>
                </a:solidFill>
              </a:rPr>
              <a:t>WOUND</a:t>
            </a:r>
            <a:r>
              <a:rPr sz="3200" spc="-70" dirty="0">
                <a:solidFill>
                  <a:srgbClr val="FFFFFF"/>
                </a:solidFill>
              </a:rPr>
              <a:t> </a:t>
            </a:r>
            <a:r>
              <a:rPr sz="3200" spc="-10" dirty="0">
                <a:solidFill>
                  <a:srgbClr val="FFFFFF"/>
                </a:solidFill>
              </a:rPr>
              <a:t>MANAGEMENT</a:t>
            </a:r>
            <a:endParaRPr sz="3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5" cstate="print"/>
          <a:stretch>
            <a:fillRect/>
          </a:stretch>
        </p:blipFill>
        <p:spPr>
          <a:xfrm>
            <a:off x="309372" y="255270"/>
            <a:ext cx="1172717" cy="656081"/>
          </a:xfrm>
          <a:prstGeom prst="rect">
            <a:avLst/>
          </a:prstGeom>
        </p:spPr>
      </p:pic>
      <p:sp>
        <p:nvSpPr>
          <p:cNvPr id="3" name="object 3"/>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z="2000" dirty="0">
                <a:solidFill>
                  <a:srgbClr val="756F6F"/>
                </a:solidFill>
              </a:rPr>
              <a:t>Module</a:t>
            </a:r>
            <a:r>
              <a:rPr sz="2000" spc="-65" dirty="0">
                <a:solidFill>
                  <a:srgbClr val="756F6F"/>
                </a:solidFill>
              </a:rPr>
              <a:t> </a:t>
            </a:r>
            <a:r>
              <a:rPr sz="2000" dirty="0">
                <a:solidFill>
                  <a:srgbClr val="756F6F"/>
                </a:solidFill>
              </a:rPr>
              <a:t>17:</a:t>
            </a:r>
            <a:r>
              <a:rPr sz="2000" spc="-75" dirty="0">
                <a:solidFill>
                  <a:srgbClr val="756F6F"/>
                </a:solidFill>
              </a:rPr>
              <a:t> </a:t>
            </a:r>
            <a:r>
              <a:rPr sz="2000" dirty="0">
                <a:solidFill>
                  <a:srgbClr val="756F6F"/>
                </a:solidFill>
              </a:rPr>
              <a:t>Wound</a:t>
            </a:r>
            <a:r>
              <a:rPr sz="2000" spc="-55" dirty="0">
                <a:solidFill>
                  <a:srgbClr val="756F6F"/>
                </a:solidFill>
              </a:rPr>
              <a:t> </a:t>
            </a:r>
            <a:r>
              <a:rPr sz="2000" spc="-10" dirty="0">
                <a:solidFill>
                  <a:srgbClr val="756F6F"/>
                </a:solidFill>
              </a:rPr>
              <a:t>Management</a:t>
            </a:r>
            <a:endParaRPr sz="2000"/>
          </a:p>
        </p:txBody>
      </p:sp>
      <p:sp>
        <p:nvSpPr>
          <p:cNvPr id="4" name="object 4"/>
          <p:cNvSpPr txBox="1"/>
          <p:nvPr/>
        </p:nvSpPr>
        <p:spPr>
          <a:xfrm>
            <a:off x="1324856" y="798067"/>
            <a:ext cx="9602470"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FFFF"/>
                </a:solidFill>
                <a:latin typeface="Arial"/>
                <a:cs typeface="Arial"/>
              </a:rPr>
              <a:t>MANAGING</a:t>
            </a:r>
            <a:r>
              <a:rPr sz="3600" b="1" spc="-135" dirty="0">
                <a:solidFill>
                  <a:srgbClr val="FFFFFF"/>
                </a:solidFill>
                <a:latin typeface="Arial"/>
                <a:cs typeface="Arial"/>
              </a:rPr>
              <a:t> </a:t>
            </a:r>
            <a:r>
              <a:rPr sz="3600" b="1" dirty="0">
                <a:solidFill>
                  <a:srgbClr val="FFFFFF"/>
                </a:solidFill>
                <a:latin typeface="Arial"/>
                <a:cs typeface="Arial"/>
              </a:rPr>
              <a:t>AN</a:t>
            </a:r>
            <a:r>
              <a:rPr sz="3600" b="1" spc="-130" dirty="0">
                <a:solidFill>
                  <a:srgbClr val="FFFFFF"/>
                </a:solidFill>
                <a:latin typeface="Arial"/>
                <a:cs typeface="Arial"/>
              </a:rPr>
              <a:t> </a:t>
            </a:r>
            <a:r>
              <a:rPr sz="3600" b="1" dirty="0">
                <a:solidFill>
                  <a:srgbClr val="FFFFFF"/>
                </a:solidFill>
                <a:latin typeface="Arial"/>
                <a:cs typeface="Arial"/>
              </a:rPr>
              <a:t>OPEN</a:t>
            </a:r>
            <a:r>
              <a:rPr sz="3600" b="1" spc="-125" dirty="0">
                <a:solidFill>
                  <a:srgbClr val="FFFFFF"/>
                </a:solidFill>
                <a:latin typeface="Arial"/>
                <a:cs typeface="Arial"/>
              </a:rPr>
              <a:t> </a:t>
            </a:r>
            <a:r>
              <a:rPr sz="3600" b="1" dirty="0">
                <a:solidFill>
                  <a:srgbClr val="FFFFFF"/>
                </a:solidFill>
                <a:latin typeface="Arial"/>
                <a:cs typeface="Arial"/>
              </a:rPr>
              <a:t>ABDOMINAL</a:t>
            </a:r>
            <a:r>
              <a:rPr sz="3600" b="1" spc="-125" dirty="0">
                <a:solidFill>
                  <a:srgbClr val="FFFFFF"/>
                </a:solidFill>
                <a:latin typeface="Arial"/>
                <a:cs typeface="Arial"/>
              </a:rPr>
              <a:t> </a:t>
            </a:r>
            <a:r>
              <a:rPr sz="3600" b="1" spc="-10" dirty="0">
                <a:solidFill>
                  <a:srgbClr val="FFFFFF"/>
                </a:solidFill>
                <a:latin typeface="Arial"/>
                <a:cs typeface="Arial"/>
              </a:rPr>
              <a:t>WOUND</a:t>
            </a:r>
            <a:endParaRPr sz="3600">
              <a:latin typeface="Arial"/>
              <a:cs typeface="Arial"/>
            </a:endParaRPr>
          </a:p>
        </p:txBody>
      </p:sp>
      <p:grpSp>
        <p:nvGrpSpPr>
          <p:cNvPr id="5" name="object 5"/>
          <p:cNvGrpSpPr/>
          <p:nvPr/>
        </p:nvGrpSpPr>
        <p:grpSpPr>
          <a:xfrm>
            <a:off x="2935985" y="2250948"/>
            <a:ext cx="6320790" cy="3580129"/>
            <a:chOff x="2935985" y="2250948"/>
            <a:chExt cx="6320790" cy="3580129"/>
          </a:xfrm>
        </p:grpSpPr>
        <p:sp>
          <p:nvSpPr>
            <p:cNvPr id="6" name="object 6"/>
            <p:cNvSpPr/>
            <p:nvPr/>
          </p:nvSpPr>
          <p:spPr>
            <a:xfrm>
              <a:off x="2945510" y="2260473"/>
              <a:ext cx="6301740" cy="3561079"/>
            </a:xfrm>
            <a:custGeom>
              <a:avLst/>
              <a:gdLst/>
              <a:ahLst/>
              <a:cxnLst/>
              <a:rect l="l" t="t" r="r" b="b"/>
              <a:pathLst>
                <a:path w="6301740" h="3561079">
                  <a:moveTo>
                    <a:pt x="0" y="0"/>
                  </a:moveTo>
                  <a:lnTo>
                    <a:pt x="6301740" y="0"/>
                  </a:lnTo>
                  <a:lnTo>
                    <a:pt x="6301740" y="3560826"/>
                  </a:lnTo>
                  <a:lnTo>
                    <a:pt x="0" y="3560826"/>
                  </a:lnTo>
                  <a:lnTo>
                    <a:pt x="0" y="0"/>
                  </a:lnTo>
                  <a:close/>
                </a:path>
              </a:pathLst>
            </a:custGeom>
            <a:ln w="19050">
              <a:solidFill>
                <a:srgbClr val="898B8B"/>
              </a:solidFill>
            </a:ln>
          </p:spPr>
          <p:txBody>
            <a:bodyPr wrap="square" lIns="0" tIns="0" rIns="0" bIns="0" rtlCol="0"/>
            <a:lstStyle/>
            <a:p>
              <a:endParaRPr/>
            </a:p>
          </p:txBody>
        </p:sp>
        <p:sp>
          <p:nvSpPr>
            <p:cNvPr id="7" name="object 7"/>
            <p:cNvSpPr/>
            <p:nvPr/>
          </p:nvSpPr>
          <p:spPr>
            <a:xfrm>
              <a:off x="5500877" y="3445002"/>
              <a:ext cx="1190625" cy="1190625"/>
            </a:xfrm>
            <a:custGeom>
              <a:avLst/>
              <a:gdLst/>
              <a:ahLst/>
              <a:cxnLst/>
              <a:rect l="l" t="t" r="r" b="b"/>
              <a:pathLst>
                <a:path w="1190625" h="1190625">
                  <a:moveTo>
                    <a:pt x="595122" y="0"/>
                  </a:moveTo>
                  <a:lnTo>
                    <a:pt x="546312" y="1972"/>
                  </a:lnTo>
                  <a:lnTo>
                    <a:pt x="498590" y="7789"/>
                  </a:lnTo>
                  <a:lnTo>
                    <a:pt x="452107" y="17295"/>
                  </a:lnTo>
                  <a:lnTo>
                    <a:pt x="407017" y="30339"/>
                  </a:lnTo>
                  <a:lnTo>
                    <a:pt x="363474" y="46767"/>
                  </a:lnTo>
                  <a:lnTo>
                    <a:pt x="321629" y="66426"/>
                  </a:lnTo>
                  <a:lnTo>
                    <a:pt x="281637" y="89163"/>
                  </a:lnTo>
                  <a:lnTo>
                    <a:pt x="243651" y="114824"/>
                  </a:lnTo>
                  <a:lnTo>
                    <a:pt x="207823" y="143256"/>
                  </a:lnTo>
                  <a:lnTo>
                    <a:pt x="174307" y="174307"/>
                  </a:lnTo>
                  <a:lnTo>
                    <a:pt x="143256" y="207823"/>
                  </a:lnTo>
                  <a:lnTo>
                    <a:pt x="114824" y="243651"/>
                  </a:lnTo>
                  <a:lnTo>
                    <a:pt x="89163" y="281637"/>
                  </a:lnTo>
                  <a:lnTo>
                    <a:pt x="66426" y="321629"/>
                  </a:lnTo>
                  <a:lnTo>
                    <a:pt x="46767" y="363474"/>
                  </a:lnTo>
                  <a:lnTo>
                    <a:pt x="30339" y="407017"/>
                  </a:lnTo>
                  <a:lnTo>
                    <a:pt x="17295" y="452107"/>
                  </a:lnTo>
                  <a:lnTo>
                    <a:pt x="7789" y="498590"/>
                  </a:lnTo>
                  <a:lnTo>
                    <a:pt x="1972" y="546312"/>
                  </a:lnTo>
                  <a:lnTo>
                    <a:pt x="0" y="595122"/>
                  </a:lnTo>
                  <a:lnTo>
                    <a:pt x="1972" y="643931"/>
                  </a:lnTo>
                  <a:lnTo>
                    <a:pt x="7789" y="691653"/>
                  </a:lnTo>
                  <a:lnTo>
                    <a:pt x="17295" y="738136"/>
                  </a:lnTo>
                  <a:lnTo>
                    <a:pt x="30339" y="783226"/>
                  </a:lnTo>
                  <a:lnTo>
                    <a:pt x="46767" y="826770"/>
                  </a:lnTo>
                  <a:lnTo>
                    <a:pt x="66426" y="868614"/>
                  </a:lnTo>
                  <a:lnTo>
                    <a:pt x="89163" y="908606"/>
                  </a:lnTo>
                  <a:lnTo>
                    <a:pt x="114824" y="946592"/>
                  </a:lnTo>
                  <a:lnTo>
                    <a:pt x="143256" y="982420"/>
                  </a:lnTo>
                  <a:lnTo>
                    <a:pt x="174307" y="1015936"/>
                  </a:lnTo>
                  <a:lnTo>
                    <a:pt x="207823" y="1046987"/>
                  </a:lnTo>
                  <a:lnTo>
                    <a:pt x="243651" y="1075419"/>
                  </a:lnTo>
                  <a:lnTo>
                    <a:pt x="281637" y="1101080"/>
                  </a:lnTo>
                  <a:lnTo>
                    <a:pt x="321629" y="1123817"/>
                  </a:lnTo>
                  <a:lnTo>
                    <a:pt x="363473" y="1143476"/>
                  </a:lnTo>
                  <a:lnTo>
                    <a:pt x="407017" y="1159904"/>
                  </a:lnTo>
                  <a:lnTo>
                    <a:pt x="452107" y="1172948"/>
                  </a:lnTo>
                  <a:lnTo>
                    <a:pt x="498590" y="1182454"/>
                  </a:lnTo>
                  <a:lnTo>
                    <a:pt x="546312" y="1188271"/>
                  </a:lnTo>
                  <a:lnTo>
                    <a:pt x="595122" y="1190244"/>
                  </a:lnTo>
                  <a:lnTo>
                    <a:pt x="643931" y="1188271"/>
                  </a:lnTo>
                  <a:lnTo>
                    <a:pt x="691653" y="1182454"/>
                  </a:lnTo>
                  <a:lnTo>
                    <a:pt x="738136" y="1172948"/>
                  </a:lnTo>
                  <a:lnTo>
                    <a:pt x="783226" y="1159904"/>
                  </a:lnTo>
                  <a:lnTo>
                    <a:pt x="826769" y="1143476"/>
                  </a:lnTo>
                  <a:lnTo>
                    <a:pt x="868614" y="1123817"/>
                  </a:lnTo>
                  <a:lnTo>
                    <a:pt x="908606" y="1101080"/>
                  </a:lnTo>
                  <a:lnTo>
                    <a:pt x="946592" y="1075419"/>
                  </a:lnTo>
                  <a:lnTo>
                    <a:pt x="982420" y="1046987"/>
                  </a:lnTo>
                  <a:lnTo>
                    <a:pt x="1015936" y="1015936"/>
                  </a:lnTo>
                  <a:lnTo>
                    <a:pt x="1046987" y="982420"/>
                  </a:lnTo>
                  <a:lnTo>
                    <a:pt x="1075419" y="946592"/>
                  </a:lnTo>
                  <a:lnTo>
                    <a:pt x="1101080" y="908606"/>
                  </a:lnTo>
                  <a:lnTo>
                    <a:pt x="1123817" y="868614"/>
                  </a:lnTo>
                  <a:lnTo>
                    <a:pt x="1143476" y="826770"/>
                  </a:lnTo>
                  <a:lnTo>
                    <a:pt x="1159904" y="783226"/>
                  </a:lnTo>
                  <a:lnTo>
                    <a:pt x="1172948" y="738136"/>
                  </a:lnTo>
                  <a:lnTo>
                    <a:pt x="1182454" y="691653"/>
                  </a:lnTo>
                  <a:lnTo>
                    <a:pt x="1188271" y="643931"/>
                  </a:lnTo>
                  <a:lnTo>
                    <a:pt x="1190244" y="595122"/>
                  </a:lnTo>
                  <a:lnTo>
                    <a:pt x="1188271" y="546312"/>
                  </a:lnTo>
                  <a:lnTo>
                    <a:pt x="1182454" y="498590"/>
                  </a:lnTo>
                  <a:lnTo>
                    <a:pt x="1172948" y="452107"/>
                  </a:lnTo>
                  <a:lnTo>
                    <a:pt x="1159904" y="407017"/>
                  </a:lnTo>
                  <a:lnTo>
                    <a:pt x="1143476" y="363474"/>
                  </a:lnTo>
                  <a:lnTo>
                    <a:pt x="1123817" y="321629"/>
                  </a:lnTo>
                  <a:lnTo>
                    <a:pt x="1101080" y="281637"/>
                  </a:lnTo>
                  <a:lnTo>
                    <a:pt x="1075419" y="243651"/>
                  </a:lnTo>
                  <a:lnTo>
                    <a:pt x="1046987" y="207823"/>
                  </a:lnTo>
                  <a:lnTo>
                    <a:pt x="1015936" y="174307"/>
                  </a:lnTo>
                  <a:lnTo>
                    <a:pt x="982420" y="143256"/>
                  </a:lnTo>
                  <a:lnTo>
                    <a:pt x="946592" y="114824"/>
                  </a:lnTo>
                  <a:lnTo>
                    <a:pt x="908606" y="89163"/>
                  </a:lnTo>
                  <a:lnTo>
                    <a:pt x="868614" y="66426"/>
                  </a:lnTo>
                  <a:lnTo>
                    <a:pt x="826769" y="46767"/>
                  </a:lnTo>
                  <a:lnTo>
                    <a:pt x="783226" y="30339"/>
                  </a:lnTo>
                  <a:lnTo>
                    <a:pt x="738136" y="17295"/>
                  </a:lnTo>
                  <a:lnTo>
                    <a:pt x="691653" y="7789"/>
                  </a:lnTo>
                  <a:lnTo>
                    <a:pt x="643931" y="1972"/>
                  </a:lnTo>
                  <a:lnTo>
                    <a:pt x="595122" y="0"/>
                  </a:lnTo>
                  <a:close/>
                </a:path>
              </a:pathLst>
            </a:custGeom>
            <a:solidFill>
              <a:srgbClr val="606667"/>
            </a:solidFill>
          </p:spPr>
          <p:txBody>
            <a:bodyPr wrap="square" lIns="0" tIns="0" rIns="0" bIns="0" rtlCol="0"/>
            <a:lstStyle/>
            <a:p>
              <a:endParaRPr/>
            </a:p>
          </p:txBody>
        </p:sp>
        <p:sp>
          <p:nvSpPr>
            <p:cNvPr id="8" name="object 8"/>
            <p:cNvSpPr/>
            <p:nvPr/>
          </p:nvSpPr>
          <p:spPr>
            <a:xfrm>
              <a:off x="5897879" y="3736086"/>
              <a:ext cx="525145" cy="608965"/>
            </a:xfrm>
            <a:custGeom>
              <a:avLst/>
              <a:gdLst/>
              <a:ahLst/>
              <a:cxnLst/>
              <a:rect l="l" t="t" r="r" b="b"/>
              <a:pathLst>
                <a:path w="525145" h="608964">
                  <a:moveTo>
                    <a:pt x="0" y="0"/>
                  </a:moveTo>
                  <a:lnTo>
                    <a:pt x="0" y="608838"/>
                  </a:lnTo>
                  <a:lnTo>
                    <a:pt x="525018" y="304419"/>
                  </a:lnTo>
                  <a:lnTo>
                    <a:pt x="0" y="0"/>
                  </a:lnTo>
                  <a:close/>
                </a:path>
              </a:pathLst>
            </a:custGeom>
            <a:solidFill>
              <a:srgbClr val="FFFFFF"/>
            </a:solidFill>
          </p:spPr>
          <p:txBody>
            <a:bodyPr wrap="square" lIns="0" tIns="0" rIns="0" bIns="0" rtlCol="0"/>
            <a:lstStyle/>
            <a:p>
              <a:endParaRPr/>
            </a:p>
          </p:txBody>
        </p:sp>
      </p:grpSp>
      <p:sp>
        <p:nvSpPr>
          <p:cNvPr id="9" name="object 9"/>
          <p:cNvSpPr txBox="1"/>
          <p:nvPr/>
        </p:nvSpPr>
        <p:spPr>
          <a:xfrm>
            <a:off x="3908050" y="6040796"/>
            <a:ext cx="4716145" cy="299720"/>
          </a:xfrm>
          <a:prstGeom prst="rect">
            <a:avLst/>
          </a:prstGeom>
        </p:spPr>
        <p:txBody>
          <a:bodyPr vert="horz" wrap="square" lIns="0" tIns="12700" rIns="0" bIns="0" rtlCol="0">
            <a:spAutoFit/>
          </a:bodyPr>
          <a:lstStyle/>
          <a:p>
            <a:pPr marL="12700">
              <a:lnSpc>
                <a:spcPct val="100000"/>
              </a:lnSpc>
              <a:spcBef>
                <a:spcPts val="100"/>
              </a:spcBef>
            </a:pPr>
            <a:r>
              <a:rPr sz="1800" i="1" dirty="0">
                <a:solidFill>
                  <a:srgbClr val="898B8B"/>
                </a:solidFill>
                <a:latin typeface="Arial"/>
                <a:cs typeface="Arial"/>
              </a:rPr>
              <a:t>Video</a:t>
            </a:r>
            <a:r>
              <a:rPr sz="1800" i="1" spc="-25" dirty="0">
                <a:solidFill>
                  <a:srgbClr val="898B8B"/>
                </a:solidFill>
                <a:latin typeface="Arial"/>
                <a:cs typeface="Arial"/>
              </a:rPr>
              <a:t> </a:t>
            </a:r>
            <a:r>
              <a:rPr sz="1800" i="1" dirty="0">
                <a:solidFill>
                  <a:srgbClr val="898B8B"/>
                </a:solidFill>
                <a:latin typeface="Arial"/>
                <a:cs typeface="Arial"/>
              </a:rPr>
              <a:t>can</a:t>
            </a:r>
            <a:r>
              <a:rPr sz="1800" i="1" spc="-5" dirty="0">
                <a:solidFill>
                  <a:srgbClr val="898B8B"/>
                </a:solidFill>
                <a:latin typeface="Arial"/>
                <a:cs typeface="Arial"/>
              </a:rPr>
              <a:t> </a:t>
            </a:r>
            <a:r>
              <a:rPr sz="1800" i="1" dirty="0">
                <a:solidFill>
                  <a:srgbClr val="898B8B"/>
                </a:solidFill>
                <a:latin typeface="Arial"/>
                <a:cs typeface="Arial"/>
              </a:rPr>
              <a:t>be</a:t>
            </a:r>
            <a:r>
              <a:rPr sz="1800" i="1" spc="-15" dirty="0">
                <a:solidFill>
                  <a:srgbClr val="898B8B"/>
                </a:solidFill>
                <a:latin typeface="Arial"/>
                <a:cs typeface="Arial"/>
              </a:rPr>
              <a:t> </a:t>
            </a:r>
            <a:r>
              <a:rPr sz="1800" i="1" dirty="0">
                <a:solidFill>
                  <a:srgbClr val="898B8B"/>
                </a:solidFill>
                <a:latin typeface="Arial"/>
                <a:cs typeface="Arial"/>
              </a:rPr>
              <a:t>found</a:t>
            </a:r>
            <a:r>
              <a:rPr sz="1800" i="1" spc="-5" dirty="0">
                <a:solidFill>
                  <a:srgbClr val="898B8B"/>
                </a:solidFill>
                <a:latin typeface="Arial"/>
                <a:cs typeface="Arial"/>
              </a:rPr>
              <a:t> </a:t>
            </a:r>
            <a:r>
              <a:rPr sz="1800" i="1" dirty="0">
                <a:solidFill>
                  <a:srgbClr val="898B8B"/>
                </a:solidFill>
                <a:latin typeface="Arial"/>
                <a:cs typeface="Arial"/>
              </a:rPr>
              <a:t>on</a:t>
            </a:r>
            <a:r>
              <a:rPr sz="1800" i="1" spc="-10" dirty="0">
                <a:solidFill>
                  <a:srgbClr val="898B8B"/>
                </a:solidFill>
                <a:latin typeface="Arial"/>
                <a:cs typeface="Arial"/>
              </a:rPr>
              <a:t> deployedmedicine.com</a:t>
            </a:r>
            <a:endParaRPr sz="1800">
              <a:latin typeface="Arial"/>
              <a:cs typeface="Arial"/>
            </a:endParaRPr>
          </a:p>
        </p:txBody>
      </p:sp>
      <p:pic>
        <p:nvPicPr>
          <p:cNvPr id="10" name="object 10"/>
          <p:cNvPicPr/>
          <p:nvPr/>
        </p:nvPicPr>
        <p:blipFill>
          <a:blip r:embed="rId6" cstate="print"/>
          <a:stretch>
            <a:fillRect/>
          </a:stretch>
        </p:blipFill>
        <p:spPr>
          <a:xfrm>
            <a:off x="12611" y="88813"/>
            <a:ext cx="228777" cy="228777"/>
          </a:xfrm>
          <a:prstGeom prst="rect">
            <a:avLst/>
          </a:prstGeom>
        </p:spPr>
      </p:pic>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10</a:t>
            </a:fld>
            <a:endParaRPr spc="-25" dirty="0"/>
          </a:p>
        </p:txBody>
      </p:sp>
      <p:pic>
        <p:nvPicPr>
          <p:cNvPr id="14" name="17. Wound Management-Open Abdominal Wound">
            <a:hlinkClick r:id="" action="ppaction://media"/>
            <a:extLst>
              <a:ext uri="{FF2B5EF4-FFF2-40B4-BE49-F238E27FC236}">
                <a16:creationId xmlns:a16="http://schemas.microsoft.com/office/drawing/2014/main" id="{F41F69F9-1F85-4B13-0F38-38FD06CAECB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07050" y="1644586"/>
            <a:ext cx="8518144" cy="4791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25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144646" y="289778"/>
            <a:ext cx="390207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17:</a:t>
            </a:r>
            <a:r>
              <a:rPr sz="2000" b="1" spc="-75" dirty="0">
                <a:solidFill>
                  <a:srgbClr val="756F6F"/>
                </a:solidFill>
                <a:latin typeface="Arial"/>
                <a:cs typeface="Arial"/>
              </a:rPr>
              <a:t> </a:t>
            </a:r>
            <a:r>
              <a:rPr sz="2000" b="1" dirty="0">
                <a:solidFill>
                  <a:srgbClr val="756F6F"/>
                </a:solidFill>
                <a:latin typeface="Arial"/>
                <a:cs typeface="Arial"/>
              </a:rPr>
              <a:t>Wound</a:t>
            </a:r>
            <a:r>
              <a:rPr sz="2000" b="1" spc="-55" dirty="0">
                <a:solidFill>
                  <a:srgbClr val="756F6F"/>
                </a:solidFill>
                <a:latin typeface="Arial"/>
                <a:cs typeface="Arial"/>
              </a:rPr>
              <a:t> </a:t>
            </a:r>
            <a:r>
              <a:rPr sz="2000" b="1" spc="-10" dirty="0">
                <a:solidFill>
                  <a:srgbClr val="756F6F"/>
                </a:solidFill>
                <a:latin typeface="Arial"/>
                <a:cs typeface="Arial"/>
              </a:rPr>
              <a:t>Management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prstGeom prst="rect">
            <a:avLst/>
          </a:prstGeom>
        </p:spPr>
        <p:txBody>
          <a:bodyPr vert="horz" wrap="square" lIns="0" tIns="74295" rIns="0" bIns="0" rtlCol="0">
            <a:spAutoFit/>
          </a:bodyPr>
          <a:lstStyle/>
          <a:p>
            <a:pPr marL="289560" marR="5080" indent="203200">
              <a:lnSpc>
                <a:spcPts val="3890"/>
              </a:lnSpc>
              <a:spcBef>
                <a:spcPts val="585"/>
              </a:spcBef>
            </a:pPr>
            <a:r>
              <a:rPr dirty="0"/>
              <a:t>WOUND</a:t>
            </a:r>
            <a:r>
              <a:rPr spc="-165" dirty="0"/>
              <a:t> </a:t>
            </a:r>
            <a:r>
              <a:rPr spc="-10" dirty="0"/>
              <a:t>MANAGEMENT </a:t>
            </a:r>
            <a:r>
              <a:rPr dirty="0"/>
              <a:t>WITH</a:t>
            </a:r>
            <a:r>
              <a:rPr spc="-120" dirty="0"/>
              <a:t> </a:t>
            </a:r>
            <a:r>
              <a:rPr dirty="0">
                <a:solidFill>
                  <a:srgbClr val="BB8542"/>
                </a:solidFill>
              </a:rPr>
              <a:t>IMPALED</a:t>
            </a:r>
            <a:r>
              <a:rPr spc="-105" dirty="0">
                <a:solidFill>
                  <a:srgbClr val="BB8542"/>
                </a:solidFill>
              </a:rPr>
              <a:t> </a:t>
            </a:r>
            <a:r>
              <a:rPr spc="-10" dirty="0">
                <a:solidFill>
                  <a:srgbClr val="BB8542"/>
                </a:solidFill>
              </a:rPr>
              <a:t>OBJECTS</a:t>
            </a:r>
          </a:p>
        </p:txBody>
      </p:sp>
      <p:sp>
        <p:nvSpPr>
          <p:cNvPr id="5" name="object 5"/>
          <p:cNvSpPr/>
          <p:nvPr/>
        </p:nvSpPr>
        <p:spPr>
          <a:xfrm>
            <a:off x="5920740"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sp>
        <p:nvSpPr>
          <p:cNvPr id="6" name="object 6"/>
          <p:cNvSpPr txBox="1"/>
          <p:nvPr/>
        </p:nvSpPr>
        <p:spPr>
          <a:xfrm>
            <a:off x="5035877" y="6080385"/>
            <a:ext cx="2057400" cy="513080"/>
          </a:xfrm>
          <a:prstGeom prst="rect">
            <a:avLst/>
          </a:prstGeom>
        </p:spPr>
        <p:txBody>
          <a:bodyPr vert="horz" wrap="square" lIns="0" tIns="12065" rIns="0" bIns="0" rtlCol="0">
            <a:spAutoFit/>
          </a:bodyPr>
          <a:lstStyle/>
          <a:p>
            <a:pPr marL="12700">
              <a:lnSpc>
                <a:spcPct val="100000"/>
              </a:lnSpc>
              <a:spcBef>
                <a:spcPts val="95"/>
              </a:spcBef>
              <a:tabLst>
                <a:tab pos="1041400" algn="l"/>
                <a:tab pos="1750695" algn="l"/>
              </a:tabLst>
            </a:pPr>
            <a:r>
              <a:rPr sz="3200" dirty="0">
                <a:solidFill>
                  <a:srgbClr val="2D3334"/>
                </a:solidFill>
                <a:latin typeface="Arial Black"/>
                <a:cs typeface="Arial Black"/>
              </a:rPr>
              <a:t>P</a:t>
            </a:r>
            <a:r>
              <a:rPr sz="3200" spc="-25" dirty="0">
                <a:solidFill>
                  <a:srgbClr val="2D3334"/>
                </a:solidFill>
                <a:latin typeface="Arial Black"/>
                <a:cs typeface="Arial Black"/>
              </a:rPr>
              <a:t> </a:t>
            </a:r>
            <a:r>
              <a:rPr sz="3200" spc="-50" dirty="0">
                <a:solidFill>
                  <a:srgbClr val="2D3334"/>
                </a:solidFill>
                <a:latin typeface="Arial Black"/>
                <a:cs typeface="Arial Black"/>
              </a:rPr>
              <a:t>A</a:t>
            </a:r>
            <a:r>
              <a:rPr sz="3200" dirty="0">
                <a:solidFill>
                  <a:srgbClr val="2D3334"/>
                </a:solidFill>
                <a:latin typeface="Arial Black"/>
                <a:cs typeface="Arial Black"/>
              </a:rPr>
              <a:t>	</a:t>
            </a:r>
            <a:r>
              <a:rPr sz="4800" spc="-75" baseline="1736" dirty="0">
                <a:solidFill>
                  <a:srgbClr val="FFFFFF"/>
                </a:solidFill>
                <a:latin typeface="Arial Black"/>
                <a:cs typeface="Arial Black"/>
              </a:rPr>
              <a:t>W</a:t>
            </a:r>
            <a:r>
              <a:rPr sz="4800" baseline="1736" dirty="0">
                <a:solidFill>
                  <a:srgbClr val="FFFFFF"/>
                </a:solidFill>
                <a:latin typeface="Arial Black"/>
                <a:cs typeface="Arial Black"/>
              </a:rPr>
              <a:t>	</a:t>
            </a:r>
            <a:r>
              <a:rPr sz="3200" spc="-50" dirty="0">
                <a:solidFill>
                  <a:srgbClr val="2D3334"/>
                </a:solidFill>
                <a:latin typeface="Arial Black"/>
                <a:cs typeface="Arial Black"/>
              </a:rPr>
              <a:t>S</a:t>
            </a:r>
            <a:endParaRPr sz="3200">
              <a:latin typeface="Arial Black"/>
              <a:cs typeface="Arial Black"/>
            </a:endParaRPr>
          </a:p>
        </p:txBody>
      </p:sp>
      <p:sp>
        <p:nvSpPr>
          <p:cNvPr id="7" name="object 7"/>
          <p:cNvSpPr txBox="1"/>
          <p:nvPr/>
        </p:nvSpPr>
        <p:spPr>
          <a:xfrm>
            <a:off x="680463" y="3284862"/>
            <a:ext cx="3686810" cy="1275715"/>
          </a:xfrm>
          <a:prstGeom prst="rect">
            <a:avLst/>
          </a:prstGeom>
        </p:spPr>
        <p:txBody>
          <a:bodyPr vert="horz" wrap="square" lIns="0" tIns="12700" rIns="0" bIns="0" rtlCol="0">
            <a:spAutoFit/>
          </a:bodyPr>
          <a:lstStyle/>
          <a:p>
            <a:pPr marL="12700" marR="437515">
              <a:lnSpc>
                <a:spcPct val="100000"/>
              </a:lnSpc>
              <a:spcBef>
                <a:spcPts val="100"/>
              </a:spcBef>
            </a:pPr>
            <a:r>
              <a:rPr sz="1800" dirty="0">
                <a:latin typeface="Arial"/>
                <a:cs typeface="Arial"/>
              </a:rPr>
              <a:t>Impaled</a:t>
            </a:r>
            <a:r>
              <a:rPr sz="1800" spc="-20" dirty="0">
                <a:latin typeface="Arial"/>
                <a:cs typeface="Arial"/>
              </a:rPr>
              <a:t> </a:t>
            </a:r>
            <a:r>
              <a:rPr sz="1800" dirty="0">
                <a:latin typeface="Arial"/>
                <a:cs typeface="Arial"/>
              </a:rPr>
              <a:t>object</a:t>
            </a:r>
            <a:r>
              <a:rPr sz="1800" spc="-25" dirty="0">
                <a:latin typeface="Arial"/>
                <a:cs typeface="Arial"/>
              </a:rPr>
              <a:t> </a:t>
            </a:r>
            <a:r>
              <a:rPr sz="1800" dirty="0">
                <a:latin typeface="Arial"/>
                <a:cs typeface="Arial"/>
              </a:rPr>
              <a:t>may</a:t>
            </a:r>
            <a:r>
              <a:rPr sz="1800" spc="-15" dirty="0">
                <a:latin typeface="Arial"/>
                <a:cs typeface="Arial"/>
              </a:rPr>
              <a:t> </a:t>
            </a:r>
            <a:r>
              <a:rPr sz="1800" dirty="0">
                <a:latin typeface="Arial"/>
                <a:cs typeface="Arial"/>
              </a:rPr>
              <a:t>be</a:t>
            </a:r>
            <a:r>
              <a:rPr sz="1800" spc="-10" dirty="0">
                <a:latin typeface="Arial"/>
                <a:cs typeface="Arial"/>
              </a:rPr>
              <a:t> stopping </a:t>
            </a:r>
            <a:r>
              <a:rPr sz="1800" dirty="0">
                <a:latin typeface="Arial"/>
                <a:cs typeface="Arial"/>
              </a:rPr>
              <a:t>internal</a:t>
            </a:r>
            <a:r>
              <a:rPr sz="1800" spc="-25" dirty="0">
                <a:latin typeface="Arial"/>
                <a:cs typeface="Arial"/>
              </a:rPr>
              <a:t> </a:t>
            </a:r>
            <a:r>
              <a:rPr sz="1800" spc="-10" dirty="0">
                <a:latin typeface="Arial"/>
                <a:cs typeface="Arial"/>
              </a:rPr>
              <a:t>bleeding</a:t>
            </a:r>
            <a:endParaRPr sz="1800">
              <a:latin typeface="Arial"/>
              <a:cs typeface="Arial"/>
            </a:endParaRPr>
          </a:p>
          <a:p>
            <a:pPr marL="12700" marR="5080">
              <a:lnSpc>
                <a:spcPct val="100000"/>
              </a:lnSpc>
              <a:spcBef>
                <a:spcPts val="1200"/>
              </a:spcBef>
            </a:pPr>
            <a:r>
              <a:rPr sz="1800" dirty="0">
                <a:latin typeface="Arial"/>
                <a:cs typeface="Arial"/>
              </a:rPr>
              <a:t>Internal</a:t>
            </a:r>
            <a:r>
              <a:rPr sz="1800" spc="-25" dirty="0">
                <a:latin typeface="Arial"/>
                <a:cs typeface="Arial"/>
              </a:rPr>
              <a:t> </a:t>
            </a:r>
            <a:r>
              <a:rPr sz="1800" dirty="0">
                <a:latin typeface="Arial"/>
                <a:cs typeface="Arial"/>
              </a:rPr>
              <a:t>structures</a:t>
            </a:r>
            <a:r>
              <a:rPr sz="1800" spc="-15" dirty="0">
                <a:latin typeface="Arial"/>
                <a:cs typeface="Arial"/>
              </a:rPr>
              <a:t> </a:t>
            </a:r>
            <a:r>
              <a:rPr sz="1800" dirty="0">
                <a:latin typeface="Arial"/>
                <a:cs typeface="Arial"/>
              </a:rPr>
              <a:t>may</a:t>
            </a:r>
            <a:r>
              <a:rPr sz="1800" spc="-15" dirty="0">
                <a:latin typeface="Arial"/>
                <a:cs typeface="Arial"/>
              </a:rPr>
              <a:t> </a:t>
            </a:r>
            <a:r>
              <a:rPr sz="1800" dirty="0">
                <a:latin typeface="Arial"/>
                <a:cs typeface="Arial"/>
              </a:rPr>
              <a:t>be</a:t>
            </a:r>
            <a:r>
              <a:rPr sz="1800" spc="-10" dirty="0">
                <a:latin typeface="Arial"/>
                <a:cs typeface="Arial"/>
              </a:rPr>
              <a:t> damaged </a:t>
            </a:r>
            <a:r>
              <a:rPr sz="1800" dirty="0">
                <a:latin typeface="Arial"/>
                <a:cs typeface="Arial"/>
              </a:rPr>
              <a:t>by</a:t>
            </a:r>
            <a:r>
              <a:rPr sz="1800" spc="-15" dirty="0">
                <a:latin typeface="Arial"/>
                <a:cs typeface="Arial"/>
              </a:rPr>
              <a:t> </a:t>
            </a:r>
            <a:r>
              <a:rPr sz="1800" dirty="0">
                <a:latin typeface="Arial"/>
                <a:cs typeface="Arial"/>
              </a:rPr>
              <a:t>removal</a:t>
            </a:r>
            <a:r>
              <a:rPr sz="1800" spc="-15" dirty="0">
                <a:latin typeface="Arial"/>
                <a:cs typeface="Arial"/>
              </a:rPr>
              <a:t> </a:t>
            </a:r>
            <a:r>
              <a:rPr sz="1800" dirty="0">
                <a:latin typeface="Arial"/>
                <a:cs typeface="Arial"/>
              </a:rPr>
              <a:t>of</a:t>
            </a:r>
            <a:r>
              <a:rPr sz="1800" spc="-10" dirty="0">
                <a:latin typeface="Arial"/>
                <a:cs typeface="Arial"/>
              </a:rPr>
              <a:t> </a:t>
            </a:r>
            <a:r>
              <a:rPr sz="1800" dirty="0">
                <a:latin typeface="Arial"/>
                <a:cs typeface="Arial"/>
              </a:rPr>
              <a:t>impaled</a:t>
            </a:r>
            <a:r>
              <a:rPr sz="1800" spc="-15" dirty="0">
                <a:latin typeface="Arial"/>
                <a:cs typeface="Arial"/>
              </a:rPr>
              <a:t> </a:t>
            </a:r>
            <a:r>
              <a:rPr sz="1800" spc="-10" dirty="0">
                <a:latin typeface="Arial"/>
                <a:cs typeface="Arial"/>
              </a:rPr>
              <a:t>object</a:t>
            </a:r>
            <a:endParaRPr sz="1800">
              <a:latin typeface="Arial"/>
              <a:cs typeface="Arial"/>
            </a:endParaRPr>
          </a:p>
        </p:txBody>
      </p:sp>
      <p:grpSp>
        <p:nvGrpSpPr>
          <p:cNvPr id="8" name="object 8"/>
          <p:cNvGrpSpPr/>
          <p:nvPr/>
        </p:nvGrpSpPr>
        <p:grpSpPr>
          <a:xfrm>
            <a:off x="324802" y="4828979"/>
            <a:ext cx="4039235" cy="977265"/>
            <a:chOff x="324802" y="4828979"/>
            <a:chExt cx="4039235" cy="977265"/>
          </a:xfrm>
        </p:grpSpPr>
        <p:sp>
          <p:nvSpPr>
            <p:cNvPr id="9" name="object 9"/>
            <p:cNvSpPr/>
            <p:nvPr/>
          </p:nvSpPr>
          <p:spPr>
            <a:xfrm>
              <a:off x="329565" y="4833741"/>
              <a:ext cx="4029710" cy="967740"/>
            </a:xfrm>
            <a:custGeom>
              <a:avLst/>
              <a:gdLst/>
              <a:ahLst/>
              <a:cxnLst/>
              <a:rect l="l" t="t" r="r" b="b"/>
              <a:pathLst>
                <a:path w="4029710" h="967739">
                  <a:moveTo>
                    <a:pt x="3953484" y="0"/>
                  </a:moveTo>
                  <a:lnTo>
                    <a:pt x="75971" y="0"/>
                  </a:lnTo>
                  <a:lnTo>
                    <a:pt x="46398" y="5969"/>
                  </a:lnTo>
                  <a:lnTo>
                    <a:pt x="22250" y="22250"/>
                  </a:lnTo>
                  <a:lnTo>
                    <a:pt x="5969" y="46398"/>
                  </a:lnTo>
                  <a:lnTo>
                    <a:pt x="0" y="75971"/>
                  </a:lnTo>
                  <a:lnTo>
                    <a:pt x="0" y="891781"/>
                  </a:lnTo>
                  <a:lnTo>
                    <a:pt x="5969" y="921346"/>
                  </a:lnTo>
                  <a:lnTo>
                    <a:pt x="22250" y="945491"/>
                  </a:lnTo>
                  <a:lnTo>
                    <a:pt x="46398" y="961770"/>
                  </a:lnTo>
                  <a:lnTo>
                    <a:pt x="75971" y="967740"/>
                  </a:lnTo>
                  <a:lnTo>
                    <a:pt x="3953484" y="967740"/>
                  </a:lnTo>
                  <a:lnTo>
                    <a:pt x="3983057" y="961770"/>
                  </a:lnTo>
                  <a:lnTo>
                    <a:pt x="4007205" y="945491"/>
                  </a:lnTo>
                  <a:lnTo>
                    <a:pt x="4023486" y="921346"/>
                  </a:lnTo>
                  <a:lnTo>
                    <a:pt x="4029455" y="891781"/>
                  </a:lnTo>
                  <a:lnTo>
                    <a:pt x="4029455" y="75971"/>
                  </a:lnTo>
                  <a:lnTo>
                    <a:pt x="4023486" y="46398"/>
                  </a:lnTo>
                  <a:lnTo>
                    <a:pt x="4007205" y="22250"/>
                  </a:lnTo>
                  <a:lnTo>
                    <a:pt x="3983057" y="5969"/>
                  </a:lnTo>
                  <a:lnTo>
                    <a:pt x="3953484" y="0"/>
                  </a:lnTo>
                  <a:close/>
                </a:path>
              </a:pathLst>
            </a:custGeom>
            <a:solidFill>
              <a:srgbClr val="FFF4D2"/>
            </a:solidFill>
          </p:spPr>
          <p:txBody>
            <a:bodyPr wrap="square" lIns="0" tIns="0" rIns="0" bIns="0" rtlCol="0"/>
            <a:lstStyle/>
            <a:p>
              <a:endParaRPr/>
            </a:p>
          </p:txBody>
        </p:sp>
        <p:sp>
          <p:nvSpPr>
            <p:cNvPr id="10" name="object 10"/>
            <p:cNvSpPr/>
            <p:nvPr/>
          </p:nvSpPr>
          <p:spPr>
            <a:xfrm>
              <a:off x="329565" y="4833741"/>
              <a:ext cx="4029710" cy="967740"/>
            </a:xfrm>
            <a:custGeom>
              <a:avLst/>
              <a:gdLst/>
              <a:ahLst/>
              <a:cxnLst/>
              <a:rect l="l" t="t" r="r" b="b"/>
              <a:pathLst>
                <a:path w="4029710" h="967739">
                  <a:moveTo>
                    <a:pt x="0" y="75971"/>
                  </a:moveTo>
                  <a:lnTo>
                    <a:pt x="5969" y="46398"/>
                  </a:lnTo>
                  <a:lnTo>
                    <a:pt x="22250" y="22250"/>
                  </a:lnTo>
                  <a:lnTo>
                    <a:pt x="46398" y="5969"/>
                  </a:lnTo>
                  <a:lnTo>
                    <a:pt x="75971" y="0"/>
                  </a:lnTo>
                  <a:lnTo>
                    <a:pt x="3953484" y="0"/>
                  </a:lnTo>
                  <a:lnTo>
                    <a:pt x="3983057" y="5969"/>
                  </a:lnTo>
                  <a:lnTo>
                    <a:pt x="4007205" y="22250"/>
                  </a:lnTo>
                  <a:lnTo>
                    <a:pt x="4023486" y="46398"/>
                  </a:lnTo>
                  <a:lnTo>
                    <a:pt x="4029455" y="75971"/>
                  </a:lnTo>
                  <a:lnTo>
                    <a:pt x="4029455" y="891781"/>
                  </a:lnTo>
                  <a:lnTo>
                    <a:pt x="4023486" y="921346"/>
                  </a:lnTo>
                  <a:lnTo>
                    <a:pt x="4007205" y="945491"/>
                  </a:lnTo>
                  <a:lnTo>
                    <a:pt x="3983057" y="961770"/>
                  </a:lnTo>
                  <a:lnTo>
                    <a:pt x="3953484" y="967740"/>
                  </a:lnTo>
                  <a:lnTo>
                    <a:pt x="75971" y="967740"/>
                  </a:lnTo>
                  <a:lnTo>
                    <a:pt x="46398" y="961770"/>
                  </a:lnTo>
                  <a:lnTo>
                    <a:pt x="22250" y="945491"/>
                  </a:lnTo>
                  <a:lnTo>
                    <a:pt x="5969" y="921346"/>
                  </a:lnTo>
                  <a:lnTo>
                    <a:pt x="0" y="891781"/>
                  </a:lnTo>
                  <a:lnTo>
                    <a:pt x="0" y="75971"/>
                  </a:lnTo>
                  <a:close/>
                </a:path>
              </a:pathLst>
            </a:custGeom>
            <a:ln w="9525">
              <a:solidFill>
                <a:srgbClr val="BB8542"/>
              </a:solidFill>
            </a:ln>
          </p:spPr>
          <p:txBody>
            <a:bodyPr wrap="square" lIns="0" tIns="0" rIns="0" bIns="0" rtlCol="0"/>
            <a:lstStyle/>
            <a:p>
              <a:endParaRPr/>
            </a:p>
          </p:txBody>
        </p:sp>
      </p:grpSp>
      <p:sp>
        <p:nvSpPr>
          <p:cNvPr id="11" name="object 11"/>
          <p:cNvSpPr txBox="1"/>
          <p:nvPr/>
        </p:nvSpPr>
        <p:spPr>
          <a:xfrm>
            <a:off x="1170457" y="4916608"/>
            <a:ext cx="3043555" cy="751840"/>
          </a:xfrm>
          <a:prstGeom prst="rect">
            <a:avLst/>
          </a:prstGeom>
        </p:spPr>
        <p:txBody>
          <a:bodyPr vert="horz" wrap="square" lIns="0" tIns="12700" rIns="0" bIns="0" rtlCol="0">
            <a:spAutoFit/>
          </a:bodyPr>
          <a:lstStyle/>
          <a:p>
            <a:pPr marL="12700">
              <a:lnSpc>
                <a:spcPct val="100000"/>
              </a:lnSpc>
              <a:spcBef>
                <a:spcPts val="100"/>
              </a:spcBef>
            </a:pPr>
            <a:r>
              <a:rPr sz="1600" dirty="0">
                <a:latin typeface="Arial"/>
                <a:cs typeface="Arial"/>
              </a:rPr>
              <a:t>Use</a:t>
            </a:r>
            <a:r>
              <a:rPr sz="1600" spc="-40" dirty="0">
                <a:latin typeface="Arial"/>
                <a:cs typeface="Arial"/>
              </a:rPr>
              <a:t> </a:t>
            </a:r>
            <a:r>
              <a:rPr sz="1600" b="1" dirty="0">
                <a:latin typeface="Arial"/>
                <a:cs typeface="Arial"/>
              </a:rPr>
              <a:t>EXTREME</a:t>
            </a:r>
            <a:r>
              <a:rPr sz="1600" b="1" spc="-40" dirty="0">
                <a:latin typeface="Arial"/>
                <a:cs typeface="Arial"/>
              </a:rPr>
              <a:t> </a:t>
            </a:r>
            <a:r>
              <a:rPr sz="1600" b="1" dirty="0">
                <a:latin typeface="Arial"/>
                <a:cs typeface="Arial"/>
              </a:rPr>
              <a:t>CAUTION</a:t>
            </a:r>
            <a:r>
              <a:rPr sz="1600" b="1" spc="-40" dirty="0">
                <a:latin typeface="Arial"/>
                <a:cs typeface="Arial"/>
              </a:rPr>
              <a:t> </a:t>
            </a:r>
            <a:r>
              <a:rPr sz="1600" spc="-25" dirty="0">
                <a:latin typeface="Arial"/>
                <a:cs typeface="Arial"/>
              </a:rPr>
              <a:t>to</a:t>
            </a:r>
            <a:endParaRPr sz="1600">
              <a:latin typeface="Arial"/>
              <a:cs typeface="Arial"/>
            </a:endParaRPr>
          </a:p>
          <a:p>
            <a:pPr marL="12700" marR="5080">
              <a:lnSpc>
                <a:spcPts val="1880"/>
              </a:lnSpc>
              <a:spcBef>
                <a:spcPts val="95"/>
              </a:spcBef>
            </a:pPr>
            <a:r>
              <a:rPr sz="1600" dirty="0">
                <a:latin typeface="Arial"/>
                <a:cs typeface="Arial"/>
              </a:rPr>
              <a:t>prevent</a:t>
            </a:r>
            <a:r>
              <a:rPr sz="1600" spc="-20" dirty="0">
                <a:latin typeface="Arial"/>
                <a:cs typeface="Arial"/>
              </a:rPr>
              <a:t> </a:t>
            </a:r>
            <a:r>
              <a:rPr sz="1600" dirty="0">
                <a:latin typeface="Arial"/>
                <a:cs typeface="Arial"/>
              </a:rPr>
              <a:t>movement</a:t>
            </a:r>
            <a:r>
              <a:rPr sz="1600" spc="-15" dirty="0">
                <a:latin typeface="Arial"/>
                <a:cs typeface="Arial"/>
              </a:rPr>
              <a:t> </a:t>
            </a:r>
            <a:r>
              <a:rPr sz="1600" dirty="0">
                <a:latin typeface="Arial"/>
                <a:cs typeface="Arial"/>
              </a:rPr>
              <a:t>of</a:t>
            </a:r>
            <a:r>
              <a:rPr sz="1600" spc="-15" dirty="0">
                <a:latin typeface="Arial"/>
                <a:cs typeface="Arial"/>
              </a:rPr>
              <a:t> </a:t>
            </a:r>
            <a:r>
              <a:rPr sz="1600" dirty="0">
                <a:latin typeface="Arial"/>
                <a:cs typeface="Arial"/>
              </a:rPr>
              <a:t>the</a:t>
            </a:r>
            <a:r>
              <a:rPr sz="1600" spc="-20" dirty="0">
                <a:latin typeface="Arial"/>
                <a:cs typeface="Arial"/>
              </a:rPr>
              <a:t> </a:t>
            </a:r>
            <a:r>
              <a:rPr sz="1600" spc="-10" dirty="0">
                <a:latin typeface="Arial"/>
                <a:cs typeface="Arial"/>
              </a:rPr>
              <a:t>impaled </a:t>
            </a:r>
            <a:r>
              <a:rPr sz="1600" dirty="0">
                <a:latin typeface="Arial"/>
                <a:cs typeface="Arial"/>
              </a:rPr>
              <a:t>object</a:t>
            </a:r>
            <a:r>
              <a:rPr sz="1600" spc="-35" dirty="0">
                <a:latin typeface="Arial"/>
                <a:cs typeface="Arial"/>
              </a:rPr>
              <a:t> </a:t>
            </a:r>
            <a:r>
              <a:rPr sz="1600" dirty="0">
                <a:latin typeface="Arial"/>
                <a:cs typeface="Arial"/>
              </a:rPr>
              <a:t>during</a:t>
            </a:r>
            <a:r>
              <a:rPr sz="1600" spc="-25" dirty="0">
                <a:latin typeface="Arial"/>
                <a:cs typeface="Arial"/>
              </a:rPr>
              <a:t> </a:t>
            </a:r>
            <a:r>
              <a:rPr sz="1600" dirty="0">
                <a:latin typeface="Arial"/>
                <a:cs typeface="Arial"/>
              </a:rPr>
              <a:t>casualty</a:t>
            </a:r>
            <a:r>
              <a:rPr sz="1600" spc="-30" dirty="0">
                <a:latin typeface="Arial"/>
                <a:cs typeface="Arial"/>
              </a:rPr>
              <a:t> </a:t>
            </a:r>
            <a:r>
              <a:rPr sz="1600" spc="-10" dirty="0">
                <a:latin typeface="Arial"/>
                <a:cs typeface="Arial"/>
              </a:rPr>
              <a:t>movement</a:t>
            </a:r>
            <a:endParaRPr sz="1600">
              <a:latin typeface="Arial"/>
              <a:cs typeface="Arial"/>
            </a:endParaRPr>
          </a:p>
        </p:txBody>
      </p:sp>
      <p:pic>
        <p:nvPicPr>
          <p:cNvPr id="12" name="object 12"/>
          <p:cNvPicPr/>
          <p:nvPr/>
        </p:nvPicPr>
        <p:blipFill>
          <a:blip r:embed="rId4" cstate="print"/>
          <a:stretch>
            <a:fillRect/>
          </a:stretch>
        </p:blipFill>
        <p:spPr>
          <a:xfrm>
            <a:off x="491490" y="5076444"/>
            <a:ext cx="548639" cy="457199"/>
          </a:xfrm>
          <a:prstGeom prst="rect">
            <a:avLst/>
          </a:prstGeom>
        </p:spPr>
      </p:pic>
      <p:grpSp>
        <p:nvGrpSpPr>
          <p:cNvPr id="13" name="object 13"/>
          <p:cNvGrpSpPr/>
          <p:nvPr/>
        </p:nvGrpSpPr>
        <p:grpSpPr>
          <a:xfrm>
            <a:off x="316420" y="2182552"/>
            <a:ext cx="4055110" cy="573405"/>
            <a:chOff x="316420" y="2182552"/>
            <a:chExt cx="4055110" cy="573405"/>
          </a:xfrm>
        </p:grpSpPr>
        <p:sp>
          <p:nvSpPr>
            <p:cNvPr id="14" name="object 14"/>
            <p:cNvSpPr/>
            <p:nvPr/>
          </p:nvSpPr>
          <p:spPr>
            <a:xfrm>
              <a:off x="321183" y="2187314"/>
              <a:ext cx="4045585" cy="563880"/>
            </a:xfrm>
            <a:custGeom>
              <a:avLst/>
              <a:gdLst/>
              <a:ahLst/>
              <a:cxnLst/>
              <a:rect l="l" t="t" r="r" b="b"/>
              <a:pathLst>
                <a:path w="4045585" h="563880">
                  <a:moveTo>
                    <a:pt x="3980726" y="0"/>
                  </a:moveTo>
                  <a:lnTo>
                    <a:pt x="64744" y="0"/>
                  </a:lnTo>
                  <a:lnTo>
                    <a:pt x="39540" y="5088"/>
                  </a:lnTo>
                  <a:lnTo>
                    <a:pt x="18961" y="18965"/>
                  </a:lnTo>
                  <a:lnTo>
                    <a:pt x="5087" y="39546"/>
                  </a:lnTo>
                  <a:lnTo>
                    <a:pt x="0" y="64744"/>
                  </a:lnTo>
                  <a:lnTo>
                    <a:pt x="0" y="499148"/>
                  </a:lnTo>
                  <a:lnTo>
                    <a:pt x="5087" y="524344"/>
                  </a:lnTo>
                  <a:lnTo>
                    <a:pt x="18961" y="544920"/>
                  </a:lnTo>
                  <a:lnTo>
                    <a:pt x="39540" y="558793"/>
                  </a:lnTo>
                  <a:lnTo>
                    <a:pt x="64744" y="563880"/>
                  </a:lnTo>
                  <a:lnTo>
                    <a:pt x="3980726" y="563880"/>
                  </a:lnTo>
                  <a:lnTo>
                    <a:pt x="4005922" y="558793"/>
                  </a:lnTo>
                  <a:lnTo>
                    <a:pt x="4026498" y="544920"/>
                  </a:lnTo>
                  <a:lnTo>
                    <a:pt x="4040371" y="524344"/>
                  </a:lnTo>
                  <a:lnTo>
                    <a:pt x="4045458" y="499148"/>
                  </a:lnTo>
                  <a:lnTo>
                    <a:pt x="4045458" y="64744"/>
                  </a:lnTo>
                  <a:lnTo>
                    <a:pt x="4040371" y="39546"/>
                  </a:lnTo>
                  <a:lnTo>
                    <a:pt x="4026498" y="18965"/>
                  </a:lnTo>
                  <a:lnTo>
                    <a:pt x="4005922" y="5088"/>
                  </a:lnTo>
                  <a:lnTo>
                    <a:pt x="3980726" y="0"/>
                  </a:lnTo>
                  <a:close/>
                </a:path>
              </a:pathLst>
            </a:custGeom>
            <a:solidFill>
              <a:srgbClr val="FFF4D2"/>
            </a:solidFill>
          </p:spPr>
          <p:txBody>
            <a:bodyPr wrap="square" lIns="0" tIns="0" rIns="0" bIns="0" rtlCol="0"/>
            <a:lstStyle/>
            <a:p>
              <a:endParaRPr/>
            </a:p>
          </p:txBody>
        </p:sp>
        <p:sp>
          <p:nvSpPr>
            <p:cNvPr id="15" name="object 15"/>
            <p:cNvSpPr/>
            <p:nvPr/>
          </p:nvSpPr>
          <p:spPr>
            <a:xfrm>
              <a:off x="321183" y="2187314"/>
              <a:ext cx="4045585" cy="563880"/>
            </a:xfrm>
            <a:custGeom>
              <a:avLst/>
              <a:gdLst/>
              <a:ahLst/>
              <a:cxnLst/>
              <a:rect l="l" t="t" r="r" b="b"/>
              <a:pathLst>
                <a:path w="4045585" h="563880">
                  <a:moveTo>
                    <a:pt x="0" y="64744"/>
                  </a:moveTo>
                  <a:lnTo>
                    <a:pt x="5087" y="39546"/>
                  </a:lnTo>
                  <a:lnTo>
                    <a:pt x="18961" y="18965"/>
                  </a:lnTo>
                  <a:lnTo>
                    <a:pt x="39540" y="5088"/>
                  </a:lnTo>
                  <a:lnTo>
                    <a:pt x="64744" y="0"/>
                  </a:lnTo>
                  <a:lnTo>
                    <a:pt x="3980713" y="0"/>
                  </a:lnTo>
                  <a:lnTo>
                    <a:pt x="4005917" y="5088"/>
                  </a:lnTo>
                  <a:lnTo>
                    <a:pt x="4026496" y="18965"/>
                  </a:lnTo>
                  <a:lnTo>
                    <a:pt x="4040370" y="39546"/>
                  </a:lnTo>
                  <a:lnTo>
                    <a:pt x="4045458" y="64744"/>
                  </a:lnTo>
                  <a:lnTo>
                    <a:pt x="4045458" y="499148"/>
                  </a:lnTo>
                  <a:lnTo>
                    <a:pt x="4040370" y="524344"/>
                  </a:lnTo>
                  <a:lnTo>
                    <a:pt x="4026496" y="544920"/>
                  </a:lnTo>
                  <a:lnTo>
                    <a:pt x="4005917" y="558793"/>
                  </a:lnTo>
                  <a:lnTo>
                    <a:pt x="3980713" y="563880"/>
                  </a:lnTo>
                  <a:lnTo>
                    <a:pt x="64744" y="563880"/>
                  </a:lnTo>
                  <a:lnTo>
                    <a:pt x="39540" y="558793"/>
                  </a:lnTo>
                  <a:lnTo>
                    <a:pt x="18961" y="544920"/>
                  </a:lnTo>
                  <a:lnTo>
                    <a:pt x="5087" y="524344"/>
                  </a:lnTo>
                  <a:lnTo>
                    <a:pt x="0" y="499148"/>
                  </a:lnTo>
                  <a:lnTo>
                    <a:pt x="0" y="64744"/>
                  </a:lnTo>
                  <a:close/>
                </a:path>
              </a:pathLst>
            </a:custGeom>
            <a:ln w="9525">
              <a:solidFill>
                <a:srgbClr val="BB8542"/>
              </a:solidFill>
            </a:ln>
          </p:spPr>
          <p:txBody>
            <a:bodyPr wrap="square" lIns="0" tIns="0" rIns="0" bIns="0" rtlCol="0"/>
            <a:lstStyle/>
            <a:p>
              <a:endParaRPr/>
            </a:p>
          </p:txBody>
        </p:sp>
      </p:grpSp>
      <p:sp>
        <p:nvSpPr>
          <p:cNvPr id="16" name="object 16"/>
          <p:cNvSpPr txBox="1"/>
          <p:nvPr/>
        </p:nvSpPr>
        <p:spPr>
          <a:xfrm>
            <a:off x="454835" y="2340136"/>
            <a:ext cx="3623310" cy="817880"/>
          </a:xfrm>
          <a:prstGeom prst="rect">
            <a:avLst/>
          </a:prstGeom>
        </p:spPr>
        <p:txBody>
          <a:bodyPr vert="horz" wrap="square" lIns="0" tIns="12700" rIns="0" bIns="0" rtlCol="0">
            <a:spAutoFit/>
          </a:bodyPr>
          <a:lstStyle/>
          <a:p>
            <a:pPr marL="617855">
              <a:lnSpc>
                <a:spcPct val="100000"/>
              </a:lnSpc>
              <a:spcBef>
                <a:spcPts val="100"/>
              </a:spcBef>
            </a:pPr>
            <a:r>
              <a:rPr sz="1600" b="1" dirty="0">
                <a:latin typeface="Arial"/>
                <a:cs typeface="Arial"/>
              </a:rPr>
              <a:t>DO</a:t>
            </a:r>
            <a:r>
              <a:rPr sz="1600" b="1" spc="-15" dirty="0">
                <a:latin typeface="Arial"/>
                <a:cs typeface="Arial"/>
              </a:rPr>
              <a:t> </a:t>
            </a:r>
            <a:r>
              <a:rPr sz="1600" b="1" dirty="0">
                <a:latin typeface="Arial"/>
                <a:cs typeface="Arial"/>
              </a:rPr>
              <a:t>NOT</a:t>
            </a:r>
            <a:r>
              <a:rPr sz="1600" b="1" spc="-15" dirty="0">
                <a:latin typeface="Arial"/>
                <a:cs typeface="Arial"/>
              </a:rPr>
              <a:t> </a:t>
            </a:r>
            <a:r>
              <a:rPr sz="1600" dirty="0">
                <a:latin typeface="Arial"/>
                <a:cs typeface="Arial"/>
              </a:rPr>
              <a:t>remove</a:t>
            </a:r>
            <a:r>
              <a:rPr sz="1600" spc="-15" dirty="0">
                <a:latin typeface="Arial"/>
                <a:cs typeface="Arial"/>
              </a:rPr>
              <a:t> </a:t>
            </a:r>
            <a:r>
              <a:rPr sz="1600" dirty="0">
                <a:latin typeface="Arial"/>
                <a:cs typeface="Arial"/>
              </a:rPr>
              <a:t>impaled</a:t>
            </a:r>
            <a:r>
              <a:rPr sz="1600" spc="-15" dirty="0">
                <a:latin typeface="Arial"/>
                <a:cs typeface="Arial"/>
              </a:rPr>
              <a:t> </a:t>
            </a:r>
            <a:r>
              <a:rPr sz="1600" spc="-10" dirty="0">
                <a:latin typeface="Arial"/>
                <a:cs typeface="Arial"/>
              </a:rPr>
              <a:t>objects</a:t>
            </a:r>
            <a:endParaRPr sz="1600">
              <a:latin typeface="Arial"/>
              <a:cs typeface="Arial"/>
            </a:endParaRPr>
          </a:p>
          <a:p>
            <a:pPr>
              <a:lnSpc>
                <a:spcPct val="100000"/>
              </a:lnSpc>
              <a:spcBef>
                <a:spcPts val="315"/>
              </a:spcBef>
            </a:pPr>
            <a:endParaRPr sz="1600">
              <a:latin typeface="Arial"/>
              <a:cs typeface="Arial"/>
            </a:endParaRPr>
          </a:p>
          <a:p>
            <a:pPr marL="12700">
              <a:lnSpc>
                <a:spcPct val="100000"/>
              </a:lnSpc>
            </a:pPr>
            <a:r>
              <a:rPr sz="1800" b="1" spc="-10" dirty="0">
                <a:latin typeface="Arial"/>
                <a:cs typeface="Arial"/>
              </a:rPr>
              <a:t>CONSIDERATIONS:</a:t>
            </a:r>
            <a:endParaRPr sz="1800">
              <a:latin typeface="Arial"/>
              <a:cs typeface="Arial"/>
            </a:endParaRPr>
          </a:p>
        </p:txBody>
      </p:sp>
      <p:pic>
        <p:nvPicPr>
          <p:cNvPr id="17" name="object 17"/>
          <p:cNvPicPr/>
          <p:nvPr/>
        </p:nvPicPr>
        <p:blipFill>
          <a:blip r:embed="rId4" cstate="print"/>
          <a:stretch>
            <a:fillRect/>
          </a:stretch>
        </p:blipFill>
        <p:spPr>
          <a:xfrm>
            <a:off x="483108" y="2289048"/>
            <a:ext cx="406145" cy="353567"/>
          </a:xfrm>
          <a:prstGeom prst="rect">
            <a:avLst/>
          </a:prstGeom>
        </p:spPr>
      </p:pic>
      <p:grpSp>
        <p:nvGrpSpPr>
          <p:cNvPr id="18" name="object 18"/>
          <p:cNvGrpSpPr/>
          <p:nvPr/>
        </p:nvGrpSpPr>
        <p:grpSpPr>
          <a:xfrm>
            <a:off x="7535430" y="1668779"/>
            <a:ext cx="4476115" cy="2308860"/>
            <a:chOff x="7535430" y="1668779"/>
            <a:chExt cx="4476115" cy="2308860"/>
          </a:xfrm>
        </p:grpSpPr>
        <p:pic>
          <p:nvPicPr>
            <p:cNvPr id="19" name="object 19"/>
            <p:cNvPicPr/>
            <p:nvPr/>
          </p:nvPicPr>
          <p:blipFill>
            <a:blip r:embed="rId5" cstate="print"/>
            <a:stretch>
              <a:fillRect/>
            </a:stretch>
          </p:blipFill>
          <p:spPr>
            <a:xfrm>
              <a:off x="7535430" y="1692414"/>
              <a:ext cx="2281414" cy="2285225"/>
            </a:xfrm>
            <a:prstGeom prst="rect">
              <a:avLst/>
            </a:prstGeom>
          </p:spPr>
        </p:pic>
        <p:pic>
          <p:nvPicPr>
            <p:cNvPr id="20" name="object 20"/>
            <p:cNvPicPr/>
            <p:nvPr/>
          </p:nvPicPr>
          <p:blipFill>
            <a:blip r:embed="rId6" cstate="print"/>
            <a:stretch>
              <a:fillRect/>
            </a:stretch>
          </p:blipFill>
          <p:spPr>
            <a:xfrm>
              <a:off x="7729728" y="1886712"/>
              <a:ext cx="1694675" cy="1698497"/>
            </a:xfrm>
            <a:prstGeom prst="rect">
              <a:avLst/>
            </a:prstGeom>
          </p:spPr>
        </p:pic>
        <p:pic>
          <p:nvPicPr>
            <p:cNvPr id="21" name="object 21"/>
            <p:cNvPicPr/>
            <p:nvPr/>
          </p:nvPicPr>
          <p:blipFill>
            <a:blip r:embed="rId7" cstate="print"/>
            <a:stretch>
              <a:fillRect/>
            </a:stretch>
          </p:blipFill>
          <p:spPr>
            <a:xfrm>
              <a:off x="9726166" y="1668779"/>
              <a:ext cx="2285213" cy="2281415"/>
            </a:xfrm>
            <a:prstGeom prst="rect">
              <a:avLst/>
            </a:prstGeom>
          </p:spPr>
        </p:pic>
        <p:pic>
          <p:nvPicPr>
            <p:cNvPr id="22" name="object 22"/>
            <p:cNvPicPr/>
            <p:nvPr/>
          </p:nvPicPr>
          <p:blipFill>
            <a:blip r:embed="rId8" cstate="print"/>
            <a:stretch>
              <a:fillRect/>
            </a:stretch>
          </p:blipFill>
          <p:spPr>
            <a:xfrm>
              <a:off x="9920477" y="1863090"/>
              <a:ext cx="1698497" cy="1694687"/>
            </a:xfrm>
            <a:prstGeom prst="rect">
              <a:avLst/>
            </a:prstGeom>
          </p:spPr>
        </p:pic>
      </p:grpSp>
      <p:grpSp>
        <p:nvGrpSpPr>
          <p:cNvPr id="23" name="object 23"/>
          <p:cNvGrpSpPr/>
          <p:nvPr/>
        </p:nvGrpSpPr>
        <p:grpSpPr>
          <a:xfrm>
            <a:off x="5213794" y="4197474"/>
            <a:ext cx="3582035" cy="1654810"/>
            <a:chOff x="5213794" y="4197474"/>
            <a:chExt cx="3582035" cy="1654810"/>
          </a:xfrm>
        </p:grpSpPr>
        <p:sp>
          <p:nvSpPr>
            <p:cNvPr id="24" name="object 24"/>
            <p:cNvSpPr/>
            <p:nvPr/>
          </p:nvSpPr>
          <p:spPr>
            <a:xfrm>
              <a:off x="7880223" y="4235576"/>
              <a:ext cx="738505" cy="0"/>
            </a:xfrm>
            <a:custGeom>
              <a:avLst/>
              <a:gdLst/>
              <a:ahLst/>
              <a:cxnLst/>
              <a:rect l="l" t="t" r="r" b="b"/>
              <a:pathLst>
                <a:path w="738504">
                  <a:moveTo>
                    <a:pt x="0" y="0"/>
                  </a:moveTo>
                  <a:lnTo>
                    <a:pt x="738124" y="0"/>
                  </a:lnTo>
                </a:path>
              </a:pathLst>
            </a:custGeom>
            <a:ln w="19050">
              <a:solidFill>
                <a:srgbClr val="BB8542"/>
              </a:solidFill>
            </a:ln>
          </p:spPr>
          <p:txBody>
            <a:bodyPr wrap="square" lIns="0" tIns="0" rIns="0" bIns="0" rtlCol="0"/>
            <a:lstStyle/>
            <a:p>
              <a:endParaRPr/>
            </a:p>
          </p:txBody>
        </p:sp>
        <p:sp>
          <p:nvSpPr>
            <p:cNvPr id="25" name="object 25"/>
            <p:cNvSpPr/>
            <p:nvPr/>
          </p:nvSpPr>
          <p:spPr>
            <a:xfrm>
              <a:off x="8605648" y="4197474"/>
              <a:ext cx="76200" cy="76200"/>
            </a:xfrm>
            <a:custGeom>
              <a:avLst/>
              <a:gdLst/>
              <a:ahLst/>
              <a:cxnLst/>
              <a:rect l="l" t="t" r="r" b="b"/>
              <a:pathLst>
                <a:path w="76200" h="76200">
                  <a:moveTo>
                    <a:pt x="0" y="0"/>
                  </a:moveTo>
                  <a:lnTo>
                    <a:pt x="0" y="76199"/>
                  </a:lnTo>
                  <a:lnTo>
                    <a:pt x="76200" y="38099"/>
                  </a:lnTo>
                  <a:lnTo>
                    <a:pt x="0" y="0"/>
                  </a:lnTo>
                  <a:close/>
                </a:path>
              </a:pathLst>
            </a:custGeom>
            <a:solidFill>
              <a:srgbClr val="BB8542"/>
            </a:solidFill>
          </p:spPr>
          <p:txBody>
            <a:bodyPr wrap="square" lIns="0" tIns="0" rIns="0" bIns="0" rtlCol="0"/>
            <a:lstStyle/>
            <a:p>
              <a:endParaRPr/>
            </a:p>
          </p:txBody>
        </p:sp>
        <p:sp>
          <p:nvSpPr>
            <p:cNvPr id="26" name="object 26"/>
            <p:cNvSpPr/>
            <p:nvPr/>
          </p:nvSpPr>
          <p:spPr>
            <a:xfrm>
              <a:off x="8440200" y="4371974"/>
              <a:ext cx="326390" cy="232410"/>
            </a:xfrm>
            <a:custGeom>
              <a:avLst/>
              <a:gdLst/>
              <a:ahLst/>
              <a:cxnLst/>
              <a:rect l="l" t="t" r="r" b="b"/>
              <a:pathLst>
                <a:path w="326390" h="232410">
                  <a:moveTo>
                    <a:pt x="326199" y="0"/>
                  </a:moveTo>
                  <a:lnTo>
                    <a:pt x="0" y="232295"/>
                  </a:lnTo>
                </a:path>
              </a:pathLst>
            </a:custGeom>
            <a:ln w="19049">
              <a:solidFill>
                <a:srgbClr val="BB8542"/>
              </a:solidFill>
            </a:ln>
          </p:spPr>
          <p:txBody>
            <a:bodyPr wrap="square" lIns="0" tIns="0" rIns="0" bIns="0" rtlCol="0"/>
            <a:lstStyle/>
            <a:p>
              <a:endParaRPr/>
            </a:p>
          </p:txBody>
        </p:sp>
        <p:sp>
          <p:nvSpPr>
            <p:cNvPr id="27" name="object 27"/>
            <p:cNvSpPr/>
            <p:nvPr/>
          </p:nvSpPr>
          <p:spPr>
            <a:xfrm>
              <a:off x="8388475" y="4565863"/>
              <a:ext cx="84455" cy="75565"/>
            </a:xfrm>
            <a:custGeom>
              <a:avLst/>
              <a:gdLst/>
              <a:ahLst/>
              <a:cxnLst/>
              <a:rect l="l" t="t" r="r" b="b"/>
              <a:pathLst>
                <a:path w="84454" h="75564">
                  <a:moveTo>
                    <a:pt x="39966" y="0"/>
                  </a:moveTo>
                  <a:lnTo>
                    <a:pt x="0" y="75234"/>
                  </a:lnTo>
                  <a:lnTo>
                    <a:pt x="84175" y="62064"/>
                  </a:lnTo>
                  <a:lnTo>
                    <a:pt x="39966" y="0"/>
                  </a:lnTo>
                  <a:close/>
                </a:path>
              </a:pathLst>
            </a:custGeom>
            <a:solidFill>
              <a:srgbClr val="BB8542"/>
            </a:solidFill>
          </p:spPr>
          <p:txBody>
            <a:bodyPr wrap="square" lIns="0" tIns="0" rIns="0" bIns="0" rtlCol="0"/>
            <a:lstStyle/>
            <a:p>
              <a:endParaRPr/>
            </a:p>
          </p:txBody>
        </p:sp>
        <p:sp>
          <p:nvSpPr>
            <p:cNvPr id="28" name="object 28"/>
            <p:cNvSpPr/>
            <p:nvPr/>
          </p:nvSpPr>
          <p:spPr>
            <a:xfrm>
              <a:off x="7880223" y="4842890"/>
              <a:ext cx="738505" cy="0"/>
            </a:xfrm>
            <a:custGeom>
              <a:avLst/>
              <a:gdLst/>
              <a:ahLst/>
              <a:cxnLst/>
              <a:rect l="l" t="t" r="r" b="b"/>
              <a:pathLst>
                <a:path w="738504">
                  <a:moveTo>
                    <a:pt x="0" y="0"/>
                  </a:moveTo>
                  <a:lnTo>
                    <a:pt x="738124" y="0"/>
                  </a:lnTo>
                </a:path>
              </a:pathLst>
            </a:custGeom>
            <a:ln w="19050">
              <a:solidFill>
                <a:srgbClr val="BB8542"/>
              </a:solidFill>
            </a:ln>
          </p:spPr>
          <p:txBody>
            <a:bodyPr wrap="square" lIns="0" tIns="0" rIns="0" bIns="0" rtlCol="0"/>
            <a:lstStyle/>
            <a:p>
              <a:endParaRPr/>
            </a:p>
          </p:txBody>
        </p:sp>
        <p:sp>
          <p:nvSpPr>
            <p:cNvPr id="29" name="object 29"/>
            <p:cNvSpPr/>
            <p:nvPr/>
          </p:nvSpPr>
          <p:spPr>
            <a:xfrm>
              <a:off x="8605648" y="4804788"/>
              <a:ext cx="76200" cy="76200"/>
            </a:xfrm>
            <a:custGeom>
              <a:avLst/>
              <a:gdLst/>
              <a:ahLst/>
              <a:cxnLst/>
              <a:rect l="l" t="t" r="r" b="b"/>
              <a:pathLst>
                <a:path w="76200" h="76200">
                  <a:moveTo>
                    <a:pt x="0" y="0"/>
                  </a:moveTo>
                  <a:lnTo>
                    <a:pt x="0" y="76200"/>
                  </a:lnTo>
                  <a:lnTo>
                    <a:pt x="76200" y="38100"/>
                  </a:lnTo>
                  <a:lnTo>
                    <a:pt x="0" y="0"/>
                  </a:lnTo>
                  <a:close/>
                </a:path>
              </a:pathLst>
            </a:custGeom>
            <a:solidFill>
              <a:srgbClr val="BB8542"/>
            </a:solidFill>
          </p:spPr>
          <p:txBody>
            <a:bodyPr wrap="square" lIns="0" tIns="0" rIns="0" bIns="0" rtlCol="0"/>
            <a:lstStyle/>
            <a:p>
              <a:endParaRPr/>
            </a:p>
          </p:txBody>
        </p:sp>
        <p:sp>
          <p:nvSpPr>
            <p:cNvPr id="30" name="object 30"/>
            <p:cNvSpPr/>
            <p:nvPr/>
          </p:nvSpPr>
          <p:spPr>
            <a:xfrm>
              <a:off x="8460012" y="4949570"/>
              <a:ext cx="326390" cy="232410"/>
            </a:xfrm>
            <a:custGeom>
              <a:avLst/>
              <a:gdLst/>
              <a:ahLst/>
              <a:cxnLst/>
              <a:rect l="l" t="t" r="r" b="b"/>
              <a:pathLst>
                <a:path w="326390" h="232410">
                  <a:moveTo>
                    <a:pt x="326199" y="0"/>
                  </a:moveTo>
                  <a:lnTo>
                    <a:pt x="0" y="232295"/>
                  </a:lnTo>
                </a:path>
              </a:pathLst>
            </a:custGeom>
            <a:ln w="19049">
              <a:solidFill>
                <a:srgbClr val="BB8542"/>
              </a:solidFill>
            </a:ln>
          </p:spPr>
          <p:txBody>
            <a:bodyPr wrap="square" lIns="0" tIns="0" rIns="0" bIns="0" rtlCol="0"/>
            <a:lstStyle/>
            <a:p>
              <a:endParaRPr/>
            </a:p>
          </p:txBody>
        </p:sp>
        <p:sp>
          <p:nvSpPr>
            <p:cNvPr id="31" name="object 31"/>
            <p:cNvSpPr/>
            <p:nvPr/>
          </p:nvSpPr>
          <p:spPr>
            <a:xfrm>
              <a:off x="8408287" y="5143458"/>
              <a:ext cx="84455" cy="75565"/>
            </a:xfrm>
            <a:custGeom>
              <a:avLst/>
              <a:gdLst/>
              <a:ahLst/>
              <a:cxnLst/>
              <a:rect l="l" t="t" r="r" b="b"/>
              <a:pathLst>
                <a:path w="84454" h="75564">
                  <a:moveTo>
                    <a:pt x="39966" y="0"/>
                  </a:moveTo>
                  <a:lnTo>
                    <a:pt x="0" y="75234"/>
                  </a:lnTo>
                  <a:lnTo>
                    <a:pt x="84175" y="62064"/>
                  </a:lnTo>
                  <a:lnTo>
                    <a:pt x="39966" y="0"/>
                  </a:lnTo>
                  <a:close/>
                </a:path>
              </a:pathLst>
            </a:custGeom>
            <a:solidFill>
              <a:srgbClr val="BB8542"/>
            </a:solidFill>
          </p:spPr>
          <p:txBody>
            <a:bodyPr wrap="square" lIns="0" tIns="0" rIns="0" bIns="0" rtlCol="0"/>
            <a:lstStyle/>
            <a:p>
              <a:endParaRPr/>
            </a:p>
          </p:txBody>
        </p:sp>
        <p:sp>
          <p:nvSpPr>
            <p:cNvPr id="32" name="object 32"/>
            <p:cNvSpPr/>
            <p:nvPr/>
          </p:nvSpPr>
          <p:spPr>
            <a:xfrm>
              <a:off x="7880223" y="5630798"/>
              <a:ext cx="738505" cy="0"/>
            </a:xfrm>
            <a:custGeom>
              <a:avLst/>
              <a:gdLst/>
              <a:ahLst/>
              <a:cxnLst/>
              <a:rect l="l" t="t" r="r" b="b"/>
              <a:pathLst>
                <a:path w="738504">
                  <a:moveTo>
                    <a:pt x="0" y="0"/>
                  </a:moveTo>
                  <a:lnTo>
                    <a:pt x="738124" y="0"/>
                  </a:lnTo>
                </a:path>
              </a:pathLst>
            </a:custGeom>
            <a:ln w="19050">
              <a:solidFill>
                <a:srgbClr val="BB8542"/>
              </a:solidFill>
            </a:ln>
          </p:spPr>
          <p:txBody>
            <a:bodyPr wrap="square" lIns="0" tIns="0" rIns="0" bIns="0" rtlCol="0"/>
            <a:lstStyle/>
            <a:p>
              <a:endParaRPr/>
            </a:p>
          </p:txBody>
        </p:sp>
        <p:sp>
          <p:nvSpPr>
            <p:cNvPr id="33" name="object 33"/>
            <p:cNvSpPr/>
            <p:nvPr/>
          </p:nvSpPr>
          <p:spPr>
            <a:xfrm>
              <a:off x="8605648" y="5592696"/>
              <a:ext cx="76200" cy="76200"/>
            </a:xfrm>
            <a:custGeom>
              <a:avLst/>
              <a:gdLst/>
              <a:ahLst/>
              <a:cxnLst/>
              <a:rect l="l" t="t" r="r" b="b"/>
              <a:pathLst>
                <a:path w="76200" h="76200">
                  <a:moveTo>
                    <a:pt x="0" y="0"/>
                  </a:moveTo>
                  <a:lnTo>
                    <a:pt x="0" y="76200"/>
                  </a:lnTo>
                  <a:lnTo>
                    <a:pt x="76200" y="38100"/>
                  </a:lnTo>
                  <a:lnTo>
                    <a:pt x="0" y="0"/>
                  </a:lnTo>
                  <a:close/>
                </a:path>
              </a:pathLst>
            </a:custGeom>
            <a:solidFill>
              <a:srgbClr val="BB8542"/>
            </a:solidFill>
          </p:spPr>
          <p:txBody>
            <a:bodyPr wrap="square" lIns="0" tIns="0" rIns="0" bIns="0" rtlCol="0"/>
            <a:lstStyle/>
            <a:p>
              <a:endParaRPr/>
            </a:p>
          </p:txBody>
        </p:sp>
        <p:sp>
          <p:nvSpPr>
            <p:cNvPr id="34" name="object 34"/>
            <p:cNvSpPr/>
            <p:nvPr/>
          </p:nvSpPr>
          <p:spPr>
            <a:xfrm>
              <a:off x="5218557" y="5163687"/>
              <a:ext cx="3169920" cy="683895"/>
            </a:xfrm>
            <a:custGeom>
              <a:avLst/>
              <a:gdLst/>
              <a:ahLst/>
              <a:cxnLst/>
              <a:rect l="l" t="t" r="r" b="b"/>
              <a:pathLst>
                <a:path w="3169920" h="683895">
                  <a:moveTo>
                    <a:pt x="3102610" y="0"/>
                  </a:moveTo>
                  <a:lnTo>
                    <a:pt x="67310" y="0"/>
                  </a:lnTo>
                  <a:lnTo>
                    <a:pt x="41110" y="5289"/>
                  </a:lnTo>
                  <a:lnTo>
                    <a:pt x="19715" y="19715"/>
                  </a:lnTo>
                  <a:lnTo>
                    <a:pt x="5289" y="41110"/>
                  </a:lnTo>
                  <a:lnTo>
                    <a:pt x="0" y="67309"/>
                  </a:lnTo>
                  <a:lnTo>
                    <a:pt x="0" y="616216"/>
                  </a:lnTo>
                  <a:lnTo>
                    <a:pt x="5289" y="642414"/>
                  </a:lnTo>
                  <a:lnTo>
                    <a:pt x="19715" y="663805"/>
                  </a:lnTo>
                  <a:lnTo>
                    <a:pt x="41110" y="678226"/>
                  </a:lnTo>
                  <a:lnTo>
                    <a:pt x="67310" y="683513"/>
                  </a:lnTo>
                  <a:lnTo>
                    <a:pt x="3102610" y="683513"/>
                  </a:lnTo>
                  <a:lnTo>
                    <a:pt x="3128809" y="678226"/>
                  </a:lnTo>
                  <a:lnTo>
                    <a:pt x="3150204" y="663805"/>
                  </a:lnTo>
                  <a:lnTo>
                    <a:pt x="3164630" y="642414"/>
                  </a:lnTo>
                  <a:lnTo>
                    <a:pt x="3169920" y="616216"/>
                  </a:lnTo>
                  <a:lnTo>
                    <a:pt x="3169920" y="67309"/>
                  </a:lnTo>
                  <a:lnTo>
                    <a:pt x="3164630" y="41110"/>
                  </a:lnTo>
                  <a:lnTo>
                    <a:pt x="3150204" y="19715"/>
                  </a:lnTo>
                  <a:lnTo>
                    <a:pt x="3128809" y="5289"/>
                  </a:lnTo>
                  <a:lnTo>
                    <a:pt x="3102610" y="0"/>
                  </a:lnTo>
                  <a:close/>
                </a:path>
              </a:pathLst>
            </a:custGeom>
            <a:solidFill>
              <a:srgbClr val="FFF4D2"/>
            </a:solidFill>
          </p:spPr>
          <p:txBody>
            <a:bodyPr wrap="square" lIns="0" tIns="0" rIns="0" bIns="0" rtlCol="0"/>
            <a:lstStyle/>
            <a:p>
              <a:endParaRPr/>
            </a:p>
          </p:txBody>
        </p:sp>
        <p:sp>
          <p:nvSpPr>
            <p:cNvPr id="35" name="object 35"/>
            <p:cNvSpPr/>
            <p:nvPr/>
          </p:nvSpPr>
          <p:spPr>
            <a:xfrm>
              <a:off x="5218557" y="5163687"/>
              <a:ext cx="3169920" cy="683895"/>
            </a:xfrm>
            <a:custGeom>
              <a:avLst/>
              <a:gdLst/>
              <a:ahLst/>
              <a:cxnLst/>
              <a:rect l="l" t="t" r="r" b="b"/>
              <a:pathLst>
                <a:path w="3169920" h="683895">
                  <a:moveTo>
                    <a:pt x="0" y="67309"/>
                  </a:moveTo>
                  <a:lnTo>
                    <a:pt x="5289" y="41110"/>
                  </a:lnTo>
                  <a:lnTo>
                    <a:pt x="19715" y="19715"/>
                  </a:lnTo>
                  <a:lnTo>
                    <a:pt x="41110" y="5289"/>
                  </a:lnTo>
                  <a:lnTo>
                    <a:pt x="67310" y="0"/>
                  </a:lnTo>
                  <a:lnTo>
                    <a:pt x="3102610" y="0"/>
                  </a:lnTo>
                  <a:lnTo>
                    <a:pt x="3128809" y="5289"/>
                  </a:lnTo>
                  <a:lnTo>
                    <a:pt x="3150204" y="19715"/>
                  </a:lnTo>
                  <a:lnTo>
                    <a:pt x="3164630" y="41110"/>
                  </a:lnTo>
                  <a:lnTo>
                    <a:pt x="3169920" y="67309"/>
                  </a:lnTo>
                  <a:lnTo>
                    <a:pt x="3169920" y="616216"/>
                  </a:lnTo>
                  <a:lnTo>
                    <a:pt x="3164630" y="642414"/>
                  </a:lnTo>
                  <a:lnTo>
                    <a:pt x="3150204" y="663805"/>
                  </a:lnTo>
                  <a:lnTo>
                    <a:pt x="3128809" y="678226"/>
                  </a:lnTo>
                  <a:lnTo>
                    <a:pt x="3102610" y="683513"/>
                  </a:lnTo>
                  <a:lnTo>
                    <a:pt x="67310" y="683513"/>
                  </a:lnTo>
                  <a:lnTo>
                    <a:pt x="41110" y="678226"/>
                  </a:lnTo>
                  <a:lnTo>
                    <a:pt x="19715" y="663805"/>
                  </a:lnTo>
                  <a:lnTo>
                    <a:pt x="5289" y="642414"/>
                  </a:lnTo>
                  <a:lnTo>
                    <a:pt x="0" y="616216"/>
                  </a:lnTo>
                  <a:lnTo>
                    <a:pt x="0" y="67309"/>
                  </a:lnTo>
                  <a:close/>
                </a:path>
              </a:pathLst>
            </a:custGeom>
            <a:ln w="9525">
              <a:solidFill>
                <a:srgbClr val="BB8542"/>
              </a:solidFill>
            </a:ln>
          </p:spPr>
          <p:txBody>
            <a:bodyPr wrap="square" lIns="0" tIns="0" rIns="0" bIns="0" rtlCol="0"/>
            <a:lstStyle/>
            <a:p>
              <a:endParaRPr/>
            </a:p>
          </p:txBody>
        </p:sp>
      </p:grpSp>
      <p:sp>
        <p:nvSpPr>
          <p:cNvPr id="36" name="object 36"/>
          <p:cNvSpPr txBox="1"/>
          <p:nvPr/>
        </p:nvSpPr>
        <p:spPr>
          <a:xfrm>
            <a:off x="5881081" y="5209677"/>
            <a:ext cx="1856105" cy="574040"/>
          </a:xfrm>
          <a:prstGeom prst="rect">
            <a:avLst/>
          </a:prstGeom>
        </p:spPr>
        <p:txBody>
          <a:bodyPr vert="horz" wrap="square" lIns="0" tIns="12700" rIns="0" bIns="0" rtlCol="0">
            <a:spAutoFit/>
          </a:bodyPr>
          <a:lstStyle/>
          <a:p>
            <a:pPr algn="ctr">
              <a:lnSpc>
                <a:spcPct val="100000"/>
              </a:lnSpc>
              <a:spcBef>
                <a:spcPts val="100"/>
              </a:spcBef>
            </a:pPr>
            <a:r>
              <a:rPr sz="1800" b="1" dirty="0">
                <a:latin typeface="Arial"/>
                <a:cs typeface="Arial"/>
              </a:rPr>
              <a:t>Secure</a:t>
            </a:r>
            <a:r>
              <a:rPr sz="1800" b="1" spc="-20" dirty="0">
                <a:latin typeface="Arial"/>
                <a:cs typeface="Arial"/>
              </a:rPr>
              <a:t> </a:t>
            </a:r>
            <a:r>
              <a:rPr sz="1800" b="1" spc="-10" dirty="0">
                <a:latin typeface="Arial"/>
                <a:cs typeface="Arial"/>
              </a:rPr>
              <a:t>materials</a:t>
            </a:r>
            <a:endParaRPr sz="1800">
              <a:latin typeface="Arial"/>
              <a:cs typeface="Arial"/>
            </a:endParaRPr>
          </a:p>
          <a:p>
            <a:pPr marL="635" algn="ctr">
              <a:lnSpc>
                <a:spcPct val="100000"/>
              </a:lnSpc>
            </a:pPr>
            <a:r>
              <a:rPr sz="1800" dirty="0">
                <a:latin typeface="Arial"/>
                <a:cs typeface="Arial"/>
              </a:rPr>
              <a:t>&amp;</a:t>
            </a:r>
            <a:r>
              <a:rPr sz="1800" spc="-5" dirty="0">
                <a:latin typeface="Arial"/>
                <a:cs typeface="Arial"/>
              </a:rPr>
              <a:t> </a:t>
            </a:r>
            <a:r>
              <a:rPr sz="1800" spc="-10" dirty="0">
                <a:latin typeface="Arial"/>
                <a:cs typeface="Arial"/>
              </a:rPr>
              <a:t>object</a:t>
            </a:r>
            <a:endParaRPr sz="1800">
              <a:latin typeface="Arial"/>
              <a:cs typeface="Arial"/>
            </a:endParaRPr>
          </a:p>
        </p:txBody>
      </p:sp>
      <p:grpSp>
        <p:nvGrpSpPr>
          <p:cNvPr id="37" name="object 37"/>
          <p:cNvGrpSpPr/>
          <p:nvPr/>
        </p:nvGrpSpPr>
        <p:grpSpPr>
          <a:xfrm>
            <a:off x="5213794" y="4026599"/>
            <a:ext cx="3179445" cy="419100"/>
            <a:chOff x="5213794" y="4026599"/>
            <a:chExt cx="3179445" cy="419100"/>
          </a:xfrm>
        </p:grpSpPr>
        <p:sp>
          <p:nvSpPr>
            <p:cNvPr id="38" name="object 38"/>
            <p:cNvSpPr/>
            <p:nvPr/>
          </p:nvSpPr>
          <p:spPr>
            <a:xfrm>
              <a:off x="5218557" y="4031362"/>
              <a:ext cx="3169920" cy="409575"/>
            </a:xfrm>
            <a:custGeom>
              <a:avLst/>
              <a:gdLst/>
              <a:ahLst/>
              <a:cxnLst/>
              <a:rect l="l" t="t" r="r" b="b"/>
              <a:pathLst>
                <a:path w="3169920" h="409575">
                  <a:moveTo>
                    <a:pt x="3101721" y="0"/>
                  </a:moveTo>
                  <a:lnTo>
                    <a:pt x="68199" y="0"/>
                  </a:lnTo>
                  <a:lnTo>
                    <a:pt x="41651" y="5359"/>
                  </a:lnTo>
                  <a:lnTo>
                    <a:pt x="19973" y="19973"/>
                  </a:lnTo>
                  <a:lnTo>
                    <a:pt x="5359" y="41651"/>
                  </a:lnTo>
                  <a:lnTo>
                    <a:pt x="0" y="68199"/>
                  </a:lnTo>
                  <a:lnTo>
                    <a:pt x="0" y="340995"/>
                  </a:lnTo>
                  <a:lnTo>
                    <a:pt x="5359" y="367542"/>
                  </a:lnTo>
                  <a:lnTo>
                    <a:pt x="19973" y="389220"/>
                  </a:lnTo>
                  <a:lnTo>
                    <a:pt x="41651" y="403834"/>
                  </a:lnTo>
                  <a:lnTo>
                    <a:pt x="68199" y="409194"/>
                  </a:lnTo>
                  <a:lnTo>
                    <a:pt x="3101721" y="409194"/>
                  </a:lnTo>
                  <a:lnTo>
                    <a:pt x="3128268" y="403834"/>
                  </a:lnTo>
                  <a:lnTo>
                    <a:pt x="3149946" y="389220"/>
                  </a:lnTo>
                  <a:lnTo>
                    <a:pt x="3164560" y="367542"/>
                  </a:lnTo>
                  <a:lnTo>
                    <a:pt x="3169920" y="340995"/>
                  </a:lnTo>
                  <a:lnTo>
                    <a:pt x="3169920" y="68199"/>
                  </a:lnTo>
                  <a:lnTo>
                    <a:pt x="3164560" y="41651"/>
                  </a:lnTo>
                  <a:lnTo>
                    <a:pt x="3149946" y="19973"/>
                  </a:lnTo>
                  <a:lnTo>
                    <a:pt x="3128268" y="5359"/>
                  </a:lnTo>
                  <a:lnTo>
                    <a:pt x="3101721" y="0"/>
                  </a:lnTo>
                  <a:close/>
                </a:path>
              </a:pathLst>
            </a:custGeom>
            <a:solidFill>
              <a:srgbClr val="FFF4D2"/>
            </a:solidFill>
          </p:spPr>
          <p:txBody>
            <a:bodyPr wrap="square" lIns="0" tIns="0" rIns="0" bIns="0" rtlCol="0"/>
            <a:lstStyle/>
            <a:p>
              <a:endParaRPr/>
            </a:p>
          </p:txBody>
        </p:sp>
        <p:sp>
          <p:nvSpPr>
            <p:cNvPr id="39" name="object 39"/>
            <p:cNvSpPr/>
            <p:nvPr/>
          </p:nvSpPr>
          <p:spPr>
            <a:xfrm>
              <a:off x="5218557" y="4031362"/>
              <a:ext cx="3169920" cy="409575"/>
            </a:xfrm>
            <a:custGeom>
              <a:avLst/>
              <a:gdLst/>
              <a:ahLst/>
              <a:cxnLst/>
              <a:rect l="l" t="t" r="r" b="b"/>
              <a:pathLst>
                <a:path w="3169920" h="409575">
                  <a:moveTo>
                    <a:pt x="0" y="68199"/>
                  </a:moveTo>
                  <a:lnTo>
                    <a:pt x="5359" y="41651"/>
                  </a:lnTo>
                  <a:lnTo>
                    <a:pt x="19973" y="19973"/>
                  </a:lnTo>
                  <a:lnTo>
                    <a:pt x="41651" y="5359"/>
                  </a:lnTo>
                  <a:lnTo>
                    <a:pt x="68199" y="0"/>
                  </a:lnTo>
                  <a:lnTo>
                    <a:pt x="3101721" y="0"/>
                  </a:lnTo>
                  <a:lnTo>
                    <a:pt x="3128268" y="5359"/>
                  </a:lnTo>
                  <a:lnTo>
                    <a:pt x="3149946" y="19973"/>
                  </a:lnTo>
                  <a:lnTo>
                    <a:pt x="3164560" y="41651"/>
                  </a:lnTo>
                  <a:lnTo>
                    <a:pt x="3169920" y="68199"/>
                  </a:lnTo>
                  <a:lnTo>
                    <a:pt x="3169920" y="340995"/>
                  </a:lnTo>
                  <a:lnTo>
                    <a:pt x="3164560" y="367542"/>
                  </a:lnTo>
                  <a:lnTo>
                    <a:pt x="3149946" y="389220"/>
                  </a:lnTo>
                  <a:lnTo>
                    <a:pt x="3128268" y="403834"/>
                  </a:lnTo>
                  <a:lnTo>
                    <a:pt x="3101721" y="409194"/>
                  </a:lnTo>
                  <a:lnTo>
                    <a:pt x="68199" y="409194"/>
                  </a:lnTo>
                  <a:lnTo>
                    <a:pt x="41651" y="403834"/>
                  </a:lnTo>
                  <a:lnTo>
                    <a:pt x="19973" y="389220"/>
                  </a:lnTo>
                  <a:lnTo>
                    <a:pt x="5359" y="367542"/>
                  </a:lnTo>
                  <a:lnTo>
                    <a:pt x="0" y="340995"/>
                  </a:lnTo>
                  <a:lnTo>
                    <a:pt x="0" y="68199"/>
                  </a:lnTo>
                  <a:close/>
                </a:path>
              </a:pathLst>
            </a:custGeom>
            <a:ln w="9524">
              <a:solidFill>
                <a:srgbClr val="BB8542"/>
              </a:solidFill>
            </a:ln>
          </p:spPr>
          <p:txBody>
            <a:bodyPr wrap="square" lIns="0" tIns="0" rIns="0" bIns="0" rtlCol="0"/>
            <a:lstStyle/>
            <a:p>
              <a:endParaRPr/>
            </a:p>
          </p:txBody>
        </p:sp>
      </p:grpSp>
      <p:sp>
        <p:nvSpPr>
          <p:cNvPr id="40" name="object 40"/>
          <p:cNvSpPr txBox="1"/>
          <p:nvPr/>
        </p:nvSpPr>
        <p:spPr>
          <a:xfrm>
            <a:off x="5271368" y="3591761"/>
            <a:ext cx="2484755" cy="786130"/>
          </a:xfrm>
          <a:prstGeom prst="rect">
            <a:avLst/>
          </a:prstGeom>
        </p:spPr>
        <p:txBody>
          <a:bodyPr vert="horz" wrap="square" lIns="0" tIns="127000" rIns="0" bIns="0" rtlCol="0">
            <a:spAutoFit/>
          </a:bodyPr>
          <a:lstStyle/>
          <a:p>
            <a:pPr marL="12700">
              <a:lnSpc>
                <a:spcPct val="100000"/>
              </a:lnSpc>
              <a:spcBef>
                <a:spcPts val="1000"/>
              </a:spcBef>
            </a:pPr>
            <a:r>
              <a:rPr sz="1600" b="1" dirty="0">
                <a:latin typeface="Arial"/>
                <a:cs typeface="Arial"/>
              </a:rPr>
              <a:t>MANAGEMENT</a:t>
            </a:r>
            <a:r>
              <a:rPr sz="1600" b="1" spc="-85" dirty="0">
                <a:latin typeface="Arial"/>
                <a:cs typeface="Arial"/>
              </a:rPr>
              <a:t> </a:t>
            </a:r>
            <a:r>
              <a:rPr sz="1600" b="1" spc="-10" dirty="0">
                <a:latin typeface="Arial"/>
                <a:cs typeface="Arial"/>
              </a:rPr>
              <a:t>STEPS:</a:t>
            </a:r>
            <a:endParaRPr sz="1600">
              <a:latin typeface="Arial"/>
              <a:cs typeface="Arial"/>
            </a:endParaRPr>
          </a:p>
          <a:p>
            <a:pPr marL="603250">
              <a:lnSpc>
                <a:spcPct val="100000"/>
              </a:lnSpc>
              <a:spcBef>
                <a:spcPts val="1010"/>
              </a:spcBef>
            </a:pPr>
            <a:r>
              <a:rPr sz="1800" b="1" dirty="0">
                <a:latin typeface="Arial"/>
                <a:cs typeface="Arial"/>
              </a:rPr>
              <a:t>Expose</a:t>
            </a:r>
            <a:r>
              <a:rPr sz="1800" b="1" spc="-15" dirty="0">
                <a:latin typeface="Arial"/>
                <a:cs typeface="Arial"/>
              </a:rPr>
              <a:t> </a:t>
            </a:r>
            <a:r>
              <a:rPr sz="1800" dirty="0">
                <a:latin typeface="Arial"/>
                <a:cs typeface="Arial"/>
              </a:rPr>
              <a:t>the</a:t>
            </a:r>
            <a:r>
              <a:rPr sz="1800" spc="-10" dirty="0">
                <a:latin typeface="Arial"/>
                <a:cs typeface="Arial"/>
              </a:rPr>
              <a:t> object</a:t>
            </a:r>
            <a:endParaRPr sz="1800">
              <a:latin typeface="Arial"/>
              <a:cs typeface="Arial"/>
            </a:endParaRPr>
          </a:p>
        </p:txBody>
      </p:sp>
      <p:grpSp>
        <p:nvGrpSpPr>
          <p:cNvPr id="41" name="object 41"/>
          <p:cNvGrpSpPr/>
          <p:nvPr/>
        </p:nvGrpSpPr>
        <p:grpSpPr>
          <a:xfrm>
            <a:off x="8700706" y="4026598"/>
            <a:ext cx="3225165" cy="419100"/>
            <a:chOff x="8700706" y="4026598"/>
            <a:chExt cx="3225165" cy="419100"/>
          </a:xfrm>
        </p:grpSpPr>
        <p:sp>
          <p:nvSpPr>
            <p:cNvPr id="42" name="object 42"/>
            <p:cNvSpPr/>
            <p:nvPr/>
          </p:nvSpPr>
          <p:spPr>
            <a:xfrm>
              <a:off x="8705468" y="4031360"/>
              <a:ext cx="3215640" cy="409575"/>
            </a:xfrm>
            <a:custGeom>
              <a:avLst/>
              <a:gdLst/>
              <a:ahLst/>
              <a:cxnLst/>
              <a:rect l="l" t="t" r="r" b="b"/>
              <a:pathLst>
                <a:path w="3215640" h="409575">
                  <a:moveTo>
                    <a:pt x="3147441" y="0"/>
                  </a:moveTo>
                  <a:lnTo>
                    <a:pt x="68199" y="0"/>
                  </a:lnTo>
                  <a:lnTo>
                    <a:pt x="41651" y="5359"/>
                  </a:lnTo>
                  <a:lnTo>
                    <a:pt x="19973" y="19973"/>
                  </a:lnTo>
                  <a:lnTo>
                    <a:pt x="5359" y="41651"/>
                  </a:lnTo>
                  <a:lnTo>
                    <a:pt x="0" y="68199"/>
                  </a:lnTo>
                  <a:lnTo>
                    <a:pt x="0" y="340995"/>
                  </a:lnTo>
                  <a:lnTo>
                    <a:pt x="5359" y="367542"/>
                  </a:lnTo>
                  <a:lnTo>
                    <a:pt x="19973" y="389220"/>
                  </a:lnTo>
                  <a:lnTo>
                    <a:pt x="41651" y="403834"/>
                  </a:lnTo>
                  <a:lnTo>
                    <a:pt x="68199" y="409194"/>
                  </a:lnTo>
                  <a:lnTo>
                    <a:pt x="3147441" y="409194"/>
                  </a:lnTo>
                  <a:lnTo>
                    <a:pt x="3173988" y="403834"/>
                  </a:lnTo>
                  <a:lnTo>
                    <a:pt x="3195666" y="389220"/>
                  </a:lnTo>
                  <a:lnTo>
                    <a:pt x="3210280" y="367542"/>
                  </a:lnTo>
                  <a:lnTo>
                    <a:pt x="3215640" y="340995"/>
                  </a:lnTo>
                  <a:lnTo>
                    <a:pt x="3215640" y="68199"/>
                  </a:lnTo>
                  <a:lnTo>
                    <a:pt x="3210280" y="41651"/>
                  </a:lnTo>
                  <a:lnTo>
                    <a:pt x="3195666" y="19973"/>
                  </a:lnTo>
                  <a:lnTo>
                    <a:pt x="3173988" y="5359"/>
                  </a:lnTo>
                  <a:lnTo>
                    <a:pt x="3147441" y="0"/>
                  </a:lnTo>
                  <a:close/>
                </a:path>
              </a:pathLst>
            </a:custGeom>
            <a:solidFill>
              <a:srgbClr val="FFF4D2"/>
            </a:solidFill>
          </p:spPr>
          <p:txBody>
            <a:bodyPr wrap="square" lIns="0" tIns="0" rIns="0" bIns="0" rtlCol="0"/>
            <a:lstStyle/>
            <a:p>
              <a:endParaRPr/>
            </a:p>
          </p:txBody>
        </p:sp>
        <p:sp>
          <p:nvSpPr>
            <p:cNvPr id="43" name="object 43"/>
            <p:cNvSpPr/>
            <p:nvPr/>
          </p:nvSpPr>
          <p:spPr>
            <a:xfrm>
              <a:off x="8705468" y="4031360"/>
              <a:ext cx="3215640" cy="409575"/>
            </a:xfrm>
            <a:custGeom>
              <a:avLst/>
              <a:gdLst/>
              <a:ahLst/>
              <a:cxnLst/>
              <a:rect l="l" t="t" r="r" b="b"/>
              <a:pathLst>
                <a:path w="3215640" h="409575">
                  <a:moveTo>
                    <a:pt x="0" y="68199"/>
                  </a:moveTo>
                  <a:lnTo>
                    <a:pt x="5359" y="41651"/>
                  </a:lnTo>
                  <a:lnTo>
                    <a:pt x="19973" y="19973"/>
                  </a:lnTo>
                  <a:lnTo>
                    <a:pt x="41651" y="5359"/>
                  </a:lnTo>
                  <a:lnTo>
                    <a:pt x="68199" y="0"/>
                  </a:lnTo>
                  <a:lnTo>
                    <a:pt x="3147441" y="0"/>
                  </a:lnTo>
                  <a:lnTo>
                    <a:pt x="3173988" y="5359"/>
                  </a:lnTo>
                  <a:lnTo>
                    <a:pt x="3195666" y="19973"/>
                  </a:lnTo>
                  <a:lnTo>
                    <a:pt x="3210280" y="41651"/>
                  </a:lnTo>
                  <a:lnTo>
                    <a:pt x="3215640" y="68199"/>
                  </a:lnTo>
                  <a:lnTo>
                    <a:pt x="3215640" y="340995"/>
                  </a:lnTo>
                  <a:lnTo>
                    <a:pt x="3210280" y="367542"/>
                  </a:lnTo>
                  <a:lnTo>
                    <a:pt x="3195666" y="389220"/>
                  </a:lnTo>
                  <a:lnTo>
                    <a:pt x="3173988" y="403834"/>
                  </a:lnTo>
                  <a:lnTo>
                    <a:pt x="3147441" y="409194"/>
                  </a:lnTo>
                  <a:lnTo>
                    <a:pt x="68199" y="409194"/>
                  </a:lnTo>
                  <a:lnTo>
                    <a:pt x="41651" y="403834"/>
                  </a:lnTo>
                  <a:lnTo>
                    <a:pt x="19973" y="389220"/>
                  </a:lnTo>
                  <a:lnTo>
                    <a:pt x="5359" y="367542"/>
                  </a:lnTo>
                  <a:lnTo>
                    <a:pt x="0" y="340995"/>
                  </a:lnTo>
                  <a:lnTo>
                    <a:pt x="0" y="68199"/>
                  </a:lnTo>
                  <a:close/>
                </a:path>
              </a:pathLst>
            </a:custGeom>
            <a:ln w="9525">
              <a:solidFill>
                <a:srgbClr val="BB8542"/>
              </a:solidFill>
            </a:ln>
          </p:spPr>
          <p:txBody>
            <a:bodyPr wrap="square" lIns="0" tIns="0" rIns="0" bIns="0" rtlCol="0"/>
            <a:lstStyle/>
            <a:p>
              <a:endParaRPr/>
            </a:p>
          </p:txBody>
        </p:sp>
      </p:grpSp>
      <p:sp>
        <p:nvSpPr>
          <p:cNvPr id="44" name="object 44"/>
          <p:cNvSpPr txBox="1"/>
          <p:nvPr/>
        </p:nvSpPr>
        <p:spPr>
          <a:xfrm>
            <a:off x="9434900" y="4078060"/>
            <a:ext cx="1767839"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Control</a:t>
            </a:r>
            <a:r>
              <a:rPr sz="1800" b="1" spc="-75" dirty="0">
                <a:latin typeface="Arial"/>
                <a:cs typeface="Arial"/>
              </a:rPr>
              <a:t> </a:t>
            </a:r>
            <a:r>
              <a:rPr sz="1800" spc="-10" dirty="0">
                <a:latin typeface="Arial"/>
                <a:cs typeface="Arial"/>
              </a:rPr>
              <a:t>bleeding</a:t>
            </a:r>
            <a:endParaRPr sz="1800">
              <a:latin typeface="Arial"/>
              <a:cs typeface="Arial"/>
            </a:endParaRPr>
          </a:p>
        </p:txBody>
      </p:sp>
      <p:grpSp>
        <p:nvGrpSpPr>
          <p:cNvPr id="45" name="object 45"/>
          <p:cNvGrpSpPr/>
          <p:nvPr/>
        </p:nvGrpSpPr>
        <p:grpSpPr>
          <a:xfrm>
            <a:off x="5213794" y="4617148"/>
            <a:ext cx="3179445" cy="418465"/>
            <a:chOff x="5213794" y="4617148"/>
            <a:chExt cx="3179445" cy="418465"/>
          </a:xfrm>
        </p:grpSpPr>
        <p:sp>
          <p:nvSpPr>
            <p:cNvPr id="46" name="object 46"/>
            <p:cNvSpPr/>
            <p:nvPr/>
          </p:nvSpPr>
          <p:spPr>
            <a:xfrm>
              <a:off x="5218557" y="4621910"/>
              <a:ext cx="3169920" cy="408940"/>
            </a:xfrm>
            <a:custGeom>
              <a:avLst/>
              <a:gdLst/>
              <a:ahLst/>
              <a:cxnLst/>
              <a:rect l="l" t="t" r="r" b="b"/>
              <a:pathLst>
                <a:path w="3169920" h="408939">
                  <a:moveTo>
                    <a:pt x="3101848" y="0"/>
                  </a:moveTo>
                  <a:lnTo>
                    <a:pt x="68072" y="0"/>
                  </a:lnTo>
                  <a:lnTo>
                    <a:pt x="41576" y="5349"/>
                  </a:lnTo>
                  <a:lnTo>
                    <a:pt x="19938" y="19939"/>
                  </a:lnTo>
                  <a:lnTo>
                    <a:pt x="5349" y="41576"/>
                  </a:lnTo>
                  <a:lnTo>
                    <a:pt x="0" y="68072"/>
                  </a:lnTo>
                  <a:lnTo>
                    <a:pt x="0" y="340360"/>
                  </a:lnTo>
                  <a:lnTo>
                    <a:pt x="5349" y="366855"/>
                  </a:lnTo>
                  <a:lnTo>
                    <a:pt x="19939" y="388493"/>
                  </a:lnTo>
                  <a:lnTo>
                    <a:pt x="41576" y="403082"/>
                  </a:lnTo>
                  <a:lnTo>
                    <a:pt x="68072" y="408432"/>
                  </a:lnTo>
                  <a:lnTo>
                    <a:pt x="3101848" y="408432"/>
                  </a:lnTo>
                  <a:lnTo>
                    <a:pt x="3128343" y="403082"/>
                  </a:lnTo>
                  <a:lnTo>
                    <a:pt x="3149980" y="388493"/>
                  </a:lnTo>
                  <a:lnTo>
                    <a:pt x="3164570" y="366855"/>
                  </a:lnTo>
                  <a:lnTo>
                    <a:pt x="3169920" y="340360"/>
                  </a:lnTo>
                  <a:lnTo>
                    <a:pt x="3169920" y="68072"/>
                  </a:lnTo>
                  <a:lnTo>
                    <a:pt x="3164570" y="41576"/>
                  </a:lnTo>
                  <a:lnTo>
                    <a:pt x="3149980" y="19939"/>
                  </a:lnTo>
                  <a:lnTo>
                    <a:pt x="3128343" y="5349"/>
                  </a:lnTo>
                  <a:lnTo>
                    <a:pt x="3101848" y="0"/>
                  </a:lnTo>
                  <a:close/>
                </a:path>
              </a:pathLst>
            </a:custGeom>
            <a:solidFill>
              <a:srgbClr val="FFF4D2"/>
            </a:solidFill>
          </p:spPr>
          <p:txBody>
            <a:bodyPr wrap="square" lIns="0" tIns="0" rIns="0" bIns="0" rtlCol="0"/>
            <a:lstStyle/>
            <a:p>
              <a:endParaRPr/>
            </a:p>
          </p:txBody>
        </p:sp>
        <p:sp>
          <p:nvSpPr>
            <p:cNvPr id="47" name="object 47"/>
            <p:cNvSpPr/>
            <p:nvPr/>
          </p:nvSpPr>
          <p:spPr>
            <a:xfrm>
              <a:off x="5218557" y="4621910"/>
              <a:ext cx="3169920" cy="408940"/>
            </a:xfrm>
            <a:custGeom>
              <a:avLst/>
              <a:gdLst/>
              <a:ahLst/>
              <a:cxnLst/>
              <a:rect l="l" t="t" r="r" b="b"/>
              <a:pathLst>
                <a:path w="3169920" h="408939">
                  <a:moveTo>
                    <a:pt x="0" y="68072"/>
                  </a:moveTo>
                  <a:lnTo>
                    <a:pt x="5349" y="41576"/>
                  </a:lnTo>
                  <a:lnTo>
                    <a:pt x="19938" y="19939"/>
                  </a:lnTo>
                  <a:lnTo>
                    <a:pt x="41576" y="5349"/>
                  </a:lnTo>
                  <a:lnTo>
                    <a:pt x="68072" y="0"/>
                  </a:lnTo>
                  <a:lnTo>
                    <a:pt x="3101848" y="0"/>
                  </a:lnTo>
                  <a:lnTo>
                    <a:pt x="3128343" y="5349"/>
                  </a:lnTo>
                  <a:lnTo>
                    <a:pt x="3149980" y="19939"/>
                  </a:lnTo>
                  <a:lnTo>
                    <a:pt x="3164570" y="41576"/>
                  </a:lnTo>
                  <a:lnTo>
                    <a:pt x="3169920" y="68072"/>
                  </a:lnTo>
                  <a:lnTo>
                    <a:pt x="3169920" y="340360"/>
                  </a:lnTo>
                  <a:lnTo>
                    <a:pt x="3164570" y="366855"/>
                  </a:lnTo>
                  <a:lnTo>
                    <a:pt x="3149980" y="388493"/>
                  </a:lnTo>
                  <a:lnTo>
                    <a:pt x="3128343" y="403082"/>
                  </a:lnTo>
                  <a:lnTo>
                    <a:pt x="3101848" y="408432"/>
                  </a:lnTo>
                  <a:lnTo>
                    <a:pt x="68072" y="408432"/>
                  </a:lnTo>
                  <a:lnTo>
                    <a:pt x="41576" y="403082"/>
                  </a:lnTo>
                  <a:lnTo>
                    <a:pt x="19939" y="388493"/>
                  </a:lnTo>
                  <a:lnTo>
                    <a:pt x="5349" y="366855"/>
                  </a:lnTo>
                  <a:lnTo>
                    <a:pt x="0" y="340360"/>
                  </a:lnTo>
                  <a:lnTo>
                    <a:pt x="0" y="68072"/>
                  </a:lnTo>
                  <a:close/>
                </a:path>
              </a:pathLst>
            </a:custGeom>
            <a:ln w="9525">
              <a:solidFill>
                <a:srgbClr val="BB8542"/>
              </a:solidFill>
            </a:ln>
          </p:spPr>
          <p:txBody>
            <a:bodyPr wrap="square" lIns="0" tIns="0" rIns="0" bIns="0" rtlCol="0"/>
            <a:lstStyle/>
            <a:p>
              <a:endParaRPr/>
            </a:p>
          </p:txBody>
        </p:sp>
      </p:grpSp>
      <p:sp>
        <p:nvSpPr>
          <p:cNvPr id="48" name="object 48"/>
          <p:cNvSpPr txBox="1"/>
          <p:nvPr/>
        </p:nvSpPr>
        <p:spPr>
          <a:xfrm>
            <a:off x="5804880" y="4668032"/>
            <a:ext cx="200850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Stabilize</a:t>
            </a:r>
            <a:r>
              <a:rPr sz="1800" b="1" spc="-40" dirty="0">
                <a:latin typeface="Arial"/>
                <a:cs typeface="Arial"/>
              </a:rPr>
              <a:t> </a:t>
            </a:r>
            <a:r>
              <a:rPr sz="1800" dirty="0">
                <a:latin typeface="Arial"/>
                <a:cs typeface="Arial"/>
              </a:rPr>
              <a:t>the</a:t>
            </a:r>
            <a:r>
              <a:rPr sz="1800" spc="-35" dirty="0">
                <a:latin typeface="Arial"/>
                <a:cs typeface="Arial"/>
              </a:rPr>
              <a:t> </a:t>
            </a:r>
            <a:r>
              <a:rPr sz="1800" spc="-10" dirty="0">
                <a:latin typeface="Arial"/>
                <a:cs typeface="Arial"/>
              </a:rPr>
              <a:t>object</a:t>
            </a:r>
            <a:endParaRPr sz="1800">
              <a:latin typeface="Arial"/>
              <a:cs typeface="Arial"/>
            </a:endParaRPr>
          </a:p>
        </p:txBody>
      </p:sp>
      <p:grpSp>
        <p:nvGrpSpPr>
          <p:cNvPr id="49" name="object 49"/>
          <p:cNvGrpSpPr/>
          <p:nvPr/>
        </p:nvGrpSpPr>
        <p:grpSpPr>
          <a:xfrm>
            <a:off x="8700706" y="4585912"/>
            <a:ext cx="3225165" cy="694055"/>
            <a:chOff x="8700706" y="4585912"/>
            <a:chExt cx="3225165" cy="694055"/>
          </a:xfrm>
        </p:grpSpPr>
        <p:sp>
          <p:nvSpPr>
            <p:cNvPr id="50" name="object 50"/>
            <p:cNvSpPr/>
            <p:nvPr/>
          </p:nvSpPr>
          <p:spPr>
            <a:xfrm>
              <a:off x="8705468" y="4590675"/>
              <a:ext cx="3215640" cy="684530"/>
            </a:xfrm>
            <a:custGeom>
              <a:avLst/>
              <a:gdLst/>
              <a:ahLst/>
              <a:cxnLst/>
              <a:rect l="l" t="t" r="r" b="b"/>
              <a:pathLst>
                <a:path w="3215640" h="684529">
                  <a:moveTo>
                    <a:pt x="3148266" y="0"/>
                  </a:moveTo>
                  <a:lnTo>
                    <a:pt x="67373" y="0"/>
                  </a:lnTo>
                  <a:lnTo>
                    <a:pt x="41148" y="5294"/>
                  </a:lnTo>
                  <a:lnTo>
                    <a:pt x="19732" y="19732"/>
                  </a:lnTo>
                  <a:lnTo>
                    <a:pt x="5294" y="41147"/>
                  </a:lnTo>
                  <a:lnTo>
                    <a:pt x="0" y="67373"/>
                  </a:lnTo>
                  <a:lnTo>
                    <a:pt x="0" y="616889"/>
                  </a:lnTo>
                  <a:lnTo>
                    <a:pt x="5294" y="643117"/>
                  </a:lnTo>
                  <a:lnTo>
                    <a:pt x="19732" y="664537"/>
                  </a:lnTo>
                  <a:lnTo>
                    <a:pt x="41148" y="678979"/>
                  </a:lnTo>
                  <a:lnTo>
                    <a:pt x="67373" y="684275"/>
                  </a:lnTo>
                  <a:lnTo>
                    <a:pt x="3148266" y="684275"/>
                  </a:lnTo>
                  <a:lnTo>
                    <a:pt x="3174491" y="678979"/>
                  </a:lnTo>
                  <a:lnTo>
                    <a:pt x="3195907" y="664537"/>
                  </a:lnTo>
                  <a:lnTo>
                    <a:pt x="3210345" y="643117"/>
                  </a:lnTo>
                  <a:lnTo>
                    <a:pt x="3215640" y="616889"/>
                  </a:lnTo>
                  <a:lnTo>
                    <a:pt x="3215640" y="67373"/>
                  </a:lnTo>
                  <a:lnTo>
                    <a:pt x="3210345" y="41147"/>
                  </a:lnTo>
                  <a:lnTo>
                    <a:pt x="3195907" y="19732"/>
                  </a:lnTo>
                  <a:lnTo>
                    <a:pt x="3174492" y="5294"/>
                  </a:lnTo>
                  <a:lnTo>
                    <a:pt x="3148266" y="0"/>
                  </a:lnTo>
                  <a:close/>
                </a:path>
              </a:pathLst>
            </a:custGeom>
            <a:solidFill>
              <a:srgbClr val="FFF4D2"/>
            </a:solidFill>
          </p:spPr>
          <p:txBody>
            <a:bodyPr wrap="square" lIns="0" tIns="0" rIns="0" bIns="0" rtlCol="0"/>
            <a:lstStyle/>
            <a:p>
              <a:endParaRPr/>
            </a:p>
          </p:txBody>
        </p:sp>
        <p:sp>
          <p:nvSpPr>
            <p:cNvPr id="51" name="object 51"/>
            <p:cNvSpPr/>
            <p:nvPr/>
          </p:nvSpPr>
          <p:spPr>
            <a:xfrm>
              <a:off x="8705468" y="4590675"/>
              <a:ext cx="3215640" cy="684530"/>
            </a:xfrm>
            <a:custGeom>
              <a:avLst/>
              <a:gdLst/>
              <a:ahLst/>
              <a:cxnLst/>
              <a:rect l="l" t="t" r="r" b="b"/>
              <a:pathLst>
                <a:path w="3215640" h="684529">
                  <a:moveTo>
                    <a:pt x="0" y="67373"/>
                  </a:moveTo>
                  <a:lnTo>
                    <a:pt x="5294" y="41147"/>
                  </a:lnTo>
                  <a:lnTo>
                    <a:pt x="19732" y="19732"/>
                  </a:lnTo>
                  <a:lnTo>
                    <a:pt x="41148" y="5294"/>
                  </a:lnTo>
                  <a:lnTo>
                    <a:pt x="67373" y="0"/>
                  </a:lnTo>
                  <a:lnTo>
                    <a:pt x="3148266" y="0"/>
                  </a:lnTo>
                  <a:lnTo>
                    <a:pt x="3174492" y="5294"/>
                  </a:lnTo>
                  <a:lnTo>
                    <a:pt x="3195907" y="19732"/>
                  </a:lnTo>
                  <a:lnTo>
                    <a:pt x="3210345" y="41147"/>
                  </a:lnTo>
                  <a:lnTo>
                    <a:pt x="3215640" y="67373"/>
                  </a:lnTo>
                  <a:lnTo>
                    <a:pt x="3215640" y="616889"/>
                  </a:lnTo>
                  <a:lnTo>
                    <a:pt x="3210345" y="643117"/>
                  </a:lnTo>
                  <a:lnTo>
                    <a:pt x="3195907" y="664537"/>
                  </a:lnTo>
                  <a:lnTo>
                    <a:pt x="3174491" y="678979"/>
                  </a:lnTo>
                  <a:lnTo>
                    <a:pt x="3148266" y="684275"/>
                  </a:lnTo>
                  <a:lnTo>
                    <a:pt x="67373" y="684275"/>
                  </a:lnTo>
                  <a:lnTo>
                    <a:pt x="41148" y="678979"/>
                  </a:lnTo>
                  <a:lnTo>
                    <a:pt x="19732" y="664537"/>
                  </a:lnTo>
                  <a:lnTo>
                    <a:pt x="5294" y="643117"/>
                  </a:lnTo>
                  <a:lnTo>
                    <a:pt x="0" y="616889"/>
                  </a:lnTo>
                  <a:lnTo>
                    <a:pt x="0" y="67373"/>
                  </a:lnTo>
                  <a:close/>
                </a:path>
              </a:pathLst>
            </a:custGeom>
            <a:ln w="9525">
              <a:solidFill>
                <a:srgbClr val="BB8542"/>
              </a:solidFill>
            </a:ln>
          </p:spPr>
          <p:txBody>
            <a:bodyPr wrap="square" lIns="0" tIns="0" rIns="0" bIns="0" rtlCol="0"/>
            <a:lstStyle/>
            <a:p>
              <a:endParaRPr/>
            </a:p>
          </p:txBody>
        </p:sp>
      </p:grpSp>
      <p:sp>
        <p:nvSpPr>
          <p:cNvPr id="52" name="object 52"/>
          <p:cNvSpPr txBox="1"/>
          <p:nvPr/>
        </p:nvSpPr>
        <p:spPr>
          <a:xfrm>
            <a:off x="9314505" y="4637131"/>
            <a:ext cx="2007235" cy="574040"/>
          </a:xfrm>
          <a:prstGeom prst="rect">
            <a:avLst/>
          </a:prstGeom>
        </p:spPr>
        <p:txBody>
          <a:bodyPr vert="horz" wrap="square" lIns="0" tIns="12700" rIns="0" bIns="0" rtlCol="0">
            <a:spAutoFit/>
          </a:bodyPr>
          <a:lstStyle/>
          <a:p>
            <a:pPr algn="ctr">
              <a:lnSpc>
                <a:spcPct val="100000"/>
              </a:lnSpc>
              <a:spcBef>
                <a:spcPts val="100"/>
              </a:spcBef>
            </a:pPr>
            <a:r>
              <a:rPr sz="1800" b="1" dirty="0">
                <a:latin typeface="Arial"/>
                <a:cs typeface="Arial"/>
              </a:rPr>
              <a:t>Build</a:t>
            </a:r>
            <a:r>
              <a:rPr sz="1800" b="1" spc="-45" dirty="0">
                <a:latin typeface="Arial"/>
                <a:cs typeface="Arial"/>
              </a:rPr>
              <a:t> </a:t>
            </a:r>
            <a:r>
              <a:rPr sz="1800" b="1" dirty="0">
                <a:latin typeface="Arial"/>
                <a:cs typeface="Arial"/>
              </a:rPr>
              <a:t>up</a:t>
            </a:r>
            <a:r>
              <a:rPr sz="1800" b="1" spc="-45" dirty="0">
                <a:latin typeface="Arial"/>
                <a:cs typeface="Arial"/>
              </a:rPr>
              <a:t> </a:t>
            </a:r>
            <a:r>
              <a:rPr sz="1800" b="1" spc="-10" dirty="0">
                <a:latin typeface="Arial"/>
                <a:cs typeface="Arial"/>
              </a:rPr>
              <a:t>materials</a:t>
            </a:r>
            <a:endParaRPr sz="1800">
              <a:latin typeface="Arial"/>
              <a:cs typeface="Arial"/>
            </a:endParaRPr>
          </a:p>
          <a:p>
            <a:pPr marL="1905" algn="ctr">
              <a:lnSpc>
                <a:spcPct val="100000"/>
              </a:lnSpc>
            </a:pPr>
            <a:r>
              <a:rPr sz="1800" dirty="0">
                <a:latin typeface="Arial"/>
                <a:cs typeface="Arial"/>
              </a:rPr>
              <a:t>around</a:t>
            </a:r>
            <a:r>
              <a:rPr sz="1800" spc="-10" dirty="0">
                <a:latin typeface="Arial"/>
                <a:cs typeface="Arial"/>
              </a:rPr>
              <a:t> object</a:t>
            </a:r>
            <a:endParaRPr sz="1800">
              <a:latin typeface="Arial"/>
              <a:cs typeface="Arial"/>
            </a:endParaRPr>
          </a:p>
        </p:txBody>
      </p:sp>
      <p:grpSp>
        <p:nvGrpSpPr>
          <p:cNvPr id="53" name="object 53"/>
          <p:cNvGrpSpPr/>
          <p:nvPr/>
        </p:nvGrpSpPr>
        <p:grpSpPr>
          <a:xfrm>
            <a:off x="8703754" y="5421822"/>
            <a:ext cx="3222625" cy="418465"/>
            <a:chOff x="8703754" y="5421822"/>
            <a:chExt cx="3222625" cy="418465"/>
          </a:xfrm>
        </p:grpSpPr>
        <p:sp>
          <p:nvSpPr>
            <p:cNvPr id="54" name="object 54"/>
            <p:cNvSpPr/>
            <p:nvPr/>
          </p:nvSpPr>
          <p:spPr>
            <a:xfrm>
              <a:off x="8708517" y="5426585"/>
              <a:ext cx="3213100" cy="408940"/>
            </a:xfrm>
            <a:custGeom>
              <a:avLst/>
              <a:gdLst/>
              <a:ahLst/>
              <a:cxnLst/>
              <a:rect l="l" t="t" r="r" b="b"/>
              <a:pathLst>
                <a:path w="3213100" h="408939">
                  <a:moveTo>
                    <a:pt x="3144520" y="0"/>
                  </a:moveTo>
                  <a:lnTo>
                    <a:pt x="68072" y="0"/>
                  </a:lnTo>
                  <a:lnTo>
                    <a:pt x="41576" y="5349"/>
                  </a:lnTo>
                  <a:lnTo>
                    <a:pt x="19938" y="19938"/>
                  </a:lnTo>
                  <a:lnTo>
                    <a:pt x="5349" y="41576"/>
                  </a:lnTo>
                  <a:lnTo>
                    <a:pt x="0" y="68071"/>
                  </a:lnTo>
                  <a:lnTo>
                    <a:pt x="0" y="340359"/>
                  </a:lnTo>
                  <a:lnTo>
                    <a:pt x="5349" y="366855"/>
                  </a:lnTo>
                  <a:lnTo>
                    <a:pt x="19939" y="388492"/>
                  </a:lnTo>
                  <a:lnTo>
                    <a:pt x="41576" y="403082"/>
                  </a:lnTo>
                  <a:lnTo>
                    <a:pt x="68072" y="408431"/>
                  </a:lnTo>
                  <a:lnTo>
                    <a:pt x="3144520" y="408431"/>
                  </a:lnTo>
                  <a:lnTo>
                    <a:pt x="3171015" y="403082"/>
                  </a:lnTo>
                  <a:lnTo>
                    <a:pt x="3192653" y="388492"/>
                  </a:lnTo>
                  <a:lnTo>
                    <a:pt x="3207242" y="366855"/>
                  </a:lnTo>
                  <a:lnTo>
                    <a:pt x="3212592" y="340359"/>
                  </a:lnTo>
                  <a:lnTo>
                    <a:pt x="3212592" y="68071"/>
                  </a:lnTo>
                  <a:lnTo>
                    <a:pt x="3207242" y="41576"/>
                  </a:lnTo>
                  <a:lnTo>
                    <a:pt x="3192653" y="19938"/>
                  </a:lnTo>
                  <a:lnTo>
                    <a:pt x="3171015" y="5349"/>
                  </a:lnTo>
                  <a:lnTo>
                    <a:pt x="3144520" y="0"/>
                  </a:lnTo>
                  <a:close/>
                </a:path>
              </a:pathLst>
            </a:custGeom>
            <a:solidFill>
              <a:srgbClr val="FFF4D2"/>
            </a:solidFill>
          </p:spPr>
          <p:txBody>
            <a:bodyPr wrap="square" lIns="0" tIns="0" rIns="0" bIns="0" rtlCol="0"/>
            <a:lstStyle/>
            <a:p>
              <a:endParaRPr/>
            </a:p>
          </p:txBody>
        </p:sp>
        <p:sp>
          <p:nvSpPr>
            <p:cNvPr id="55" name="object 55"/>
            <p:cNvSpPr/>
            <p:nvPr/>
          </p:nvSpPr>
          <p:spPr>
            <a:xfrm>
              <a:off x="8708517" y="5426585"/>
              <a:ext cx="3213100" cy="408940"/>
            </a:xfrm>
            <a:custGeom>
              <a:avLst/>
              <a:gdLst/>
              <a:ahLst/>
              <a:cxnLst/>
              <a:rect l="l" t="t" r="r" b="b"/>
              <a:pathLst>
                <a:path w="3213100" h="408939">
                  <a:moveTo>
                    <a:pt x="0" y="68071"/>
                  </a:moveTo>
                  <a:lnTo>
                    <a:pt x="5349" y="41576"/>
                  </a:lnTo>
                  <a:lnTo>
                    <a:pt x="19938" y="19938"/>
                  </a:lnTo>
                  <a:lnTo>
                    <a:pt x="41576" y="5349"/>
                  </a:lnTo>
                  <a:lnTo>
                    <a:pt x="68072" y="0"/>
                  </a:lnTo>
                  <a:lnTo>
                    <a:pt x="3144520" y="0"/>
                  </a:lnTo>
                  <a:lnTo>
                    <a:pt x="3171015" y="5349"/>
                  </a:lnTo>
                  <a:lnTo>
                    <a:pt x="3192653" y="19938"/>
                  </a:lnTo>
                  <a:lnTo>
                    <a:pt x="3207242" y="41576"/>
                  </a:lnTo>
                  <a:lnTo>
                    <a:pt x="3212592" y="68071"/>
                  </a:lnTo>
                  <a:lnTo>
                    <a:pt x="3212592" y="340359"/>
                  </a:lnTo>
                  <a:lnTo>
                    <a:pt x="3207242" y="366855"/>
                  </a:lnTo>
                  <a:lnTo>
                    <a:pt x="3192653" y="388492"/>
                  </a:lnTo>
                  <a:lnTo>
                    <a:pt x="3171015" y="403082"/>
                  </a:lnTo>
                  <a:lnTo>
                    <a:pt x="3144520" y="408431"/>
                  </a:lnTo>
                  <a:lnTo>
                    <a:pt x="68072" y="408431"/>
                  </a:lnTo>
                  <a:lnTo>
                    <a:pt x="41576" y="403082"/>
                  </a:lnTo>
                  <a:lnTo>
                    <a:pt x="19939" y="388492"/>
                  </a:lnTo>
                  <a:lnTo>
                    <a:pt x="5349" y="366855"/>
                  </a:lnTo>
                  <a:lnTo>
                    <a:pt x="0" y="340359"/>
                  </a:lnTo>
                  <a:lnTo>
                    <a:pt x="0" y="68071"/>
                  </a:lnTo>
                  <a:close/>
                </a:path>
              </a:pathLst>
            </a:custGeom>
            <a:ln w="9525">
              <a:solidFill>
                <a:srgbClr val="BB8542"/>
              </a:solidFill>
            </a:ln>
          </p:spPr>
          <p:txBody>
            <a:bodyPr wrap="square" lIns="0" tIns="0" rIns="0" bIns="0" rtlCol="0"/>
            <a:lstStyle/>
            <a:p>
              <a:endParaRPr/>
            </a:p>
          </p:txBody>
        </p:sp>
      </p:grpSp>
      <p:sp>
        <p:nvSpPr>
          <p:cNvPr id="56" name="object 56"/>
          <p:cNvSpPr txBox="1"/>
          <p:nvPr/>
        </p:nvSpPr>
        <p:spPr>
          <a:xfrm>
            <a:off x="9379393" y="5472827"/>
            <a:ext cx="188150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Splint</a:t>
            </a:r>
            <a:r>
              <a:rPr sz="1800" dirty="0">
                <a:latin typeface="Arial"/>
                <a:cs typeface="Arial"/>
              </a:rPr>
              <a:t>,</a:t>
            </a:r>
            <a:r>
              <a:rPr sz="1800" spc="-30" dirty="0">
                <a:latin typeface="Arial"/>
                <a:cs typeface="Arial"/>
              </a:rPr>
              <a:t> </a:t>
            </a:r>
            <a:r>
              <a:rPr sz="1800" dirty="0">
                <a:latin typeface="Arial"/>
                <a:cs typeface="Arial"/>
              </a:rPr>
              <a:t>if</a:t>
            </a:r>
            <a:r>
              <a:rPr sz="1800" spc="-35" dirty="0">
                <a:latin typeface="Arial"/>
                <a:cs typeface="Arial"/>
              </a:rPr>
              <a:t> </a:t>
            </a:r>
            <a:r>
              <a:rPr sz="1800" spc="-10" dirty="0">
                <a:latin typeface="Arial"/>
                <a:cs typeface="Arial"/>
              </a:rPr>
              <a:t>indicated</a:t>
            </a:r>
            <a:endParaRPr sz="1800">
              <a:latin typeface="Arial"/>
              <a:cs typeface="Arial"/>
            </a:endParaRPr>
          </a:p>
        </p:txBody>
      </p:sp>
      <p:grpSp>
        <p:nvGrpSpPr>
          <p:cNvPr id="57" name="object 57"/>
          <p:cNvGrpSpPr/>
          <p:nvPr/>
        </p:nvGrpSpPr>
        <p:grpSpPr>
          <a:xfrm>
            <a:off x="5344667" y="1668779"/>
            <a:ext cx="2281555" cy="2281555"/>
            <a:chOff x="5344667" y="1668779"/>
            <a:chExt cx="2281555" cy="2281555"/>
          </a:xfrm>
        </p:grpSpPr>
        <p:pic>
          <p:nvPicPr>
            <p:cNvPr id="58" name="object 58"/>
            <p:cNvPicPr/>
            <p:nvPr/>
          </p:nvPicPr>
          <p:blipFill>
            <a:blip r:embed="rId9" cstate="print"/>
            <a:stretch>
              <a:fillRect/>
            </a:stretch>
          </p:blipFill>
          <p:spPr>
            <a:xfrm>
              <a:off x="5344667" y="1668779"/>
              <a:ext cx="2281427" cy="2281427"/>
            </a:xfrm>
            <a:prstGeom prst="rect">
              <a:avLst/>
            </a:prstGeom>
          </p:spPr>
        </p:pic>
        <p:pic>
          <p:nvPicPr>
            <p:cNvPr id="59" name="object 59"/>
            <p:cNvPicPr/>
            <p:nvPr/>
          </p:nvPicPr>
          <p:blipFill>
            <a:blip r:embed="rId10" cstate="print"/>
            <a:stretch>
              <a:fillRect/>
            </a:stretch>
          </p:blipFill>
          <p:spPr>
            <a:xfrm>
              <a:off x="5538978" y="1863090"/>
              <a:ext cx="1694687" cy="1694687"/>
            </a:xfrm>
            <a:prstGeom prst="rect">
              <a:avLst/>
            </a:prstGeom>
          </p:spPr>
        </p:pic>
      </p:grpSp>
      <p:sp>
        <p:nvSpPr>
          <p:cNvPr id="60" name="object 60"/>
          <p:cNvSpPr/>
          <p:nvPr/>
        </p:nvSpPr>
        <p:spPr>
          <a:xfrm>
            <a:off x="501776" y="3311271"/>
            <a:ext cx="0" cy="494665"/>
          </a:xfrm>
          <a:custGeom>
            <a:avLst/>
            <a:gdLst/>
            <a:ahLst/>
            <a:cxnLst/>
            <a:rect l="l" t="t" r="r" b="b"/>
            <a:pathLst>
              <a:path h="494664">
                <a:moveTo>
                  <a:pt x="0" y="494385"/>
                </a:moveTo>
                <a:lnTo>
                  <a:pt x="0" y="0"/>
                </a:lnTo>
              </a:path>
            </a:pathLst>
          </a:custGeom>
          <a:ln w="101600">
            <a:solidFill>
              <a:srgbClr val="CD9146"/>
            </a:solidFill>
          </a:ln>
        </p:spPr>
        <p:txBody>
          <a:bodyPr wrap="square" lIns="0" tIns="0" rIns="0" bIns="0" rtlCol="0"/>
          <a:lstStyle/>
          <a:p>
            <a:endParaRPr/>
          </a:p>
        </p:txBody>
      </p:sp>
      <p:sp>
        <p:nvSpPr>
          <p:cNvPr id="61" name="object 61"/>
          <p:cNvSpPr/>
          <p:nvPr/>
        </p:nvSpPr>
        <p:spPr>
          <a:xfrm>
            <a:off x="501776" y="4017645"/>
            <a:ext cx="0" cy="494665"/>
          </a:xfrm>
          <a:custGeom>
            <a:avLst/>
            <a:gdLst/>
            <a:ahLst/>
            <a:cxnLst/>
            <a:rect l="l" t="t" r="r" b="b"/>
            <a:pathLst>
              <a:path h="494664">
                <a:moveTo>
                  <a:pt x="0" y="494385"/>
                </a:moveTo>
                <a:lnTo>
                  <a:pt x="0" y="0"/>
                </a:lnTo>
              </a:path>
            </a:pathLst>
          </a:custGeom>
          <a:ln w="101600">
            <a:solidFill>
              <a:srgbClr val="CD9146"/>
            </a:solidFill>
          </a:ln>
        </p:spPr>
        <p:txBody>
          <a:bodyPr wrap="square" lIns="0" tIns="0" rIns="0" bIns="0" rtlCol="0"/>
          <a:lstStyle/>
          <a:p>
            <a:endParaRPr/>
          </a:p>
        </p:txBody>
      </p:sp>
      <p:grpSp>
        <p:nvGrpSpPr>
          <p:cNvPr id="62" name="object 62"/>
          <p:cNvGrpSpPr/>
          <p:nvPr/>
        </p:nvGrpSpPr>
        <p:grpSpPr>
          <a:xfrm>
            <a:off x="341375" y="6038855"/>
            <a:ext cx="3157220" cy="639445"/>
            <a:chOff x="341375" y="6038855"/>
            <a:chExt cx="3157220" cy="639445"/>
          </a:xfrm>
        </p:grpSpPr>
        <p:sp>
          <p:nvSpPr>
            <p:cNvPr id="63" name="object 63"/>
            <p:cNvSpPr/>
            <p:nvPr/>
          </p:nvSpPr>
          <p:spPr>
            <a:xfrm>
              <a:off x="350900" y="6048380"/>
              <a:ext cx="3138170" cy="620395"/>
            </a:xfrm>
            <a:custGeom>
              <a:avLst/>
              <a:gdLst/>
              <a:ahLst/>
              <a:cxnLst/>
              <a:rect l="l" t="t" r="r" b="b"/>
              <a:pathLst>
                <a:path w="3138170" h="620395">
                  <a:moveTo>
                    <a:pt x="3066707" y="0"/>
                  </a:moveTo>
                  <a:lnTo>
                    <a:pt x="71208" y="0"/>
                  </a:lnTo>
                  <a:lnTo>
                    <a:pt x="43494" y="5595"/>
                  </a:lnTo>
                  <a:lnTo>
                    <a:pt x="20859" y="20854"/>
                  </a:lnTo>
                  <a:lnTo>
                    <a:pt x="5597" y="43489"/>
                  </a:lnTo>
                  <a:lnTo>
                    <a:pt x="0" y="71208"/>
                  </a:lnTo>
                  <a:lnTo>
                    <a:pt x="0" y="549046"/>
                  </a:lnTo>
                  <a:lnTo>
                    <a:pt x="5597" y="576767"/>
                  </a:lnTo>
                  <a:lnTo>
                    <a:pt x="20859" y="599406"/>
                  </a:lnTo>
                  <a:lnTo>
                    <a:pt x="43494" y="614670"/>
                  </a:lnTo>
                  <a:lnTo>
                    <a:pt x="71208" y="620267"/>
                  </a:lnTo>
                  <a:lnTo>
                    <a:pt x="3066707" y="620267"/>
                  </a:lnTo>
                  <a:lnTo>
                    <a:pt x="3094421" y="614670"/>
                  </a:lnTo>
                  <a:lnTo>
                    <a:pt x="3117056" y="599406"/>
                  </a:lnTo>
                  <a:lnTo>
                    <a:pt x="3132318" y="576767"/>
                  </a:lnTo>
                  <a:lnTo>
                    <a:pt x="3137916" y="549046"/>
                  </a:lnTo>
                  <a:lnTo>
                    <a:pt x="3137916" y="71208"/>
                  </a:lnTo>
                  <a:lnTo>
                    <a:pt x="3132318" y="43489"/>
                  </a:lnTo>
                  <a:lnTo>
                    <a:pt x="3117056" y="20854"/>
                  </a:lnTo>
                  <a:lnTo>
                    <a:pt x="3094421" y="5595"/>
                  </a:lnTo>
                  <a:lnTo>
                    <a:pt x="3066707" y="0"/>
                  </a:lnTo>
                  <a:close/>
                </a:path>
              </a:pathLst>
            </a:custGeom>
            <a:solidFill>
              <a:srgbClr val="A0C1E7">
                <a:alpha val="74510"/>
              </a:srgbClr>
            </a:solidFill>
          </p:spPr>
          <p:txBody>
            <a:bodyPr wrap="square" lIns="0" tIns="0" rIns="0" bIns="0" rtlCol="0"/>
            <a:lstStyle/>
            <a:p>
              <a:endParaRPr/>
            </a:p>
          </p:txBody>
        </p:sp>
        <p:sp>
          <p:nvSpPr>
            <p:cNvPr id="64" name="object 64"/>
            <p:cNvSpPr/>
            <p:nvPr/>
          </p:nvSpPr>
          <p:spPr>
            <a:xfrm>
              <a:off x="350900" y="6048380"/>
              <a:ext cx="3138170" cy="620395"/>
            </a:xfrm>
            <a:custGeom>
              <a:avLst/>
              <a:gdLst/>
              <a:ahLst/>
              <a:cxnLst/>
              <a:rect l="l" t="t" r="r" b="b"/>
              <a:pathLst>
                <a:path w="3138170" h="620395">
                  <a:moveTo>
                    <a:pt x="0" y="71208"/>
                  </a:moveTo>
                  <a:lnTo>
                    <a:pt x="5597" y="43489"/>
                  </a:lnTo>
                  <a:lnTo>
                    <a:pt x="20859" y="20854"/>
                  </a:lnTo>
                  <a:lnTo>
                    <a:pt x="43494" y="5595"/>
                  </a:lnTo>
                  <a:lnTo>
                    <a:pt x="71208" y="0"/>
                  </a:lnTo>
                  <a:lnTo>
                    <a:pt x="3066707" y="0"/>
                  </a:lnTo>
                  <a:lnTo>
                    <a:pt x="3094421" y="5595"/>
                  </a:lnTo>
                  <a:lnTo>
                    <a:pt x="3117056" y="20854"/>
                  </a:lnTo>
                  <a:lnTo>
                    <a:pt x="3132318" y="43489"/>
                  </a:lnTo>
                  <a:lnTo>
                    <a:pt x="3137916" y="71208"/>
                  </a:lnTo>
                  <a:lnTo>
                    <a:pt x="3137916" y="549046"/>
                  </a:lnTo>
                  <a:lnTo>
                    <a:pt x="3132318" y="576767"/>
                  </a:lnTo>
                  <a:lnTo>
                    <a:pt x="3117056" y="599406"/>
                  </a:lnTo>
                  <a:lnTo>
                    <a:pt x="3094421" y="614670"/>
                  </a:lnTo>
                  <a:lnTo>
                    <a:pt x="3066707" y="620267"/>
                  </a:lnTo>
                  <a:lnTo>
                    <a:pt x="71208" y="620267"/>
                  </a:lnTo>
                  <a:lnTo>
                    <a:pt x="43494" y="614670"/>
                  </a:lnTo>
                  <a:lnTo>
                    <a:pt x="20859" y="599406"/>
                  </a:lnTo>
                  <a:lnTo>
                    <a:pt x="5597" y="576767"/>
                  </a:lnTo>
                  <a:lnTo>
                    <a:pt x="0" y="549046"/>
                  </a:lnTo>
                  <a:lnTo>
                    <a:pt x="0" y="71208"/>
                  </a:lnTo>
                  <a:close/>
                </a:path>
              </a:pathLst>
            </a:custGeom>
            <a:ln w="19050">
              <a:solidFill>
                <a:srgbClr val="A0C1E7"/>
              </a:solidFill>
            </a:ln>
          </p:spPr>
          <p:txBody>
            <a:bodyPr wrap="square" lIns="0" tIns="0" rIns="0" bIns="0" rtlCol="0"/>
            <a:lstStyle/>
            <a:p>
              <a:endParaRPr/>
            </a:p>
          </p:txBody>
        </p:sp>
      </p:grpSp>
      <p:sp>
        <p:nvSpPr>
          <p:cNvPr id="65" name="object 65"/>
          <p:cNvSpPr txBox="1"/>
          <p:nvPr/>
        </p:nvSpPr>
        <p:spPr>
          <a:xfrm>
            <a:off x="1021421" y="6190379"/>
            <a:ext cx="2341245" cy="269875"/>
          </a:xfrm>
          <a:prstGeom prst="rect">
            <a:avLst/>
          </a:prstGeom>
        </p:spPr>
        <p:txBody>
          <a:bodyPr vert="horz" wrap="square" lIns="0" tIns="12700" rIns="0" bIns="0" rtlCol="0">
            <a:spAutoFit/>
          </a:bodyPr>
          <a:lstStyle/>
          <a:p>
            <a:pPr marL="12700">
              <a:lnSpc>
                <a:spcPct val="100000"/>
              </a:lnSpc>
              <a:spcBef>
                <a:spcPts val="100"/>
              </a:spcBef>
            </a:pPr>
            <a:r>
              <a:rPr sz="1600" b="1" dirty="0">
                <a:latin typeface="Arial"/>
                <a:cs typeface="Arial"/>
              </a:rPr>
              <a:t>Level</a:t>
            </a:r>
            <a:r>
              <a:rPr sz="1600" b="1" spc="-25" dirty="0">
                <a:latin typeface="Arial"/>
                <a:cs typeface="Arial"/>
              </a:rPr>
              <a:t> </a:t>
            </a:r>
            <a:r>
              <a:rPr sz="1600" b="1" dirty="0">
                <a:latin typeface="Arial"/>
                <a:cs typeface="Arial"/>
              </a:rPr>
              <a:t>of</a:t>
            </a:r>
            <a:r>
              <a:rPr sz="1600" b="1" spc="-20" dirty="0">
                <a:latin typeface="Arial"/>
                <a:cs typeface="Arial"/>
              </a:rPr>
              <a:t> </a:t>
            </a:r>
            <a:r>
              <a:rPr sz="1600" b="1" dirty="0">
                <a:latin typeface="Arial"/>
                <a:cs typeface="Arial"/>
              </a:rPr>
              <a:t>Evidence:</a:t>
            </a:r>
            <a:r>
              <a:rPr sz="1600" b="1" spc="-15" dirty="0">
                <a:latin typeface="Arial"/>
                <a:cs typeface="Arial"/>
              </a:rPr>
              <a:t> </a:t>
            </a:r>
            <a:r>
              <a:rPr sz="1600" spc="-10" dirty="0">
                <a:latin typeface="Arial"/>
                <a:cs typeface="Arial"/>
              </a:rPr>
              <a:t>C-</a:t>
            </a:r>
            <a:r>
              <a:rPr sz="1600" spc="-25" dirty="0">
                <a:latin typeface="Arial"/>
                <a:cs typeface="Arial"/>
              </a:rPr>
              <a:t>LD</a:t>
            </a:r>
            <a:endParaRPr sz="1600">
              <a:latin typeface="Arial"/>
              <a:cs typeface="Arial"/>
            </a:endParaRPr>
          </a:p>
        </p:txBody>
      </p:sp>
      <p:grpSp>
        <p:nvGrpSpPr>
          <p:cNvPr id="66" name="object 66"/>
          <p:cNvGrpSpPr/>
          <p:nvPr/>
        </p:nvGrpSpPr>
        <p:grpSpPr>
          <a:xfrm>
            <a:off x="355853" y="5967983"/>
            <a:ext cx="925830" cy="890269"/>
            <a:chOff x="355853" y="5967983"/>
            <a:chExt cx="925830" cy="890269"/>
          </a:xfrm>
        </p:grpSpPr>
        <p:pic>
          <p:nvPicPr>
            <p:cNvPr id="67" name="object 67"/>
            <p:cNvPicPr/>
            <p:nvPr/>
          </p:nvPicPr>
          <p:blipFill>
            <a:blip r:embed="rId11" cstate="print"/>
            <a:stretch>
              <a:fillRect/>
            </a:stretch>
          </p:blipFill>
          <p:spPr>
            <a:xfrm>
              <a:off x="355853" y="5967983"/>
              <a:ext cx="925817" cy="890016"/>
            </a:xfrm>
            <a:prstGeom prst="rect">
              <a:avLst/>
            </a:prstGeom>
          </p:spPr>
        </p:pic>
        <p:pic>
          <p:nvPicPr>
            <p:cNvPr id="68" name="object 68"/>
            <p:cNvPicPr/>
            <p:nvPr/>
          </p:nvPicPr>
          <p:blipFill>
            <a:blip r:embed="rId12" cstate="print"/>
            <a:stretch>
              <a:fillRect/>
            </a:stretch>
          </p:blipFill>
          <p:spPr>
            <a:xfrm>
              <a:off x="550163" y="6162294"/>
              <a:ext cx="339089" cy="391667"/>
            </a:xfrm>
            <a:prstGeom prst="rect">
              <a:avLst/>
            </a:prstGeom>
          </p:spPr>
        </p:pic>
      </p:grpSp>
      <p:pic>
        <p:nvPicPr>
          <p:cNvPr id="69" name="object 69"/>
          <p:cNvPicPr/>
          <p:nvPr/>
        </p:nvPicPr>
        <p:blipFill>
          <a:blip r:embed="rId13" cstate="print"/>
          <a:stretch>
            <a:fillRect/>
          </a:stretch>
        </p:blipFill>
        <p:spPr>
          <a:xfrm>
            <a:off x="12611" y="88813"/>
            <a:ext cx="228777" cy="228777"/>
          </a:xfrm>
          <a:prstGeom prst="rect">
            <a:avLst/>
          </a:prstGeom>
        </p:spPr>
      </p:pic>
      <p:sp>
        <p:nvSpPr>
          <p:cNvPr id="71" name="object 71"/>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72" name="object 72"/>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11</a:t>
            </a:fld>
            <a:endParaRPr spc="-25"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5" cstate="print"/>
          <a:stretch>
            <a:fillRect/>
          </a:stretch>
        </p:blipFill>
        <p:spPr>
          <a:xfrm>
            <a:off x="309372" y="255270"/>
            <a:ext cx="1172717" cy="656081"/>
          </a:xfrm>
          <a:prstGeom prst="rect">
            <a:avLst/>
          </a:prstGeom>
        </p:spPr>
      </p:pic>
      <p:sp>
        <p:nvSpPr>
          <p:cNvPr id="3" name="object 3"/>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z="2000" dirty="0">
                <a:solidFill>
                  <a:srgbClr val="756F6F"/>
                </a:solidFill>
              </a:rPr>
              <a:t>Module</a:t>
            </a:r>
            <a:r>
              <a:rPr sz="2000" spc="-65" dirty="0">
                <a:solidFill>
                  <a:srgbClr val="756F6F"/>
                </a:solidFill>
              </a:rPr>
              <a:t> </a:t>
            </a:r>
            <a:r>
              <a:rPr sz="2000" dirty="0">
                <a:solidFill>
                  <a:srgbClr val="756F6F"/>
                </a:solidFill>
              </a:rPr>
              <a:t>17:</a:t>
            </a:r>
            <a:r>
              <a:rPr sz="2000" spc="-75" dirty="0">
                <a:solidFill>
                  <a:srgbClr val="756F6F"/>
                </a:solidFill>
              </a:rPr>
              <a:t> </a:t>
            </a:r>
            <a:r>
              <a:rPr sz="2000" dirty="0">
                <a:solidFill>
                  <a:srgbClr val="756F6F"/>
                </a:solidFill>
              </a:rPr>
              <a:t>Wound</a:t>
            </a:r>
            <a:r>
              <a:rPr sz="2000" spc="-55" dirty="0">
                <a:solidFill>
                  <a:srgbClr val="756F6F"/>
                </a:solidFill>
              </a:rPr>
              <a:t> </a:t>
            </a:r>
            <a:r>
              <a:rPr sz="2000" spc="-10" dirty="0">
                <a:solidFill>
                  <a:srgbClr val="756F6F"/>
                </a:solidFill>
              </a:rPr>
              <a:t>Management</a:t>
            </a:r>
            <a:endParaRPr sz="2000"/>
          </a:p>
        </p:txBody>
      </p:sp>
      <p:sp>
        <p:nvSpPr>
          <p:cNvPr id="4" name="object 4"/>
          <p:cNvSpPr txBox="1"/>
          <p:nvPr/>
        </p:nvSpPr>
        <p:spPr>
          <a:xfrm>
            <a:off x="2365748" y="798067"/>
            <a:ext cx="7520940"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FFFF"/>
                </a:solidFill>
                <a:latin typeface="Arial"/>
                <a:cs typeface="Arial"/>
              </a:rPr>
              <a:t>MANAGING</a:t>
            </a:r>
            <a:r>
              <a:rPr sz="3600" b="1" spc="-135" dirty="0">
                <a:solidFill>
                  <a:srgbClr val="FFFFFF"/>
                </a:solidFill>
                <a:latin typeface="Arial"/>
                <a:cs typeface="Arial"/>
              </a:rPr>
              <a:t> </a:t>
            </a:r>
            <a:r>
              <a:rPr sz="3600" b="1" dirty="0">
                <a:solidFill>
                  <a:srgbClr val="FFFFFF"/>
                </a:solidFill>
                <a:latin typeface="Arial"/>
                <a:cs typeface="Arial"/>
              </a:rPr>
              <a:t>AN</a:t>
            </a:r>
            <a:r>
              <a:rPr sz="3600" b="1" spc="-135" dirty="0">
                <a:solidFill>
                  <a:srgbClr val="FFFFFF"/>
                </a:solidFill>
                <a:latin typeface="Arial"/>
                <a:cs typeface="Arial"/>
              </a:rPr>
              <a:t> </a:t>
            </a:r>
            <a:r>
              <a:rPr sz="3600" b="1" dirty="0">
                <a:solidFill>
                  <a:srgbClr val="FFFFFF"/>
                </a:solidFill>
                <a:latin typeface="Arial"/>
                <a:cs typeface="Arial"/>
              </a:rPr>
              <a:t>IMPALED</a:t>
            </a:r>
            <a:r>
              <a:rPr sz="3600" b="1" spc="-125" dirty="0">
                <a:solidFill>
                  <a:srgbClr val="FFFFFF"/>
                </a:solidFill>
                <a:latin typeface="Arial"/>
                <a:cs typeface="Arial"/>
              </a:rPr>
              <a:t> </a:t>
            </a:r>
            <a:r>
              <a:rPr sz="3600" b="1" spc="-10" dirty="0">
                <a:solidFill>
                  <a:srgbClr val="FFFFFF"/>
                </a:solidFill>
                <a:latin typeface="Arial"/>
                <a:cs typeface="Arial"/>
              </a:rPr>
              <a:t>OBJECT</a:t>
            </a:r>
            <a:endParaRPr sz="3600">
              <a:latin typeface="Arial"/>
              <a:cs typeface="Arial"/>
            </a:endParaRPr>
          </a:p>
        </p:txBody>
      </p:sp>
      <p:grpSp>
        <p:nvGrpSpPr>
          <p:cNvPr id="5" name="object 5"/>
          <p:cNvGrpSpPr/>
          <p:nvPr/>
        </p:nvGrpSpPr>
        <p:grpSpPr>
          <a:xfrm>
            <a:off x="2935985" y="2250948"/>
            <a:ext cx="6320790" cy="3580129"/>
            <a:chOff x="2935985" y="2250948"/>
            <a:chExt cx="6320790" cy="3580129"/>
          </a:xfrm>
        </p:grpSpPr>
        <p:sp>
          <p:nvSpPr>
            <p:cNvPr id="6" name="object 6"/>
            <p:cNvSpPr/>
            <p:nvPr/>
          </p:nvSpPr>
          <p:spPr>
            <a:xfrm>
              <a:off x="2945510" y="2260473"/>
              <a:ext cx="6301740" cy="3561079"/>
            </a:xfrm>
            <a:custGeom>
              <a:avLst/>
              <a:gdLst/>
              <a:ahLst/>
              <a:cxnLst/>
              <a:rect l="l" t="t" r="r" b="b"/>
              <a:pathLst>
                <a:path w="6301740" h="3561079">
                  <a:moveTo>
                    <a:pt x="0" y="0"/>
                  </a:moveTo>
                  <a:lnTo>
                    <a:pt x="6301740" y="0"/>
                  </a:lnTo>
                  <a:lnTo>
                    <a:pt x="6301740" y="3560826"/>
                  </a:lnTo>
                  <a:lnTo>
                    <a:pt x="0" y="3560826"/>
                  </a:lnTo>
                  <a:lnTo>
                    <a:pt x="0" y="0"/>
                  </a:lnTo>
                  <a:close/>
                </a:path>
              </a:pathLst>
            </a:custGeom>
            <a:ln w="19050">
              <a:solidFill>
                <a:srgbClr val="898B8B"/>
              </a:solidFill>
            </a:ln>
          </p:spPr>
          <p:txBody>
            <a:bodyPr wrap="square" lIns="0" tIns="0" rIns="0" bIns="0" rtlCol="0"/>
            <a:lstStyle/>
            <a:p>
              <a:endParaRPr/>
            </a:p>
          </p:txBody>
        </p:sp>
        <p:sp>
          <p:nvSpPr>
            <p:cNvPr id="7" name="object 7"/>
            <p:cNvSpPr/>
            <p:nvPr/>
          </p:nvSpPr>
          <p:spPr>
            <a:xfrm>
              <a:off x="5500877" y="3445002"/>
              <a:ext cx="1190625" cy="1190625"/>
            </a:xfrm>
            <a:custGeom>
              <a:avLst/>
              <a:gdLst/>
              <a:ahLst/>
              <a:cxnLst/>
              <a:rect l="l" t="t" r="r" b="b"/>
              <a:pathLst>
                <a:path w="1190625" h="1190625">
                  <a:moveTo>
                    <a:pt x="595122" y="0"/>
                  </a:moveTo>
                  <a:lnTo>
                    <a:pt x="546312" y="1972"/>
                  </a:lnTo>
                  <a:lnTo>
                    <a:pt x="498590" y="7789"/>
                  </a:lnTo>
                  <a:lnTo>
                    <a:pt x="452107" y="17295"/>
                  </a:lnTo>
                  <a:lnTo>
                    <a:pt x="407017" y="30339"/>
                  </a:lnTo>
                  <a:lnTo>
                    <a:pt x="363474" y="46767"/>
                  </a:lnTo>
                  <a:lnTo>
                    <a:pt x="321629" y="66426"/>
                  </a:lnTo>
                  <a:lnTo>
                    <a:pt x="281637" y="89163"/>
                  </a:lnTo>
                  <a:lnTo>
                    <a:pt x="243651" y="114824"/>
                  </a:lnTo>
                  <a:lnTo>
                    <a:pt x="207823" y="143256"/>
                  </a:lnTo>
                  <a:lnTo>
                    <a:pt x="174307" y="174307"/>
                  </a:lnTo>
                  <a:lnTo>
                    <a:pt x="143256" y="207823"/>
                  </a:lnTo>
                  <a:lnTo>
                    <a:pt x="114824" y="243651"/>
                  </a:lnTo>
                  <a:lnTo>
                    <a:pt x="89163" y="281637"/>
                  </a:lnTo>
                  <a:lnTo>
                    <a:pt x="66426" y="321629"/>
                  </a:lnTo>
                  <a:lnTo>
                    <a:pt x="46767" y="363474"/>
                  </a:lnTo>
                  <a:lnTo>
                    <a:pt x="30339" y="407017"/>
                  </a:lnTo>
                  <a:lnTo>
                    <a:pt x="17295" y="452107"/>
                  </a:lnTo>
                  <a:lnTo>
                    <a:pt x="7789" y="498590"/>
                  </a:lnTo>
                  <a:lnTo>
                    <a:pt x="1972" y="546312"/>
                  </a:lnTo>
                  <a:lnTo>
                    <a:pt x="0" y="595122"/>
                  </a:lnTo>
                  <a:lnTo>
                    <a:pt x="1972" y="643931"/>
                  </a:lnTo>
                  <a:lnTo>
                    <a:pt x="7789" y="691653"/>
                  </a:lnTo>
                  <a:lnTo>
                    <a:pt x="17295" y="738136"/>
                  </a:lnTo>
                  <a:lnTo>
                    <a:pt x="30339" y="783226"/>
                  </a:lnTo>
                  <a:lnTo>
                    <a:pt x="46767" y="826770"/>
                  </a:lnTo>
                  <a:lnTo>
                    <a:pt x="66426" y="868614"/>
                  </a:lnTo>
                  <a:lnTo>
                    <a:pt x="89163" y="908606"/>
                  </a:lnTo>
                  <a:lnTo>
                    <a:pt x="114824" y="946592"/>
                  </a:lnTo>
                  <a:lnTo>
                    <a:pt x="143256" y="982420"/>
                  </a:lnTo>
                  <a:lnTo>
                    <a:pt x="174307" y="1015936"/>
                  </a:lnTo>
                  <a:lnTo>
                    <a:pt x="207823" y="1046987"/>
                  </a:lnTo>
                  <a:lnTo>
                    <a:pt x="243651" y="1075419"/>
                  </a:lnTo>
                  <a:lnTo>
                    <a:pt x="281637" y="1101080"/>
                  </a:lnTo>
                  <a:lnTo>
                    <a:pt x="321629" y="1123817"/>
                  </a:lnTo>
                  <a:lnTo>
                    <a:pt x="363473" y="1143476"/>
                  </a:lnTo>
                  <a:lnTo>
                    <a:pt x="407017" y="1159904"/>
                  </a:lnTo>
                  <a:lnTo>
                    <a:pt x="452107" y="1172948"/>
                  </a:lnTo>
                  <a:lnTo>
                    <a:pt x="498590" y="1182454"/>
                  </a:lnTo>
                  <a:lnTo>
                    <a:pt x="546312" y="1188271"/>
                  </a:lnTo>
                  <a:lnTo>
                    <a:pt x="595122" y="1190244"/>
                  </a:lnTo>
                  <a:lnTo>
                    <a:pt x="643931" y="1188271"/>
                  </a:lnTo>
                  <a:lnTo>
                    <a:pt x="691653" y="1182454"/>
                  </a:lnTo>
                  <a:lnTo>
                    <a:pt x="738136" y="1172948"/>
                  </a:lnTo>
                  <a:lnTo>
                    <a:pt x="783226" y="1159904"/>
                  </a:lnTo>
                  <a:lnTo>
                    <a:pt x="826769" y="1143476"/>
                  </a:lnTo>
                  <a:lnTo>
                    <a:pt x="868614" y="1123817"/>
                  </a:lnTo>
                  <a:lnTo>
                    <a:pt x="908606" y="1101080"/>
                  </a:lnTo>
                  <a:lnTo>
                    <a:pt x="946592" y="1075419"/>
                  </a:lnTo>
                  <a:lnTo>
                    <a:pt x="982420" y="1046987"/>
                  </a:lnTo>
                  <a:lnTo>
                    <a:pt x="1015936" y="1015936"/>
                  </a:lnTo>
                  <a:lnTo>
                    <a:pt x="1046987" y="982420"/>
                  </a:lnTo>
                  <a:lnTo>
                    <a:pt x="1075419" y="946592"/>
                  </a:lnTo>
                  <a:lnTo>
                    <a:pt x="1101080" y="908606"/>
                  </a:lnTo>
                  <a:lnTo>
                    <a:pt x="1123817" y="868614"/>
                  </a:lnTo>
                  <a:lnTo>
                    <a:pt x="1143476" y="826770"/>
                  </a:lnTo>
                  <a:lnTo>
                    <a:pt x="1159904" y="783226"/>
                  </a:lnTo>
                  <a:lnTo>
                    <a:pt x="1172948" y="738136"/>
                  </a:lnTo>
                  <a:lnTo>
                    <a:pt x="1182454" y="691653"/>
                  </a:lnTo>
                  <a:lnTo>
                    <a:pt x="1188271" y="643931"/>
                  </a:lnTo>
                  <a:lnTo>
                    <a:pt x="1190244" y="595122"/>
                  </a:lnTo>
                  <a:lnTo>
                    <a:pt x="1188271" y="546312"/>
                  </a:lnTo>
                  <a:lnTo>
                    <a:pt x="1182454" y="498590"/>
                  </a:lnTo>
                  <a:lnTo>
                    <a:pt x="1172948" y="452107"/>
                  </a:lnTo>
                  <a:lnTo>
                    <a:pt x="1159904" y="407017"/>
                  </a:lnTo>
                  <a:lnTo>
                    <a:pt x="1143476" y="363474"/>
                  </a:lnTo>
                  <a:lnTo>
                    <a:pt x="1123817" y="321629"/>
                  </a:lnTo>
                  <a:lnTo>
                    <a:pt x="1101080" y="281637"/>
                  </a:lnTo>
                  <a:lnTo>
                    <a:pt x="1075419" y="243651"/>
                  </a:lnTo>
                  <a:lnTo>
                    <a:pt x="1046987" y="207823"/>
                  </a:lnTo>
                  <a:lnTo>
                    <a:pt x="1015936" y="174307"/>
                  </a:lnTo>
                  <a:lnTo>
                    <a:pt x="982420" y="143256"/>
                  </a:lnTo>
                  <a:lnTo>
                    <a:pt x="946592" y="114824"/>
                  </a:lnTo>
                  <a:lnTo>
                    <a:pt x="908606" y="89163"/>
                  </a:lnTo>
                  <a:lnTo>
                    <a:pt x="868614" y="66426"/>
                  </a:lnTo>
                  <a:lnTo>
                    <a:pt x="826769" y="46767"/>
                  </a:lnTo>
                  <a:lnTo>
                    <a:pt x="783226" y="30339"/>
                  </a:lnTo>
                  <a:lnTo>
                    <a:pt x="738136" y="17295"/>
                  </a:lnTo>
                  <a:lnTo>
                    <a:pt x="691653" y="7789"/>
                  </a:lnTo>
                  <a:lnTo>
                    <a:pt x="643931" y="1972"/>
                  </a:lnTo>
                  <a:lnTo>
                    <a:pt x="595122" y="0"/>
                  </a:lnTo>
                  <a:close/>
                </a:path>
              </a:pathLst>
            </a:custGeom>
            <a:solidFill>
              <a:srgbClr val="606667"/>
            </a:solidFill>
          </p:spPr>
          <p:txBody>
            <a:bodyPr wrap="square" lIns="0" tIns="0" rIns="0" bIns="0" rtlCol="0"/>
            <a:lstStyle/>
            <a:p>
              <a:endParaRPr/>
            </a:p>
          </p:txBody>
        </p:sp>
        <p:sp>
          <p:nvSpPr>
            <p:cNvPr id="8" name="object 8"/>
            <p:cNvSpPr/>
            <p:nvPr/>
          </p:nvSpPr>
          <p:spPr>
            <a:xfrm>
              <a:off x="5897879" y="3736086"/>
              <a:ext cx="525145" cy="608965"/>
            </a:xfrm>
            <a:custGeom>
              <a:avLst/>
              <a:gdLst/>
              <a:ahLst/>
              <a:cxnLst/>
              <a:rect l="l" t="t" r="r" b="b"/>
              <a:pathLst>
                <a:path w="525145" h="608964">
                  <a:moveTo>
                    <a:pt x="0" y="0"/>
                  </a:moveTo>
                  <a:lnTo>
                    <a:pt x="0" y="608838"/>
                  </a:lnTo>
                  <a:lnTo>
                    <a:pt x="525018" y="304419"/>
                  </a:lnTo>
                  <a:lnTo>
                    <a:pt x="0" y="0"/>
                  </a:lnTo>
                  <a:close/>
                </a:path>
              </a:pathLst>
            </a:custGeom>
            <a:solidFill>
              <a:srgbClr val="FFFFFF"/>
            </a:solidFill>
          </p:spPr>
          <p:txBody>
            <a:bodyPr wrap="square" lIns="0" tIns="0" rIns="0" bIns="0" rtlCol="0"/>
            <a:lstStyle/>
            <a:p>
              <a:endParaRPr/>
            </a:p>
          </p:txBody>
        </p:sp>
      </p:grpSp>
      <p:sp>
        <p:nvSpPr>
          <p:cNvPr id="9" name="object 9"/>
          <p:cNvSpPr txBox="1"/>
          <p:nvPr/>
        </p:nvSpPr>
        <p:spPr>
          <a:xfrm>
            <a:off x="3908050" y="6040796"/>
            <a:ext cx="4716145" cy="299720"/>
          </a:xfrm>
          <a:prstGeom prst="rect">
            <a:avLst/>
          </a:prstGeom>
        </p:spPr>
        <p:txBody>
          <a:bodyPr vert="horz" wrap="square" lIns="0" tIns="12700" rIns="0" bIns="0" rtlCol="0">
            <a:spAutoFit/>
          </a:bodyPr>
          <a:lstStyle/>
          <a:p>
            <a:pPr marL="12700">
              <a:lnSpc>
                <a:spcPct val="100000"/>
              </a:lnSpc>
              <a:spcBef>
                <a:spcPts val="100"/>
              </a:spcBef>
            </a:pPr>
            <a:r>
              <a:rPr sz="1800" i="1" dirty="0">
                <a:solidFill>
                  <a:srgbClr val="898B8B"/>
                </a:solidFill>
                <a:latin typeface="Arial"/>
                <a:cs typeface="Arial"/>
              </a:rPr>
              <a:t>Video</a:t>
            </a:r>
            <a:r>
              <a:rPr sz="1800" i="1" spc="-25" dirty="0">
                <a:solidFill>
                  <a:srgbClr val="898B8B"/>
                </a:solidFill>
                <a:latin typeface="Arial"/>
                <a:cs typeface="Arial"/>
              </a:rPr>
              <a:t> </a:t>
            </a:r>
            <a:r>
              <a:rPr sz="1800" i="1" dirty="0">
                <a:solidFill>
                  <a:srgbClr val="898B8B"/>
                </a:solidFill>
                <a:latin typeface="Arial"/>
                <a:cs typeface="Arial"/>
              </a:rPr>
              <a:t>can</a:t>
            </a:r>
            <a:r>
              <a:rPr sz="1800" i="1" spc="-5" dirty="0">
                <a:solidFill>
                  <a:srgbClr val="898B8B"/>
                </a:solidFill>
                <a:latin typeface="Arial"/>
                <a:cs typeface="Arial"/>
              </a:rPr>
              <a:t> </a:t>
            </a:r>
            <a:r>
              <a:rPr sz="1800" i="1" dirty="0">
                <a:solidFill>
                  <a:srgbClr val="898B8B"/>
                </a:solidFill>
                <a:latin typeface="Arial"/>
                <a:cs typeface="Arial"/>
              </a:rPr>
              <a:t>be</a:t>
            </a:r>
            <a:r>
              <a:rPr sz="1800" i="1" spc="-15" dirty="0">
                <a:solidFill>
                  <a:srgbClr val="898B8B"/>
                </a:solidFill>
                <a:latin typeface="Arial"/>
                <a:cs typeface="Arial"/>
              </a:rPr>
              <a:t> </a:t>
            </a:r>
            <a:r>
              <a:rPr sz="1800" i="1" dirty="0">
                <a:solidFill>
                  <a:srgbClr val="898B8B"/>
                </a:solidFill>
                <a:latin typeface="Arial"/>
                <a:cs typeface="Arial"/>
              </a:rPr>
              <a:t>found</a:t>
            </a:r>
            <a:r>
              <a:rPr sz="1800" i="1" spc="-5" dirty="0">
                <a:solidFill>
                  <a:srgbClr val="898B8B"/>
                </a:solidFill>
                <a:latin typeface="Arial"/>
                <a:cs typeface="Arial"/>
              </a:rPr>
              <a:t> </a:t>
            </a:r>
            <a:r>
              <a:rPr sz="1800" i="1" dirty="0">
                <a:solidFill>
                  <a:srgbClr val="898B8B"/>
                </a:solidFill>
                <a:latin typeface="Arial"/>
                <a:cs typeface="Arial"/>
              </a:rPr>
              <a:t>on</a:t>
            </a:r>
            <a:r>
              <a:rPr sz="1800" i="1" spc="-10" dirty="0">
                <a:solidFill>
                  <a:srgbClr val="898B8B"/>
                </a:solidFill>
                <a:latin typeface="Arial"/>
                <a:cs typeface="Arial"/>
              </a:rPr>
              <a:t> deployedmedicine.com</a:t>
            </a:r>
            <a:endParaRPr sz="1800">
              <a:latin typeface="Arial"/>
              <a:cs typeface="Arial"/>
            </a:endParaRPr>
          </a:p>
        </p:txBody>
      </p:sp>
      <p:pic>
        <p:nvPicPr>
          <p:cNvPr id="10" name="object 10"/>
          <p:cNvPicPr/>
          <p:nvPr/>
        </p:nvPicPr>
        <p:blipFill>
          <a:blip r:embed="rId6" cstate="print"/>
          <a:stretch>
            <a:fillRect/>
          </a:stretch>
        </p:blipFill>
        <p:spPr>
          <a:xfrm>
            <a:off x="12611" y="88813"/>
            <a:ext cx="228777" cy="228777"/>
          </a:xfrm>
          <a:prstGeom prst="rect">
            <a:avLst/>
          </a:prstGeom>
        </p:spPr>
      </p:pic>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12</a:t>
            </a:fld>
            <a:endParaRPr spc="-25" dirty="0"/>
          </a:p>
        </p:txBody>
      </p:sp>
      <p:pic>
        <p:nvPicPr>
          <p:cNvPr id="14" name="17a. Wound Management-Impaled Object">
            <a:hlinkClick r:id="" action="ppaction://media"/>
            <a:extLst>
              <a:ext uri="{FF2B5EF4-FFF2-40B4-BE49-F238E27FC236}">
                <a16:creationId xmlns:a16="http://schemas.microsoft.com/office/drawing/2014/main" id="{758C1731-8EF2-B84E-6441-EF018BF508E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67146" y="1644586"/>
            <a:ext cx="8518144" cy="4791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39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144646" y="289778"/>
            <a:ext cx="390207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17:</a:t>
            </a:r>
            <a:r>
              <a:rPr sz="2000" b="1" spc="-75" dirty="0">
                <a:solidFill>
                  <a:srgbClr val="756F6F"/>
                </a:solidFill>
                <a:latin typeface="Arial"/>
                <a:cs typeface="Arial"/>
              </a:rPr>
              <a:t> </a:t>
            </a:r>
            <a:r>
              <a:rPr sz="2000" b="1" dirty="0">
                <a:solidFill>
                  <a:srgbClr val="756F6F"/>
                </a:solidFill>
                <a:latin typeface="Arial"/>
                <a:cs typeface="Arial"/>
              </a:rPr>
              <a:t>Wound</a:t>
            </a:r>
            <a:r>
              <a:rPr sz="2000" b="1" spc="-55" dirty="0">
                <a:solidFill>
                  <a:srgbClr val="756F6F"/>
                </a:solidFill>
                <a:latin typeface="Arial"/>
                <a:cs typeface="Arial"/>
              </a:rPr>
              <a:t> </a:t>
            </a:r>
            <a:r>
              <a:rPr sz="2000" b="1" spc="-10" dirty="0">
                <a:solidFill>
                  <a:srgbClr val="756F6F"/>
                </a:solidFill>
                <a:latin typeface="Arial"/>
                <a:cs typeface="Arial"/>
              </a:rPr>
              <a:t>Management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prstGeom prst="rect">
            <a:avLst/>
          </a:prstGeom>
        </p:spPr>
        <p:txBody>
          <a:bodyPr vert="horz" wrap="square" lIns="0" tIns="74295" rIns="0" bIns="0" rtlCol="0">
            <a:spAutoFit/>
          </a:bodyPr>
          <a:lstStyle/>
          <a:p>
            <a:pPr marL="1050925" marR="5080" indent="-558800">
              <a:lnSpc>
                <a:spcPts val="3890"/>
              </a:lnSpc>
              <a:spcBef>
                <a:spcPts val="585"/>
              </a:spcBef>
            </a:pPr>
            <a:r>
              <a:rPr dirty="0"/>
              <a:t>WOUND</a:t>
            </a:r>
            <a:r>
              <a:rPr spc="-165" dirty="0"/>
              <a:t> </a:t>
            </a:r>
            <a:r>
              <a:rPr spc="-10" dirty="0"/>
              <a:t>MANAGEMENT </a:t>
            </a:r>
            <a:r>
              <a:rPr dirty="0"/>
              <a:t>OF</a:t>
            </a:r>
            <a:r>
              <a:rPr spc="-25" dirty="0"/>
              <a:t> </a:t>
            </a:r>
            <a:r>
              <a:rPr spc="-10" dirty="0">
                <a:solidFill>
                  <a:srgbClr val="BB8542"/>
                </a:solidFill>
              </a:rPr>
              <a:t>AMPUTATIONS</a:t>
            </a:r>
          </a:p>
        </p:txBody>
      </p:sp>
      <p:sp>
        <p:nvSpPr>
          <p:cNvPr id="5" name="object 5"/>
          <p:cNvSpPr/>
          <p:nvPr/>
        </p:nvSpPr>
        <p:spPr>
          <a:xfrm>
            <a:off x="5920740"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sp>
        <p:nvSpPr>
          <p:cNvPr id="6" name="object 6"/>
          <p:cNvSpPr txBox="1"/>
          <p:nvPr/>
        </p:nvSpPr>
        <p:spPr>
          <a:xfrm>
            <a:off x="5035877" y="6080385"/>
            <a:ext cx="2057400" cy="513080"/>
          </a:xfrm>
          <a:prstGeom prst="rect">
            <a:avLst/>
          </a:prstGeom>
        </p:spPr>
        <p:txBody>
          <a:bodyPr vert="horz" wrap="square" lIns="0" tIns="12065" rIns="0" bIns="0" rtlCol="0">
            <a:spAutoFit/>
          </a:bodyPr>
          <a:lstStyle/>
          <a:p>
            <a:pPr marL="12700">
              <a:lnSpc>
                <a:spcPct val="100000"/>
              </a:lnSpc>
              <a:spcBef>
                <a:spcPts val="95"/>
              </a:spcBef>
              <a:tabLst>
                <a:tab pos="1041400" algn="l"/>
                <a:tab pos="1750695" algn="l"/>
              </a:tabLst>
            </a:pPr>
            <a:r>
              <a:rPr sz="3200" dirty="0">
                <a:solidFill>
                  <a:srgbClr val="2D3334"/>
                </a:solidFill>
                <a:latin typeface="Arial Black"/>
                <a:cs typeface="Arial Black"/>
              </a:rPr>
              <a:t>P</a:t>
            </a:r>
            <a:r>
              <a:rPr sz="3200" spc="-25" dirty="0">
                <a:solidFill>
                  <a:srgbClr val="2D3334"/>
                </a:solidFill>
                <a:latin typeface="Arial Black"/>
                <a:cs typeface="Arial Black"/>
              </a:rPr>
              <a:t> </a:t>
            </a:r>
            <a:r>
              <a:rPr sz="3200" spc="-50" dirty="0">
                <a:solidFill>
                  <a:srgbClr val="2D3334"/>
                </a:solidFill>
                <a:latin typeface="Arial Black"/>
                <a:cs typeface="Arial Black"/>
              </a:rPr>
              <a:t>A</a:t>
            </a:r>
            <a:r>
              <a:rPr sz="3200" dirty="0">
                <a:solidFill>
                  <a:srgbClr val="2D3334"/>
                </a:solidFill>
                <a:latin typeface="Arial Black"/>
                <a:cs typeface="Arial Black"/>
              </a:rPr>
              <a:t>	</a:t>
            </a:r>
            <a:r>
              <a:rPr sz="4800" spc="-75" baseline="1736" dirty="0">
                <a:solidFill>
                  <a:srgbClr val="FFFFFF"/>
                </a:solidFill>
                <a:latin typeface="Arial Black"/>
                <a:cs typeface="Arial Black"/>
              </a:rPr>
              <a:t>W</a:t>
            </a:r>
            <a:r>
              <a:rPr sz="4800" baseline="1736" dirty="0">
                <a:solidFill>
                  <a:srgbClr val="FFFFFF"/>
                </a:solidFill>
                <a:latin typeface="Arial Black"/>
                <a:cs typeface="Arial Black"/>
              </a:rPr>
              <a:t>	</a:t>
            </a:r>
            <a:r>
              <a:rPr sz="3200" spc="-50" dirty="0">
                <a:solidFill>
                  <a:srgbClr val="2D3334"/>
                </a:solidFill>
                <a:latin typeface="Arial Black"/>
                <a:cs typeface="Arial Black"/>
              </a:rPr>
              <a:t>S</a:t>
            </a:r>
            <a:endParaRPr sz="3200">
              <a:latin typeface="Arial Black"/>
              <a:cs typeface="Arial Black"/>
            </a:endParaRPr>
          </a:p>
        </p:txBody>
      </p:sp>
      <p:grpSp>
        <p:nvGrpSpPr>
          <p:cNvPr id="7" name="object 7"/>
          <p:cNvGrpSpPr/>
          <p:nvPr/>
        </p:nvGrpSpPr>
        <p:grpSpPr>
          <a:xfrm>
            <a:off x="2157983" y="4982719"/>
            <a:ext cx="3112770" cy="859790"/>
            <a:chOff x="2157983" y="4982719"/>
            <a:chExt cx="3112770" cy="859790"/>
          </a:xfrm>
        </p:grpSpPr>
        <p:sp>
          <p:nvSpPr>
            <p:cNvPr id="8" name="object 8"/>
            <p:cNvSpPr/>
            <p:nvPr/>
          </p:nvSpPr>
          <p:spPr>
            <a:xfrm>
              <a:off x="2167508" y="4992244"/>
              <a:ext cx="3093720" cy="840740"/>
            </a:xfrm>
            <a:custGeom>
              <a:avLst/>
              <a:gdLst/>
              <a:ahLst/>
              <a:cxnLst/>
              <a:rect l="l" t="t" r="r" b="b"/>
              <a:pathLst>
                <a:path w="3093720" h="840739">
                  <a:moveTo>
                    <a:pt x="2997225" y="0"/>
                  </a:moveTo>
                  <a:lnTo>
                    <a:pt x="96494" y="0"/>
                  </a:lnTo>
                  <a:lnTo>
                    <a:pt x="58935" y="7583"/>
                  </a:lnTo>
                  <a:lnTo>
                    <a:pt x="28263" y="28263"/>
                  </a:lnTo>
                  <a:lnTo>
                    <a:pt x="7583" y="58935"/>
                  </a:lnTo>
                  <a:lnTo>
                    <a:pt x="0" y="96494"/>
                  </a:lnTo>
                  <a:lnTo>
                    <a:pt x="0" y="743991"/>
                  </a:lnTo>
                  <a:lnTo>
                    <a:pt x="7583" y="781550"/>
                  </a:lnTo>
                  <a:lnTo>
                    <a:pt x="28263" y="812222"/>
                  </a:lnTo>
                  <a:lnTo>
                    <a:pt x="58935" y="832902"/>
                  </a:lnTo>
                  <a:lnTo>
                    <a:pt x="96494" y="840485"/>
                  </a:lnTo>
                  <a:lnTo>
                    <a:pt x="2997225" y="840485"/>
                  </a:lnTo>
                  <a:lnTo>
                    <a:pt x="3034784" y="832902"/>
                  </a:lnTo>
                  <a:lnTo>
                    <a:pt x="3065456" y="812222"/>
                  </a:lnTo>
                  <a:lnTo>
                    <a:pt x="3086136" y="781550"/>
                  </a:lnTo>
                  <a:lnTo>
                    <a:pt x="3093720" y="743991"/>
                  </a:lnTo>
                  <a:lnTo>
                    <a:pt x="3093720" y="96494"/>
                  </a:lnTo>
                  <a:lnTo>
                    <a:pt x="3086136" y="58935"/>
                  </a:lnTo>
                  <a:lnTo>
                    <a:pt x="3065456" y="28263"/>
                  </a:lnTo>
                  <a:lnTo>
                    <a:pt x="3034784" y="7583"/>
                  </a:lnTo>
                  <a:lnTo>
                    <a:pt x="2997225" y="0"/>
                  </a:lnTo>
                  <a:close/>
                </a:path>
              </a:pathLst>
            </a:custGeom>
            <a:solidFill>
              <a:srgbClr val="FFF4D2"/>
            </a:solidFill>
          </p:spPr>
          <p:txBody>
            <a:bodyPr wrap="square" lIns="0" tIns="0" rIns="0" bIns="0" rtlCol="0"/>
            <a:lstStyle/>
            <a:p>
              <a:endParaRPr/>
            </a:p>
          </p:txBody>
        </p:sp>
        <p:sp>
          <p:nvSpPr>
            <p:cNvPr id="9" name="object 9"/>
            <p:cNvSpPr/>
            <p:nvPr/>
          </p:nvSpPr>
          <p:spPr>
            <a:xfrm>
              <a:off x="2167508" y="4992244"/>
              <a:ext cx="3093720" cy="840740"/>
            </a:xfrm>
            <a:custGeom>
              <a:avLst/>
              <a:gdLst/>
              <a:ahLst/>
              <a:cxnLst/>
              <a:rect l="l" t="t" r="r" b="b"/>
              <a:pathLst>
                <a:path w="3093720" h="840739">
                  <a:moveTo>
                    <a:pt x="0" y="96494"/>
                  </a:moveTo>
                  <a:lnTo>
                    <a:pt x="7583" y="58935"/>
                  </a:lnTo>
                  <a:lnTo>
                    <a:pt x="28263" y="28263"/>
                  </a:lnTo>
                  <a:lnTo>
                    <a:pt x="58935" y="7583"/>
                  </a:lnTo>
                  <a:lnTo>
                    <a:pt x="96494" y="0"/>
                  </a:lnTo>
                  <a:lnTo>
                    <a:pt x="2997225" y="0"/>
                  </a:lnTo>
                  <a:lnTo>
                    <a:pt x="3034784" y="7583"/>
                  </a:lnTo>
                  <a:lnTo>
                    <a:pt x="3065456" y="28263"/>
                  </a:lnTo>
                  <a:lnTo>
                    <a:pt x="3086136" y="58935"/>
                  </a:lnTo>
                  <a:lnTo>
                    <a:pt x="3093720" y="96494"/>
                  </a:lnTo>
                  <a:lnTo>
                    <a:pt x="3093720" y="743991"/>
                  </a:lnTo>
                  <a:lnTo>
                    <a:pt x="3086136" y="781550"/>
                  </a:lnTo>
                  <a:lnTo>
                    <a:pt x="3065456" y="812222"/>
                  </a:lnTo>
                  <a:lnTo>
                    <a:pt x="3034784" y="832902"/>
                  </a:lnTo>
                  <a:lnTo>
                    <a:pt x="2997225" y="840485"/>
                  </a:lnTo>
                  <a:lnTo>
                    <a:pt x="96494" y="840485"/>
                  </a:lnTo>
                  <a:lnTo>
                    <a:pt x="58935" y="832902"/>
                  </a:lnTo>
                  <a:lnTo>
                    <a:pt x="28263" y="812222"/>
                  </a:lnTo>
                  <a:lnTo>
                    <a:pt x="7583" y="781550"/>
                  </a:lnTo>
                  <a:lnTo>
                    <a:pt x="0" y="743991"/>
                  </a:lnTo>
                  <a:lnTo>
                    <a:pt x="0" y="96494"/>
                  </a:lnTo>
                  <a:close/>
                </a:path>
              </a:pathLst>
            </a:custGeom>
            <a:ln w="19050">
              <a:solidFill>
                <a:srgbClr val="BB8542"/>
              </a:solidFill>
            </a:ln>
          </p:spPr>
          <p:txBody>
            <a:bodyPr wrap="square" lIns="0" tIns="0" rIns="0" bIns="0" rtlCol="0"/>
            <a:lstStyle/>
            <a:p>
              <a:endParaRPr/>
            </a:p>
          </p:txBody>
        </p:sp>
      </p:grpSp>
      <p:sp>
        <p:nvSpPr>
          <p:cNvPr id="10" name="object 10"/>
          <p:cNvSpPr txBox="1"/>
          <p:nvPr/>
        </p:nvSpPr>
        <p:spPr>
          <a:xfrm>
            <a:off x="2927273" y="5024227"/>
            <a:ext cx="2252345" cy="729615"/>
          </a:xfrm>
          <a:prstGeom prst="rect">
            <a:avLst/>
          </a:prstGeom>
        </p:spPr>
        <p:txBody>
          <a:bodyPr vert="horz" wrap="square" lIns="0" tIns="33655" rIns="0" bIns="0" rtlCol="0">
            <a:spAutoFit/>
          </a:bodyPr>
          <a:lstStyle/>
          <a:p>
            <a:pPr marL="12700">
              <a:lnSpc>
                <a:spcPct val="100000"/>
              </a:lnSpc>
              <a:spcBef>
                <a:spcPts val="265"/>
              </a:spcBef>
            </a:pPr>
            <a:r>
              <a:rPr sz="1400" b="1" spc="-10" dirty="0">
                <a:solidFill>
                  <a:srgbClr val="921828"/>
                </a:solidFill>
                <a:latin typeface="Arial"/>
                <a:cs typeface="Arial"/>
              </a:rPr>
              <a:t>CAUTION:</a:t>
            </a:r>
            <a:endParaRPr sz="1400">
              <a:latin typeface="Arial"/>
              <a:cs typeface="Arial"/>
            </a:endParaRPr>
          </a:p>
          <a:p>
            <a:pPr marL="12700" marR="5080">
              <a:lnSpc>
                <a:spcPct val="110000"/>
              </a:lnSpc>
            </a:pPr>
            <a:r>
              <a:rPr sz="1400" dirty="0">
                <a:latin typeface="Arial"/>
                <a:cs typeface="Arial"/>
              </a:rPr>
              <a:t>Protruding</a:t>
            </a:r>
            <a:r>
              <a:rPr sz="1400" spc="-35" dirty="0">
                <a:latin typeface="Arial"/>
                <a:cs typeface="Arial"/>
              </a:rPr>
              <a:t> </a:t>
            </a:r>
            <a:r>
              <a:rPr sz="1400" dirty="0">
                <a:latin typeface="Arial"/>
                <a:cs typeface="Arial"/>
              </a:rPr>
              <a:t>sharp</a:t>
            </a:r>
            <a:r>
              <a:rPr sz="1400" spc="-35" dirty="0">
                <a:latin typeface="Arial"/>
                <a:cs typeface="Arial"/>
              </a:rPr>
              <a:t> </a:t>
            </a:r>
            <a:r>
              <a:rPr sz="1400" dirty="0">
                <a:latin typeface="Arial"/>
                <a:cs typeface="Arial"/>
              </a:rPr>
              <a:t>bones</a:t>
            </a:r>
            <a:r>
              <a:rPr sz="1400" spc="-25" dirty="0">
                <a:latin typeface="Arial"/>
                <a:cs typeface="Arial"/>
              </a:rPr>
              <a:t> may </a:t>
            </a:r>
            <a:r>
              <a:rPr sz="1400" dirty="0">
                <a:latin typeface="Arial"/>
                <a:cs typeface="Arial"/>
              </a:rPr>
              <a:t>injure</a:t>
            </a:r>
            <a:r>
              <a:rPr sz="1400" spc="-30" dirty="0">
                <a:latin typeface="Arial"/>
                <a:cs typeface="Arial"/>
              </a:rPr>
              <a:t> </a:t>
            </a:r>
            <a:r>
              <a:rPr sz="1400" spc="-10" dirty="0">
                <a:latin typeface="Arial"/>
                <a:cs typeface="Arial"/>
              </a:rPr>
              <a:t>responders</a:t>
            </a:r>
            <a:endParaRPr sz="1400">
              <a:latin typeface="Arial"/>
              <a:cs typeface="Arial"/>
            </a:endParaRPr>
          </a:p>
        </p:txBody>
      </p:sp>
      <p:grpSp>
        <p:nvGrpSpPr>
          <p:cNvPr id="11" name="object 11"/>
          <p:cNvGrpSpPr/>
          <p:nvPr/>
        </p:nvGrpSpPr>
        <p:grpSpPr>
          <a:xfrm>
            <a:off x="183654" y="1680971"/>
            <a:ext cx="7931784" cy="4002404"/>
            <a:chOff x="183654" y="1680971"/>
            <a:chExt cx="7931784" cy="4002404"/>
          </a:xfrm>
        </p:grpSpPr>
        <p:pic>
          <p:nvPicPr>
            <p:cNvPr id="12" name="object 12"/>
            <p:cNvPicPr/>
            <p:nvPr/>
          </p:nvPicPr>
          <p:blipFill>
            <a:blip r:embed="rId4" cstate="print"/>
            <a:stretch>
              <a:fillRect/>
            </a:stretch>
          </p:blipFill>
          <p:spPr>
            <a:xfrm>
              <a:off x="2268473" y="5199888"/>
              <a:ext cx="602741" cy="476249"/>
            </a:xfrm>
            <a:prstGeom prst="rect">
              <a:avLst/>
            </a:prstGeom>
          </p:spPr>
        </p:pic>
        <p:pic>
          <p:nvPicPr>
            <p:cNvPr id="13" name="object 13"/>
            <p:cNvPicPr/>
            <p:nvPr/>
          </p:nvPicPr>
          <p:blipFill>
            <a:blip r:embed="rId5" cstate="print"/>
            <a:stretch>
              <a:fillRect/>
            </a:stretch>
          </p:blipFill>
          <p:spPr>
            <a:xfrm>
              <a:off x="183667" y="1680971"/>
              <a:ext cx="2247874" cy="2111502"/>
            </a:xfrm>
            <a:prstGeom prst="rect">
              <a:avLst/>
            </a:prstGeom>
          </p:spPr>
        </p:pic>
        <p:pic>
          <p:nvPicPr>
            <p:cNvPr id="14" name="object 14"/>
            <p:cNvPicPr/>
            <p:nvPr/>
          </p:nvPicPr>
          <p:blipFill>
            <a:blip r:embed="rId6" cstate="print"/>
            <a:stretch>
              <a:fillRect/>
            </a:stretch>
          </p:blipFill>
          <p:spPr>
            <a:xfrm>
              <a:off x="377952" y="1875282"/>
              <a:ext cx="1661159" cy="1524761"/>
            </a:xfrm>
            <a:prstGeom prst="rect">
              <a:avLst/>
            </a:prstGeom>
          </p:spPr>
        </p:pic>
        <p:pic>
          <p:nvPicPr>
            <p:cNvPr id="15" name="object 15"/>
            <p:cNvPicPr/>
            <p:nvPr/>
          </p:nvPicPr>
          <p:blipFill>
            <a:blip r:embed="rId7" cstate="print"/>
            <a:stretch>
              <a:fillRect/>
            </a:stretch>
          </p:blipFill>
          <p:spPr>
            <a:xfrm>
              <a:off x="183654" y="3557028"/>
              <a:ext cx="2155685" cy="2125967"/>
            </a:xfrm>
            <a:prstGeom prst="rect">
              <a:avLst/>
            </a:prstGeom>
          </p:spPr>
        </p:pic>
        <p:pic>
          <p:nvPicPr>
            <p:cNvPr id="16" name="object 16"/>
            <p:cNvPicPr/>
            <p:nvPr/>
          </p:nvPicPr>
          <p:blipFill>
            <a:blip r:embed="rId8" cstate="print"/>
            <a:stretch>
              <a:fillRect/>
            </a:stretch>
          </p:blipFill>
          <p:spPr>
            <a:xfrm>
              <a:off x="377952" y="3751326"/>
              <a:ext cx="1568945" cy="1539239"/>
            </a:xfrm>
            <a:prstGeom prst="rect">
              <a:avLst/>
            </a:prstGeom>
          </p:spPr>
        </p:pic>
        <p:pic>
          <p:nvPicPr>
            <p:cNvPr id="17" name="object 17"/>
            <p:cNvPicPr/>
            <p:nvPr/>
          </p:nvPicPr>
          <p:blipFill>
            <a:blip r:embed="rId9" cstate="print"/>
            <a:stretch>
              <a:fillRect/>
            </a:stretch>
          </p:blipFill>
          <p:spPr>
            <a:xfrm>
              <a:off x="5967996" y="1789937"/>
              <a:ext cx="2147303" cy="2140432"/>
            </a:xfrm>
            <a:prstGeom prst="rect">
              <a:avLst/>
            </a:prstGeom>
          </p:spPr>
        </p:pic>
        <p:pic>
          <p:nvPicPr>
            <p:cNvPr id="18" name="object 18"/>
            <p:cNvPicPr/>
            <p:nvPr/>
          </p:nvPicPr>
          <p:blipFill>
            <a:blip r:embed="rId10" cstate="print"/>
            <a:stretch>
              <a:fillRect/>
            </a:stretch>
          </p:blipFill>
          <p:spPr>
            <a:xfrm>
              <a:off x="6162294" y="1984247"/>
              <a:ext cx="1560575" cy="1553717"/>
            </a:xfrm>
            <a:prstGeom prst="rect">
              <a:avLst/>
            </a:prstGeom>
          </p:spPr>
        </p:pic>
        <p:pic>
          <p:nvPicPr>
            <p:cNvPr id="19" name="object 19"/>
            <p:cNvPicPr/>
            <p:nvPr/>
          </p:nvPicPr>
          <p:blipFill>
            <a:blip r:embed="rId11" cstate="print"/>
            <a:stretch>
              <a:fillRect/>
            </a:stretch>
          </p:blipFill>
          <p:spPr>
            <a:xfrm>
              <a:off x="5967996" y="3643121"/>
              <a:ext cx="2147303" cy="2027681"/>
            </a:xfrm>
            <a:prstGeom prst="rect">
              <a:avLst/>
            </a:prstGeom>
          </p:spPr>
        </p:pic>
        <p:pic>
          <p:nvPicPr>
            <p:cNvPr id="20" name="object 20"/>
            <p:cNvPicPr/>
            <p:nvPr/>
          </p:nvPicPr>
          <p:blipFill>
            <a:blip r:embed="rId12" cstate="print"/>
            <a:stretch>
              <a:fillRect/>
            </a:stretch>
          </p:blipFill>
          <p:spPr>
            <a:xfrm>
              <a:off x="6162294" y="3837432"/>
              <a:ext cx="1560575" cy="1440941"/>
            </a:xfrm>
            <a:prstGeom prst="rect">
              <a:avLst/>
            </a:prstGeom>
          </p:spPr>
        </p:pic>
        <p:pic>
          <p:nvPicPr>
            <p:cNvPr id="21" name="object 21"/>
            <p:cNvPicPr/>
            <p:nvPr/>
          </p:nvPicPr>
          <p:blipFill>
            <a:blip r:embed="rId13" cstate="print"/>
            <a:stretch>
              <a:fillRect/>
            </a:stretch>
          </p:blipFill>
          <p:spPr>
            <a:xfrm>
              <a:off x="2098548" y="1823466"/>
              <a:ext cx="4018775" cy="3225545"/>
            </a:xfrm>
            <a:prstGeom prst="rect">
              <a:avLst/>
            </a:prstGeom>
          </p:spPr>
        </p:pic>
      </p:grpSp>
      <p:grpSp>
        <p:nvGrpSpPr>
          <p:cNvPr id="22" name="object 22"/>
          <p:cNvGrpSpPr/>
          <p:nvPr/>
        </p:nvGrpSpPr>
        <p:grpSpPr>
          <a:xfrm>
            <a:off x="413766" y="6047997"/>
            <a:ext cx="3148330" cy="619760"/>
            <a:chOff x="413766" y="6047997"/>
            <a:chExt cx="3148330" cy="619760"/>
          </a:xfrm>
        </p:grpSpPr>
        <p:sp>
          <p:nvSpPr>
            <p:cNvPr id="23" name="object 23"/>
            <p:cNvSpPr/>
            <p:nvPr/>
          </p:nvSpPr>
          <p:spPr>
            <a:xfrm>
              <a:off x="423291" y="6057522"/>
              <a:ext cx="3129280" cy="600710"/>
            </a:xfrm>
            <a:custGeom>
              <a:avLst/>
              <a:gdLst/>
              <a:ahLst/>
              <a:cxnLst/>
              <a:rect l="l" t="t" r="r" b="b"/>
              <a:pathLst>
                <a:path w="3129279" h="600709">
                  <a:moveTo>
                    <a:pt x="3059836" y="0"/>
                  </a:moveTo>
                  <a:lnTo>
                    <a:pt x="68935" y="0"/>
                  </a:lnTo>
                  <a:lnTo>
                    <a:pt x="42101" y="5416"/>
                  </a:lnTo>
                  <a:lnTo>
                    <a:pt x="20189" y="20189"/>
                  </a:lnTo>
                  <a:lnTo>
                    <a:pt x="5416" y="42101"/>
                  </a:lnTo>
                  <a:lnTo>
                    <a:pt x="0" y="68935"/>
                  </a:lnTo>
                  <a:lnTo>
                    <a:pt x="0" y="531507"/>
                  </a:lnTo>
                  <a:lnTo>
                    <a:pt x="5416" y="558343"/>
                  </a:lnTo>
                  <a:lnTo>
                    <a:pt x="20189" y="580259"/>
                  </a:lnTo>
                  <a:lnTo>
                    <a:pt x="42101" y="595037"/>
                  </a:lnTo>
                  <a:lnTo>
                    <a:pt x="68935" y="600455"/>
                  </a:lnTo>
                  <a:lnTo>
                    <a:pt x="3059836" y="600455"/>
                  </a:lnTo>
                  <a:lnTo>
                    <a:pt x="3086670" y="595037"/>
                  </a:lnTo>
                  <a:lnTo>
                    <a:pt x="3108582" y="580259"/>
                  </a:lnTo>
                  <a:lnTo>
                    <a:pt x="3123355" y="558343"/>
                  </a:lnTo>
                  <a:lnTo>
                    <a:pt x="3128772" y="531507"/>
                  </a:lnTo>
                  <a:lnTo>
                    <a:pt x="3128772" y="68935"/>
                  </a:lnTo>
                  <a:lnTo>
                    <a:pt x="3123355" y="42101"/>
                  </a:lnTo>
                  <a:lnTo>
                    <a:pt x="3108582" y="20189"/>
                  </a:lnTo>
                  <a:lnTo>
                    <a:pt x="3086670" y="5416"/>
                  </a:lnTo>
                  <a:lnTo>
                    <a:pt x="3059836" y="0"/>
                  </a:lnTo>
                  <a:close/>
                </a:path>
              </a:pathLst>
            </a:custGeom>
            <a:solidFill>
              <a:srgbClr val="A0C1E7">
                <a:alpha val="74510"/>
              </a:srgbClr>
            </a:solidFill>
          </p:spPr>
          <p:txBody>
            <a:bodyPr wrap="square" lIns="0" tIns="0" rIns="0" bIns="0" rtlCol="0"/>
            <a:lstStyle/>
            <a:p>
              <a:endParaRPr/>
            </a:p>
          </p:txBody>
        </p:sp>
        <p:sp>
          <p:nvSpPr>
            <p:cNvPr id="24" name="object 24"/>
            <p:cNvSpPr/>
            <p:nvPr/>
          </p:nvSpPr>
          <p:spPr>
            <a:xfrm>
              <a:off x="423291" y="6057522"/>
              <a:ext cx="3129280" cy="600710"/>
            </a:xfrm>
            <a:custGeom>
              <a:avLst/>
              <a:gdLst/>
              <a:ahLst/>
              <a:cxnLst/>
              <a:rect l="l" t="t" r="r" b="b"/>
              <a:pathLst>
                <a:path w="3129279" h="600709">
                  <a:moveTo>
                    <a:pt x="0" y="68935"/>
                  </a:moveTo>
                  <a:lnTo>
                    <a:pt x="5416" y="42101"/>
                  </a:lnTo>
                  <a:lnTo>
                    <a:pt x="20189" y="20189"/>
                  </a:lnTo>
                  <a:lnTo>
                    <a:pt x="42101" y="5416"/>
                  </a:lnTo>
                  <a:lnTo>
                    <a:pt x="68935" y="0"/>
                  </a:lnTo>
                  <a:lnTo>
                    <a:pt x="3059836" y="0"/>
                  </a:lnTo>
                  <a:lnTo>
                    <a:pt x="3086670" y="5416"/>
                  </a:lnTo>
                  <a:lnTo>
                    <a:pt x="3108582" y="20189"/>
                  </a:lnTo>
                  <a:lnTo>
                    <a:pt x="3123355" y="42101"/>
                  </a:lnTo>
                  <a:lnTo>
                    <a:pt x="3128772" y="68935"/>
                  </a:lnTo>
                  <a:lnTo>
                    <a:pt x="3128772" y="531507"/>
                  </a:lnTo>
                  <a:lnTo>
                    <a:pt x="3123355" y="558343"/>
                  </a:lnTo>
                  <a:lnTo>
                    <a:pt x="3108582" y="580259"/>
                  </a:lnTo>
                  <a:lnTo>
                    <a:pt x="3086670" y="595037"/>
                  </a:lnTo>
                  <a:lnTo>
                    <a:pt x="3059836" y="600455"/>
                  </a:lnTo>
                  <a:lnTo>
                    <a:pt x="68935" y="600455"/>
                  </a:lnTo>
                  <a:lnTo>
                    <a:pt x="42101" y="595037"/>
                  </a:lnTo>
                  <a:lnTo>
                    <a:pt x="20189" y="580259"/>
                  </a:lnTo>
                  <a:lnTo>
                    <a:pt x="5416" y="558343"/>
                  </a:lnTo>
                  <a:lnTo>
                    <a:pt x="0" y="531507"/>
                  </a:lnTo>
                  <a:lnTo>
                    <a:pt x="0" y="68935"/>
                  </a:lnTo>
                  <a:close/>
                </a:path>
              </a:pathLst>
            </a:custGeom>
            <a:ln w="19050">
              <a:solidFill>
                <a:srgbClr val="A0C1E7"/>
              </a:solidFill>
            </a:ln>
          </p:spPr>
          <p:txBody>
            <a:bodyPr wrap="square" lIns="0" tIns="0" rIns="0" bIns="0" rtlCol="0"/>
            <a:lstStyle/>
            <a:p>
              <a:endParaRPr/>
            </a:p>
          </p:txBody>
        </p:sp>
      </p:grpSp>
      <p:sp>
        <p:nvSpPr>
          <p:cNvPr id="25" name="object 25"/>
          <p:cNvSpPr txBox="1"/>
          <p:nvPr/>
        </p:nvSpPr>
        <p:spPr>
          <a:xfrm>
            <a:off x="1041783" y="6197565"/>
            <a:ext cx="2341245" cy="269875"/>
          </a:xfrm>
          <a:prstGeom prst="rect">
            <a:avLst/>
          </a:prstGeom>
        </p:spPr>
        <p:txBody>
          <a:bodyPr vert="horz" wrap="square" lIns="0" tIns="12700" rIns="0" bIns="0" rtlCol="0">
            <a:spAutoFit/>
          </a:bodyPr>
          <a:lstStyle/>
          <a:p>
            <a:pPr marL="12700">
              <a:lnSpc>
                <a:spcPct val="100000"/>
              </a:lnSpc>
              <a:spcBef>
                <a:spcPts val="100"/>
              </a:spcBef>
            </a:pPr>
            <a:r>
              <a:rPr sz="1600" b="1" dirty="0">
                <a:latin typeface="Arial"/>
                <a:cs typeface="Arial"/>
              </a:rPr>
              <a:t>Level</a:t>
            </a:r>
            <a:r>
              <a:rPr sz="1600" b="1" spc="-25" dirty="0">
                <a:latin typeface="Arial"/>
                <a:cs typeface="Arial"/>
              </a:rPr>
              <a:t> </a:t>
            </a:r>
            <a:r>
              <a:rPr sz="1600" b="1" dirty="0">
                <a:latin typeface="Arial"/>
                <a:cs typeface="Arial"/>
              </a:rPr>
              <a:t>of</a:t>
            </a:r>
            <a:r>
              <a:rPr sz="1600" b="1" spc="-20" dirty="0">
                <a:latin typeface="Arial"/>
                <a:cs typeface="Arial"/>
              </a:rPr>
              <a:t> </a:t>
            </a:r>
            <a:r>
              <a:rPr sz="1600" b="1" dirty="0">
                <a:latin typeface="Arial"/>
                <a:cs typeface="Arial"/>
              </a:rPr>
              <a:t>Evidence:</a:t>
            </a:r>
            <a:r>
              <a:rPr sz="1600" b="1" spc="-15" dirty="0">
                <a:latin typeface="Arial"/>
                <a:cs typeface="Arial"/>
              </a:rPr>
              <a:t> </a:t>
            </a:r>
            <a:r>
              <a:rPr sz="1600" spc="-10" dirty="0">
                <a:latin typeface="Arial"/>
                <a:cs typeface="Arial"/>
              </a:rPr>
              <a:t>C-</a:t>
            </a:r>
            <a:r>
              <a:rPr sz="1600" spc="-25" dirty="0">
                <a:latin typeface="Arial"/>
                <a:cs typeface="Arial"/>
              </a:rPr>
              <a:t>LD</a:t>
            </a:r>
            <a:endParaRPr sz="1600">
              <a:latin typeface="Arial"/>
              <a:cs typeface="Arial"/>
            </a:endParaRPr>
          </a:p>
        </p:txBody>
      </p:sp>
      <p:grpSp>
        <p:nvGrpSpPr>
          <p:cNvPr id="26" name="object 26"/>
          <p:cNvGrpSpPr/>
          <p:nvPr/>
        </p:nvGrpSpPr>
        <p:grpSpPr>
          <a:xfrm>
            <a:off x="417575" y="5967983"/>
            <a:ext cx="944244" cy="890269"/>
            <a:chOff x="417575" y="5967983"/>
            <a:chExt cx="944244" cy="890269"/>
          </a:xfrm>
        </p:grpSpPr>
        <p:pic>
          <p:nvPicPr>
            <p:cNvPr id="27" name="object 27"/>
            <p:cNvPicPr/>
            <p:nvPr/>
          </p:nvPicPr>
          <p:blipFill>
            <a:blip r:embed="rId14" cstate="print"/>
            <a:stretch>
              <a:fillRect/>
            </a:stretch>
          </p:blipFill>
          <p:spPr>
            <a:xfrm>
              <a:off x="417575" y="5967983"/>
              <a:ext cx="944105" cy="890016"/>
            </a:xfrm>
            <a:prstGeom prst="rect">
              <a:avLst/>
            </a:prstGeom>
          </p:spPr>
        </p:pic>
        <p:pic>
          <p:nvPicPr>
            <p:cNvPr id="28" name="object 28"/>
            <p:cNvPicPr/>
            <p:nvPr/>
          </p:nvPicPr>
          <p:blipFill>
            <a:blip r:embed="rId15" cstate="print"/>
            <a:stretch>
              <a:fillRect/>
            </a:stretch>
          </p:blipFill>
          <p:spPr>
            <a:xfrm>
              <a:off x="611886" y="6162294"/>
              <a:ext cx="357377" cy="391667"/>
            </a:xfrm>
            <a:prstGeom prst="rect">
              <a:avLst/>
            </a:prstGeom>
          </p:spPr>
        </p:pic>
      </p:grpSp>
      <p:graphicFrame>
        <p:nvGraphicFramePr>
          <p:cNvPr id="29" name="object 29"/>
          <p:cNvGraphicFramePr>
            <a:graphicFrameLocks noGrp="1"/>
          </p:cNvGraphicFramePr>
          <p:nvPr/>
        </p:nvGraphicFramePr>
        <p:xfrm>
          <a:off x="2201619" y="1918656"/>
          <a:ext cx="3769995" cy="2990850"/>
        </p:xfrm>
        <a:graphic>
          <a:graphicData uri="http://schemas.openxmlformats.org/drawingml/2006/table">
            <a:tbl>
              <a:tblPr firstRow="1" bandRow="1">
                <a:tableStyleId>{2D5ABB26-0587-4C30-8999-92F81FD0307C}</a:tableStyleId>
              </a:tblPr>
              <a:tblGrid>
                <a:gridCol w="3769995">
                  <a:extLst>
                    <a:ext uri="{9D8B030D-6E8A-4147-A177-3AD203B41FA5}">
                      <a16:colId xmlns:a16="http://schemas.microsoft.com/office/drawing/2014/main" val="20000"/>
                    </a:ext>
                  </a:extLst>
                </a:gridCol>
              </a:tblGrid>
              <a:tr h="639445">
                <a:tc>
                  <a:txBody>
                    <a:bodyPr/>
                    <a:lstStyle/>
                    <a:p>
                      <a:pPr marL="91440" marR="824865">
                        <a:lnSpc>
                          <a:spcPct val="100000"/>
                        </a:lnSpc>
                        <a:spcBef>
                          <a:spcPts val="310"/>
                        </a:spcBef>
                      </a:pPr>
                      <a:r>
                        <a:rPr sz="1800" dirty="0">
                          <a:latin typeface="Arial"/>
                          <a:cs typeface="Arial"/>
                        </a:rPr>
                        <a:t>Management</a:t>
                      </a:r>
                      <a:r>
                        <a:rPr sz="1800" spc="-30" dirty="0">
                          <a:latin typeface="Arial"/>
                          <a:cs typeface="Arial"/>
                        </a:rPr>
                        <a:t> </a:t>
                      </a:r>
                      <a:r>
                        <a:rPr sz="1800" dirty="0">
                          <a:latin typeface="Arial"/>
                          <a:cs typeface="Arial"/>
                        </a:rPr>
                        <a:t>of</a:t>
                      </a:r>
                      <a:r>
                        <a:rPr sz="1800" spc="-15" dirty="0">
                          <a:latin typeface="Arial"/>
                          <a:cs typeface="Arial"/>
                        </a:rPr>
                        <a:t> </a:t>
                      </a:r>
                      <a:r>
                        <a:rPr sz="1800" b="1" spc="-10" dirty="0">
                          <a:latin typeface="Arial"/>
                          <a:cs typeface="Arial"/>
                        </a:rPr>
                        <a:t>Amputated </a:t>
                      </a:r>
                      <a:r>
                        <a:rPr sz="1800" b="1" dirty="0">
                          <a:latin typeface="Arial"/>
                          <a:cs typeface="Arial"/>
                        </a:rPr>
                        <a:t>Wound</a:t>
                      </a:r>
                      <a:r>
                        <a:rPr sz="1800" b="1" spc="-80" dirty="0">
                          <a:latin typeface="Arial"/>
                          <a:cs typeface="Arial"/>
                        </a:rPr>
                        <a:t> </a:t>
                      </a:r>
                      <a:r>
                        <a:rPr sz="1800" b="1" spc="-10" dirty="0">
                          <a:latin typeface="Arial"/>
                          <a:cs typeface="Arial"/>
                        </a:rPr>
                        <a:t>Stumps</a:t>
                      </a:r>
                      <a:r>
                        <a:rPr sz="1800" spc="-10" dirty="0">
                          <a:latin typeface="Arial"/>
                          <a:cs typeface="Arial"/>
                        </a:rPr>
                        <a:t>:</a:t>
                      </a:r>
                      <a:endParaRPr sz="1800">
                        <a:latin typeface="Arial"/>
                        <a:cs typeface="Arial"/>
                      </a:endParaRPr>
                    </a:p>
                  </a:txBody>
                  <a:tcPr marL="0" marR="0" marT="39370" marB="0">
                    <a:lnL w="28575">
                      <a:solidFill>
                        <a:srgbClr val="BB8542"/>
                      </a:solidFill>
                      <a:prstDash val="solid"/>
                    </a:lnL>
                    <a:lnR w="28575">
                      <a:solidFill>
                        <a:srgbClr val="BB8542"/>
                      </a:solidFill>
                      <a:prstDash val="solid"/>
                    </a:lnR>
                    <a:lnT w="28575">
                      <a:solidFill>
                        <a:srgbClr val="BB8542"/>
                      </a:solidFill>
                      <a:prstDash val="solid"/>
                    </a:lnT>
                    <a:lnB w="12700">
                      <a:solidFill>
                        <a:srgbClr val="DFC6A8"/>
                      </a:solidFill>
                      <a:prstDash val="solid"/>
                    </a:lnB>
                  </a:tcPr>
                </a:tc>
                <a:extLst>
                  <a:ext uri="{0D108BD9-81ED-4DB2-BD59-A6C34878D82A}">
                    <a16:rowId xmlns:a16="http://schemas.microsoft.com/office/drawing/2014/main" val="10000"/>
                  </a:ext>
                </a:extLst>
              </a:tr>
              <a:tr h="579120">
                <a:tc>
                  <a:txBody>
                    <a:bodyPr/>
                    <a:lstStyle/>
                    <a:p>
                      <a:pPr marL="376555" marR="547370" indent="-285750">
                        <a:lnSpc>
                          <a:spcPct val="100000"/>
                        </a:lnSpc>
                        <a:spcBef>
                          <a:spcPts val="310"/>
                        </a:spcBef>
                        <a:buClr>
                          <a:srgbClr val="BB8542"/>
                        </a:buClr>
                        <a:buFont typeface="Wingdings"/>
                        <a:buChar char=""/>
                        <a:tabLst>
                          <a:tab pos="376555" algn="l"/>
                        </a:tabLst>
                      </a:pPr>
                      <a:r>
                        <a:rPr sz="1600" b="1" dirty="0">
                          <a:latin typeface="Arial"/>
                          <a:cs typeface="Arial"/>
                        </a:rPr>
                        <a:t>CONFIRM</a:t>
                      </a:r>
                      <a:r>
                        <a:rPr sz="1600" b="1" spc="-45" dirty="0">
                          <a:latin typeface="Arial"/>
                          <a:cs typeface="Arial"/>
                        </a:rPr>
                        <a:t> </a:t>
                      </a:r>
                      <a:r>
                        <a:rPr sz="1600" dirty="0">
                          <a:latin typeface="Arial"/>
                          <a:cs typeface="Arial"/>
                        </a:rPr>
                        <a:t>bleeding</a:t>
                      </a:r>
                      <a:r>
                        <a:rPr sz="1600" spc="-35" dirty="0">
                          <a:latin typeface="Arial"/>
                          <a:cs typeface="Arial"/>
                        </a:rPr>
                        <a:t> </a:t>
                      </a:r>
                      <a:r>
                        <a:rPr sz="1600" spc="-10" dirty="0">
                          <a:latin typeface="Arial"/>
                          <a:cs typeface="Arial"/>
                        </a:rPr>
                        <a:t>controlled </a:t>
                      </a:r>
                      <a:r>
                        <a:rPr sz="1600" dirty="0">
                          <a:latin typeface="Arial"/>
                          <a:cs typeface="Arial"/>
                        </a:rPr>
                        <a:t>(tourniquet,</a:t>
                      </a:r>
                      <a:r>
                        <a:rPr sz="1600" spc="-20" dirty="0">
                          <a:latin typeface="Arial"/>
                          <a:cs typeface="Arial"/>
                        </a:rPr>
                        <a:t> </a:t>
                      </a:r>
                      <a:r>
                        <a:rPr sz="1600" dirty="0">
                          <a:latin typeface="Arial"/>
                          <a:cs typeface="Arial"/>
                        </a:rPr>
                        <a:t>not</a:t>
                      </a:r>
                      <a:r>
                        <a:rPr sz="1600" spc="-25" dirty="0">
                          <a:latin typeface="Arial"/>
                          <a:cs typeface="Arial"/>
                        </a:rPr>
                        <a:t> </a:t>
                      </a:r>
                      <a:r>
                        <a:rPr sz="1600" dirty="0">
                          <a:latin typeface="Arial"/>
                          <a:cs typeface="Arial"/>
                        </a:rPr>
                        <a:t>direct</a:t>
                      </a:r>
                      <a:r>
                        <a:rPr sz="1600" spc="-35" dirty="0">
                          <a:latin typeface="Arial"/>
                          <a:cs typeface="Arial"/>
                        </a:rPr>
                        <a:t> </a:t>
                      </a:r>
                      <a:r>
                        <a:rPr sz="1600" spc="-10" dirty="0">
                          <a:latin typeface="Arial"/>
                          <a:cs typeface="Arial"/>
                        </a:rPr>
                        <a:t>pressure)</a:t>
                      </a:r>
                      <a:endParaRPr sz="1600">
                        <a:latin typeface="Arial"/>
                        <a:cs typeface="Arial"/>
                      </a:endParaRPr>
                    </a:p>
                  </a:txBody>
                  <a:tcPr marL="0" marR="0" marT="39370" marB="0">
                    <a:lnL w="28575">
                      <a:solidFill>
                        <a:srgbClr val="BB8542"/>
                      </a:solidFill>
                      <a:prstDash val="solid"/>
                    </a:lnL>
                    <a:lnR w="28575">
                      <a:solidFill>
                        <a:srgbClr val="BB8542"/>
                      </a:solidFill>
                      <a:prstDash val="solid"/>
                    </a:lnR>
                    <a:lnT w="12700">
                      <a:solidFill>
                        <a:srgbClr val="DFC6A8"/>
                      </a:solidFill>
                      <a:prstDash val="solid"/>
                    </a:lnT>
                    <a:lnB w="12700">
                      <a:solidFill>
                        <a:srgbClr val="DFC6A8"/>
                      </a:solidFill>
                      <a:prstDash val="solid"/>
                    </a:lnB>
                    <a:solidFill>
                      <a:srgbClr val="FFC000">
                        <a:alpha val="19999"/>
                      </a:srgbClr>
                    </a:solidFill>
                  </a:tcPr>
                </a:tc>
                <a:extLst>
                  <a:ext uri="{0D108BD9-81ED-4DB2-BD59-A6C34878D82A}">
                    <a16:rowId xmlns:a16="http://schemas.microsoft.com/office/drawing/2014/main" val="10001"/>
                  </a:ext>
                </a:extLst>
              </a:tr>
              <a:tr h="578485">
                <a:tc>
                  <a:txBody>
                    <a:bodyPr/>
                    <a:lstStyle/>
                    <a:p>
                      <a:pPr marL="376555" marR="676275" indent="-285750">
                        <a:lnSpc>
                          <a:spcPct val="100000"/>
                        </a:lnSpc>
                        <a:spcBef>
                          <a:spcPts val="310"/>
                        </a:spcBef>
                        <a:buClr>
                          <a:srgbClr val="BB8542"/>
                        </a:buClr>
                        <a:buFont typeface="Wingdings"/>
                        <a:buChar char=""/>
                        <a:tabLst>
                          <a:tab pos="376555" algn="l"/>
                        </a:tabLst>
                      </a:pPr>
                      <a:r>
                        <a:rPr sz="1600" b="1" dirty="0">
                          <a:latin typeface="Arial"/>
                          <a:cs typeface="Arial"/>
                        </a:rPr>
                        <a:t>WRAP</a:t>
                      </a:r>
                      <a:r>
                        <a:rPr sz="1600" b="1" spc="-35" dirty="0">
                          <a:latin typeface="Arial"/>
                          <a:cs typeface="Arial"/>
                        </a:rPr>
                        <a:t> </a:t>
                      </a:r>
                      <a:r>
                        <a:rPr sz="1600" dirty="0">
                          <a:latin typeface="Arial"/>
                          <a:cs typeface="Arial"/>
                        </a:rPr>
                        <a:t>open</a:t>
                      </a:r>
                      <a:r>
                        <a:rPr sz="1600" spc="-20" dirty="0">
                          <a:latin typeface="Arial"/>
                          <a:cs typeface="Arial"/>
                        </a:rPr>
                        <a:t> </a:t>
                      </a:r>
                      <a:r>
                        <a:rPr sz="1600" dirty="0">
                          <a:latin typeface="Arial"/>
                          <a:cs typeface="Arial"/>
                        </a:rPr>
                        <a:t>areas</a:t>
                      </a:r>
                      <a:r>
                        <a:rPr sz="1600" spc="-10" dirty="0">
                          <a:latin typeface="Arial"/>
                          <a:cs typeface="Arial"/>
                        </a:rPr>
                        <a:t> </a:t>
                      </a:r>
                      <a:r>
                        <a:rPr sz="1600" dirty="0">
                          <a:latin typeface="Arial"/>
                          <a:cs typeface="Arial"/>
                        </a:rPr>
                        <a:t>with</a:t>
                      </a:r>
                      <a:r>
                        <a:rPr sz="1600" spc="-20" dirty="0">
                          <a:latin typeface="Arial"/>
                          <a:cs typeface="Arial"/>
                        </a:rPr>
                        <a:t> </a:t>
                      </a:r>
                      <a:r>
                        <a:rPr sz="1600" spc="-10" dirty="0">
                          <a:latin typeface="Arial"/>
                          <a:cs typeface="Arial"/>
                        </a:rPr>
                        <a:t>sterile </a:t>
                      </a:r>
                      <a:r>
                        <a:rPr sz="1600" dirty="0">
                          <a:latin typeface="Arial"/>
                          <a:cs typeface="Arial"/>
                        </a:rPr>
                        <a:t>gauze</a:t>
                      </a:r>
                      <a:r>
                        <a:rPr sz="1600" spc="-25" dirty="0">
                          <a:latin typeface="Arial"/>
                          <a:cs typeface="Arial"/>
                        </a:rPr>
                        <a:t> </a:t>
                      </a:r>
                      <a:r>
                        <a:rPr sz="1600" dirty="0">
                          <a:latin typeface="Arial"/>
                          <a:cs typeface="Arial"/>
                        </a:rPr>
                        <a:t>or</a:t>
                      </a:r>
                      <a:r>
                        <a:rPr sz="1600" spc="-10" dirty="0">
                          <a:latin typeface="Arial"/>
                          <a:cs typeface="Arial"/>
                        </a:rPr>
                        <a:t> </a:t>
                      </a:r>
                      <a:r>
                        <a:rPr sz="1600" dirty="0">
                          <a:latin typeface="Arial"/>
                          <a:cs typeface="Arial"/>
                        </a:rPr>
                        <a:t>clean,</a:t>
                      </a:r>
                      <a:r>
                        <a:rPr sz="1600" spc="-20" dirty="0">
                          <a:latin typeface="Arial"/>
                          <a:cs typeface="Arial"/>
                        </a:rPr>
                        <a:t> </a:t>
                      </a:r>
                      <a:r>
                        <a:rPr sz="1600" dirty="0">
                          <a:latin typeface="Arial"/>
                          <a:cs typeface="Arial"/>
                        </a:rPr>
                        <a:t>dry</a:t>
                      </a:r>
                      <a:r>
                        <a:rPr sz="1600" spc="-10" dirty="0">
                          <a:latin typeface="Arial"/>
                          <a:cs typeface="Arial"/>
                        </a:rPr>
                        <a:t> </a:t>
                      </a:r>
                      <a:r>
                        <a:rPr sz="1600" spc="-20" dirty="0">
                          <a:latin typeface="Arial"/>
                          <a:cs typeface="Arial"/>
                        </a:rPr>
                        <a:t>cloth</a:t>
                      </a:r>
                      <a:endParaRPr sz="1600">
                        <a:latin typeface="Arial"/>
                        <a:cs typeface="Arial"/>
                      </a:endParaRPr>
                    </a:p>
                  </a:txBody>
                  <a:tcPr marL="0" marR="0" marT="39370" marB="0">
                    <a:lnL w="28575">
                      <a:solidFill>
                        <a:srgbClr val="BB8542"/>
                      </a:solidFill>
                      <a:prstDash val="solid"/>
                    </a:lnL>
                    <a:lnR w="28575">
                      <a:solidFill>
                        <a:srgbClr val="BB8542"/>
                      </a:solidFill>
                      <a:prstDash val="solid"/>
                    </a:lnR>
                    <a:lnT w="12700">
                      <a:solidFill>
                        <a:srgbClr val="DFC6A8"/>
                      </a:solidFill>
                      <a:prstDash val="solid"/>
                    </a:lnT>
                    <a:lnB w="12700">
                      <a:solidFill>
                        <a:srgbClr val="DFC6A8"/>
                      </a:solidFill>
                      <a:prstDash val="solid"/>
                    </a:lnB>
                  </a:tcPr>
                </a:tc>
                <a:extLst>
                  <a:ext uri="{0D108BD9-81ED-4DB2-BD59-A6C34878D82A}">
                    <a16:rowId xmlns:a16="http://schemas.microsoft.com/office/drawing/2014/main" val="10002"/>
                  </a:ext>
                </a:extLst>
              </a:tr>
              <a:tr h="822960">
                <a:tc>
                  <a:txBody>
                    <a:bodyPr/>
                    <a:lstStyle/>
                    <a:p>
                      <a:pPr marL="376555" marR="116205" indent="-286385">
                        <a:lnSpc>
                          <a:spcPct val="100000"/>
                        </a:lnSpc>
                        <a:spcBef>
                          <a:spcPts val="310"/>
                        </a:spcBef>
                        <a:buClr>
                          <a:srgbClr val="BB8542"/>
                        </a:buClr>
                        <a:buFont typeface="Wingdings"/>
                        <a:buChar char=""/>
                        <a:tabLst>
                          <a:tab pos="376555" algn="l"/>
                        </a:tabLst>
                      </a:pPr>
                      <a:r>
                        <a:rPr sz="1600" b="1" dirty="0">
                          <a:latin typeface="Arial"/>
                          <a:cs typeface="Arial"/>
                        </a:rPr>
                        <a:t>SECURE</a:t>
                      </a:r>
                      <a:r>
                        <a:rPr sz="1600" b="1" spc="-40" dirty="0">
                          <a:latin typeface="Arial"/>
                          <a:cs typeface="Arial"/>
                        </a:rPr>
                        <a:t> </a:t>
                      </a:r>
                      <a:r>
                        <a:rPr sz="1600" dirty="0">
                          <a:latin typeface="Arial"/>
                          <a:cs typeface="Arial"/>
                        </a:rPr>
                        <a:t>dressing</a:t>
                      </a:r>
                      <a:r>
                        <a:rPr sz="1600" spc="-45" dirty="0">
                          <a:latin typeface="Arial"/>
                          <a:cs typeface="Arial"/>
                        </a:rPr>
                        <a:t> </a:t>
                      </a:r>
                      <a:r>
                        <a:rPr sz="1600" dirty="0">
                          <a:latin typeface="Arial"/>
                          <a:cs typeface="Arial"/>
                        </a:rPr>
                        <a:t>with</a:t>
                      </a:r>
                      <a:r>
                        <a:rPr sz="1600" spc="-35" dirty="0">
                          <a:latin typeface="Arial"/>
                          <a:cs typeface="Arial"/>
                        </a:rPr>
                        <a:t> </a:t>
                      </a:r>
                      <a:r>
                        <a:rPr sz="1600" dirty="0">
                          <a:latin typeface="Arial"/>
                          <a:cs typeface="Arial"/>
                        </a:rPr>
                        <a:t>bandages</a:t>
                      </a:r>
                      <a:r>
                        <a:rPr sz="1600" spc="-30" dirty="0">
                          <a:latin typeface="Arial"/>
                          <a:cs typeface="Arial"/>
                        </a:rPr>
                        <a:t> </a:t>
                      </a:r>
                      <a:r>
                        <a:rPr sz="1600" spc="-35" dirty="0">
                          <a:latin typeface="Arial"/>
                          <a:cs typeface="Arial"/>
                        </a:rPr>
                        <a:t>or </a:t>
                      </a:r>
                      <a:r>
                        <a:rPr sz="1600" dirty="0">
                          <a:latin typeface="Arial"/>
                          <a:cs typeface="Arial"/>
                        </a:rPr>
                        <a:t>cravats,</a:t>
                      </a:r>
                      <a:r>
                        <a:rPr sz="1600" spc="-30" dirty="0">
                          <a:latin typeface="Arial"/>
                          <a:cs typeface="Arial"/>
                        </a:rPr>
                        <a:t> </a:t>
                      </a:r>
                      <a:r>
                        <a:rPr sz="1600" dirty="0">
                          <a:latin typeface="Arial"/>
                          <a:cs typeface="Arial"/>
                        </a:rPr>
                        <a:t>extending</a:t>
                      </a:r>
                      <a:r>
                        <a:rPr sz="1600" spc="-25" dirty="0">
                          <a:latin typeface="Arial"/>
                          <a:cs typeface="Arial"/>
                        </a:rPr>
                        <a:t> </a:t>
                      </a:r>
                      <a:r>
                        <a:rPr sz="1600" dirty="0">
                          <a:latin typeface="Arial"/>
                          <a:cs typeface="Arial"/>
                        </a:rPr>
                        <a:t>4</a:t>
                      </a:r>
                      <a:r>
                        <a:rPr sz="1600" spc="-25" dirty="0">
                          <a:latin typeface="Arial"/>
                          <a:cs typeface="Arial"/>
                        </a:rPr>
                        <a:t> </a:t>
                      </a:r>
                      <a:r>
                        <a:rPr sz="1600" dirty="0">
                          <a:latin typeface="Arial"/>
                          <a:cs typeface="Arial"/>
                        </a:rPr>
                        <a:t>inches</a:t>
                      </a:r>
                      <a:r>
                        <a:rPr sz="1600" spc="-35" dirty="0">
                          <a:latin typeface="Arial"/>
                          <a:cs typeface="Arial"/>
                        </a:rPr>
                        <a:t> </a:t>
                      </a:r>
                      <a:r>
                        <a:rPr sz="1600" spc="-10" dirty="0">
                          <a:latin typeface="Arial"/>
                          <a:cs typeface="Arial"/>
                        </a:rPr>
                        <a:t>above </a:t>
                      </a:r>
                      <a:r>
                        <a:rPr sz="1600" dirty="0">
                          <a:latin typeface="Arial"/>
                          <a:cs typeface="Arial"/>
                        </a:rPr>
                        <a:t>the</a:t>
                      </a:r>
                      <a:r>
                        <a:rPr sz="1600" spc="-15" dirty="0">
                          <a:latin typeface="Arial"/>
                          <a:cs typeface="Arial"/>
                        </a:rPr>
                        <a:t> </a:t>
                      </a:r>
                      <a:r>
                        <a:rPr sz="1600" spc="-10" dirty="0">
                          <a:latin typeface="Arial"/>
                          <a:cs typeface="Arial"/>
                        </a:rPr>
                        <a:t>amputation</a:t>
                      </a:r>
                      <a:endParaRPr sz="1600">
                        <a:latin typeface="Arial"/>
                        <a:cs typeface="Arial"/>
                      </a:endParaRPr>
                    </a:p>
                  </a:txBody>
                  <a:tcPr marL="0" marR="0" marT="39370" marB="0">
                    <a:lnL w="28575">
                      <a:solidFill>
                        <a:srgbClr val="BB8542"/>
                      </a:solidFill>
                      <a:prstDash val="solid"/>
                    </a:lnL>
                    <a:lnR w="28575">
                      <a:solidFill>
                        <a:srgbClr val="BB8542"/>
                      </a:solidFill>
                      <a:prstDash val="solid"/>
                    </a:lnR>
                    <a:lnT w="12700">
                      <a:solidFill>
                        <a:srgbClr val="DFC6A8"/>
                      </a:solidFill>
                      <a:prstDash val="solid"/>
                    </a:lnT>
                    <a:lnB w="12700">
                      <a:solidFill>
                        <a:srgbClr val="DFC6A8"/>
                      </a:solidFill>
                      <a:prstDash val="solid"/>
                    </a:lnB>
                    <a:solidFill>
                      <a:srgbClr val="FFC000">
                        <a:alpha val="19999"/>
                      </a:srgbClr>
                    </a:solidFill>
                  </a:tcPr>
                </a:tc>
                <a:extLst>
                  <a:ext uri="{0D108BD9-81ED-4DB2-BD59-A6C34878D82A}">
                    <a16:rowId xmlns:a16="http://schemas.microsoft.com/office/drawing/2014/main" val="10003"/>
                  </a:ext>
                </a:extLst>
              </a:tr>
              <a:tr h="370840">
                <a:tc>
                  <a:txBody>
                    <a:bodyPr/>
                    <a:lstStyle/>
                    <a:p>
                      <a:pPr marL="376555" indent="-285750">
                        <a:lnSpc>
                          <a:spcPct val="100000"/>
                        </a:lnSpc>
                        <a:spcBef>
                          <a:spcPts val="450"/>
                        </a:spcBef>
                        <a:buClr>
                          <a:srgbClr val="BB8542"/>
                        </a:buClr>
                        <a:buFont typeface="Wingdings"/>
                        <a:buChar char=""/>
                        <a:tabLst>
                          <a:tab pos="376555" algn="l"/>
                        </a:tabLst>
                      </a:pPr>
                      <a:r>
                        <a:rPr sz="1600" dirty="0">
                          <a:latin typeface="Arial"/>
                          <a:cs typeface="Arial"/>
                        </a:rPr>
                        <a:t>Do</a:t>
                      </a:r>
                      <a:r>
                        <a:rPr sz="1600" spc="-15" dirty="0">
                          <a:latin typeface="Arial"/>
                          <a:cs typeface="Arial"/>
                        </a:rPr>
                        <a:t> </a:t>
                      </a:r>
                      <a:r>
                        <a:rPr sz="1600" b="1" dirty="0">
                          <a:latin typeface="Arial"/>
                          <a:cs typeface="Arial"/>
                        </a:rPr>
                        <a:t>NOT</a:t>
                      </a:r>
                      <a:r>
                        <a:rPr sz="1600" b="1" spc="-20" dirty="0">
                          <a:latin typeface="Arial"/>
                          <a:cs typeface="Arial"/>
                        </a:rPr>
                        <a:t> </a:t>
                      </a:r>
                      <a:r>
                        <a:rPr sz="1600" dirty="0">
                          <a:latin typeface="Arial"/>
                          <a:cs typeface="Arial"/>
                        </a:rPr>
                        <a:t>cover</a:t>
                      </a:r>
                      <a:r>
                        <a:rPr sz="1600" spc="-15" dirty="0">
                          <a:latin typeface="Arial"/>
                          <a:cs typeface="Arial"/>
                        </a:rPr>
                        <a:t> </a:t>
                      </a:r>
                      <a:r>
                        <a:rPr sz="1600" dirty="0">
                          <a:latin typeface="Arial"/>
                          <a:cs typeface="Arial"/>
                        </a:rPr>
                        <a:t>any</a:t>
                      </a:r>
                      <a:r>
                        <a:rPr sz="1600" spc="-5" dirty="0">
                          <a:latin typeface="Arial"/>
                          <a:cs typeface="Arial"/>
                        </a:rPr>
                        <a:t> </a:t>
                      </a:r>
                      <a:r>
                        <a:rPr sz="1600" spc="-10" dirty="0">
                          <a:latin typeface="Arial"/>
                          <a:cs typeface="Arial"/>
                        </a:rPr>
                        <a:t>tourniquets</a:t>
                      </a:r>
                      <a:endParaRPr sz="1600">
                        <a:latin typeface="Arial"/>
                        <a:cs typeface="Arial"/>
                      </a:endParaRPr>
                    </a:p>
                  </a:txBody>
                  <a:tcPr marL="0" marR="0" marT="57150" marB="0">
                    <a:lnL w="28575">
                      <a:solidFill>
                        <a:srgbClr val="BB8542"/>
                      </a:solidFill>
                      <a:prstDash val="solid"/>
                    </a:lnL>
                    <a:lnR w="28575">
                      <a:solidFill>
                        <a:srgbClr val="BB8542"/>
                      </a:solidFill>
                      <a:prstDash val="solid"/>
                    </a:lnR>
                    <a:lnT w="12700">
                      <a:solidFill>
                        <a:srgbClr val="DFC6A8"/>
                      </a:solidFill>
                      <a:prstDash val="solid"/>
                    </a:lnT>
                    <a:lnB w="28575">
                      <a:solidFill>
                        <a:srgbClr val="BB8542"/>
                      </a:solidFill>
                      <a:prstDash val="solid"/>
                    </a:lnB>
                  </a:tcPr>
                </a:tc>
                <a:extLst>
                  <a:ext uri="{0D108BD9-81ED-4DB2-BD59-A6C34878D82A}">
                    <a16:rowId xmlns:a16="http://schemas.microsoft.com/office/drawing/2014/main" val="10004"/>
                  </a:ext>
                </a:extLst>
              </a:tr>
            </a:tbl>
          </a:graphicData>
        </a:graphic>
      </p:graphicFrame>
      <p:pic>
        <p:nvPicPr>
          <p:cNvPr id="30" name="object 30"/>
          <p:cNvPicPr/>
          <p:nvPr/>
        </p:nvPicPr>
        <p:blipFill>
          <a:blip r:embed="rId16" cstate="print"/>
          <a:stretch>
            <a:fillRect/>
          </a:stretch>
        </p:blipFill>
        <p:spPr>
          <a:xfrm>
            <a:off x="7927086" y="1815845"/>
            <a:ext cx="4018787" cy="4027931"/>
          </a:xfrm>
          <a:prstGeom prst="rect">
            <a:avLst/>
          </a:prstGeom>
        </p:spPr>
      </p:pic>
      <p:graphicFrame>
        <p:nvGraphicFramePr>
          <p:cNvPr id="31" name="object 31"/>
          <p:cNvGraphicFramePr>
            <a:graphicFrameLocks noGrp="1"/>
          </p:cNvGraphicFramePr>
          <p:nvPr/>
        </p:nvGraphicFramePr>
        <p:xfrm>
          <a:off x="8030102" y="1918656"/>
          <a:ext cx="3769995" cy="3778250"/>
        </p:xfrm>
        <a:graphic>
          <a:graphicData uri="http://schemas.openxmlformats.org/drawingml/2006/table">
            <a:tbl>
              <a:tblPr firstRow="1" bandRow="1">
                <a:tableStyleId>{2D5ABB26-0587-4C30-8999-92F81FD0307C}</a:tableStyleId>
              </a:tblPr>
              <a:tblGrid>
                <a:gridCol w="3769995">
                  <a:extLst>
                    <a:ext uri="{9D8B030D-6E8A-4147-A177-3AD203B41FA5}">
                      <a16:colId xmlns:a16="http://schemas.microsoft.com/office/drawing/2014/main" val="20000"/>
                    </a:ext>
                  </a:extLst>
                </a:gridCol>
              </a:tblGrid>
              <a:tr h="639445">
                <a:tc>
                  <a:txBody>
                    <a:bodyPr/>
                    <a:lstStyle/>
                    <a:p>
                      <a:pPr marL="90805" marR="647700">
                        <a:lnSpc>
                          <a:spcPct val="100000"/>
                        </a:lnSpc>
                        <a:spcBef>
                          <a:spcPts val="310"/>
                        </a:spcBef>
                      </a:pPr>
                      <a:r>
                        <a:rPr sz="1800" dirty="0">
                          <a:latin typeface="Arial"/>
                          <a:cs typeface="Arial"/>
                        </a:rPr>
                        <a:t>Care</a:t>
                      </a:r>
                      <a:r>
                        <a:rPr sz="1800" spc="-20" dirty="0">
                          <a:latin typeface="Arial"/>
                          <a:cs typeface="Arial"/>
                        </a:rPr>
                        <a:t> </a:t>
                      </a:r>
                      <a:r>
                        <a:rPr sz="1800" dirty="0">
                          <a:latin typeface="Arial"/>
                          <a:cs typeface="Arial"/>
                        </a:rPr>
                        <a:t>of</a:t>
                      </a:r>
                      <a:r>
                        <a:rPr sz="1800" spc="-10" dirty="0">
                          <a:latin typeface="Arial"/>
                          <a:cs typeface="Arial"/>
                        </a:rPr>
                        <a:t> </a:t>
                      </a:r>
                      <a:r>
                        <a:rPr sz="1800" dirty="0">
                          <a:latin typeface="Arial"/>
                          <a:cs typeface="Arial"/>
                        </a:rPr>
                        <a:t>the</a:t>
                      </a:r>
                      <a:r>
                        <a:rPr sz="1800" spc="-10" dirty="0">
                          <a:latin typeface="Arial"/>
                          <a:cs typeface="Arial"/>
                        </a:rPr>
                        <a:t> </a:t>
                      </a:r>
                      <a:r>
                        <a:rPr sz="1800" b="1" dirty="0">
                          <a:latin typeface="Arial"/>
                          <a:cs typeface="Arial"/>
                        </a:rPr>
                        <a:t>Amputated</a:t>
                      </a:r>
                      <a:r>
                        <a:rPr sz="1800" b="1" spc="-15" dirty="0">
                          <a:latin typeface="Arial"/>
                          <a:cs typeface="Arial"/>
                        </a:rPr>
                        <a:t> </a:t>
                      </a:r>
                      <a:r>
                        <a:rPr sz="1800" b="1" spc="-20" dirty="0">
                          <a:latin typeface="Arial"/>
                          <a:cs typeface="Arial"/>
                        </a:rPr>
                        <a:t>Body </a:t>
                      </a:r>
                      <a:r>
                        <a:rPr sz="1800" b="1" spc="-10" dirty="0">
                          <a:latin typeface="Arial"/>
                          <a:cs typeface="Arial"/>
                        </a:rPr>
                        <a:t>Part</a:t>
                      </a:r>
                      <a:r>
                        <a:rPr sz="1800" spc="-10" dirty="0">
                          <a:latin typeface="Arial"/>
                          <a:cs typeface="Arial"/>
                        </a:rPr>
                        <a:t>:</a:t>
                      </a:r>
                      <a:endParaRPr sz="1800">
                        <a:latin typeface="Arial"/>
                        <a:cs typeface="Arial"/>
                      </a:endParaRPr>
                    </a:p>
                  </a:txBody>
                  <a:tcPr marL="0" marR="0" marT="39370" marB="0">
                    <a:lnL w="28575">
                      <a:solidFill>
                        <a:srgbClr val="BB8542"/>
                      </a:solidFill>
                      <a:prstDash val="solid"/>
                    </a:lnL>
                    <a:lnR w="28575">
                      <a:solidFill>
                        <a:srgbClr val="BB8542"/>
                      </a:solidFill>
                      <a:prstDash val="solid"/>
                    </a:lnR>
                    <a:lnT w="28575">
                      <a:solidFill>
                        <a:srgbClr val="BB8542"/>
                      </a:solidFill>
                      <a:prstDash val="solid"/>
                    </a:lnT>
                    <a:lnB w="12700">
                      <a:solidFill>
                        <a:srgbClr val="DFC6A8"/>
                      </a:solidFill>
                      <a:prstDash val="solid"/>
                    </a:lnB>
                  </a:tcPr>
                </a:tc>
                <a:extLst>
                  <a:ext uri="{0D108BD9-81ED-4DB2-BD59-A6C34878D82A}">
                    <a16:rowId xmlns:a16="http://schemas.microsoft.com/office/drawing/2014/main" val="10000"/>
                  </a:ext>
                </a:extLst>
              </a:tr>
              <a:tr h="579120">
                <a:tc>
                  <a:txBody>
                    <a:bodyPr/>
                    <a:lstStyle/>
                    <a:p>
                      <a:pPr marL="376555" marR="1005205" indent="-285750">
                        <a:lnSpc>
                          <a:spcPct val="100000"/>
                        </a:lnSpc>
                        <a:spcBef>
                          <a:spcPts val="310"/>
                        </a:spcBef>
                        <a:buClr>
                          <a:srgbClr val="BB8542"/>
                        </a:buClr>
                        <a:buFont typeface="Wingdings"/>
                        <a:buChar char=""/>
                        <a:tabLst>
                          <a:tab pos="376555" algn="l"/>
                        </a:tabLst>
                      </a:pPr>
                      <a:r>
                        <a:rPr sz="1600" b="1" dirty="0">
                          <a:latin typeface="Arial"/>
                          <a:cs typeface="Arial"/>
                        </a:rPr>
                        <a:t>WRAP</a:t>
                      </a:r>
                      <a:r>
                        <a:rPr sz="1600" b="1" spc="-30" dirty="0">
                          <a:latin typeface="Arial"/>
                          <a:cs typeface="Arial"/>
                        </a:rPr>
                        <a:t> </a:t>
                      </a:r>
                      <a:r>
                        <a:rPr sz="1600" dirty="0">
                          <a:latin typeface="Arial"/>
                          <a:cs typeface="Arial"/>
                        </a:rPr>
                        <a:t>loosely</a:t>
                      </a:r>
                      <a:r>
                        <a:rPr sz="1600" spc="-20" dirty="0">
                          <a:latin typeface="Arial"/>
                          <a:cs typeface="Arial"/>
                        </a:rPr>
                        <a:t> </a:t>
                      </a:r>
                      <a:r>
                        <a:rPr sz="1600" dirty="0">
                          <a:latin typeface="Arial"/>
                          <a:cs typeface="Arial"/>
                        </a:rPr>
                        <a:t>with</a:t>
                      </a:r>
                      <a:r>
                        <a:rPr sz="1600" spc="-20" dirty="0">
                          <a:latin typeface="Arial"/>
                          <a:cs typeface="Arial"/>
                        </a:rPr>
                        <a:t> </a:t>
                      </a:r>
                      <a:r>
                        <a:rPr sz="1600" spc="-10" dirty="0">
                          <a:latin typeface="Arial"/>
                          <a:cs typeface="Arial"/>
                        </a:rPr>
                        <a:t>saline- </a:t>
                      </a:r>
                      <a:r>
                        <a:rPr sz="1600" dirty="0">
                          <a:latin typeface="Arial"/>
                          <a:cs typeface="Arial"/>
                        </a:rPr>
                        <a:t>moistened</a:t>
                      </a:r>
                      <a:r>
                        <a:rPr sz="1600" spc="-45" dirty="0">
                          <a:latin typeface="Arial"/>
                          <a:cs typeface="Arial"/>
                        </a:rPr>
                        <a:t> </a:t>
                      </a:r>
                      <a:r>
                        <a:rPr sz="1600" spc="-20" dirty="0">
                          <a:latin typeface="Arial"/>
                          <a:cs typeface="Arial"/>
                        </a:rPr>
                        <a:t>gauze</a:t>
                      </a:r>
                      <a:endParaRPr sz="1600">
                        <a:latin typeface="Arial"/>
                        <a:cs typeface="Arial"/>
                      </a:endParaRPr>
                    </a:p>
                  </a:txBody>
                  <a:tcPr marL="0" marR="0" marT="39370" marB="0">
                    <a:lnL w="28575">
                      <a:solidFill>
                        <a:srgbClr val="BB8542"/>
                      </a:solidFill>
                      <a:prstDash val="solid"/>
                    </a:lnL>
                    <a:lnR w="28575">
                      <a:solidFill>
                        <a:srgbClr val="BB8542"/>
                      </a:solidFill>
                      <a:prstDash val="solid"/>
                    </a:lnR>
                    <a:lnT w="12700">
                      <a:solidFill>
                        <a:srgbClr val="DFC6A8"/>
                      </a:solidFill>
                      <a:prstDash val="solid"/>
                    </a:lnT>
                    <a:lnB w="12700">
                      <a:solidFill>
                        <a:srgbClr val="DFC6A8"/>
                      </a:solidFill>
                      <a:prstDash val="solid"/>
                    </a:lnB>
                    <a:solidFill>
                      <a:srgbClr val="FFC000">
                        <a:alpha val="19999"/>
                      </a:srgbClr>
                    </a:solidFill>
                  </a:tcPr>
                </a:tc>
                <a:extLst>
                  <a:ext uri="{0D108BD9-81ED-4DB2-BD59-A6C34878D82A}">
                    <a16:rowId xmlns:a16="http://schemas.microsoft.com/office/drawing/2014/main" val="10001"/>
                  </a:ext>
                </a:extLst>
              </a:tr>
              <a:tr h="579120">
                <a:tc>
                  <a:txBody>
                    <a:bodyPr/>
                    <a:lstStyle/>
                    <a:p>
                      <a:pPr marL="376555" marR="338455" indent="-285750">
                        <a:lnSpc>
                          <a:spcPct val="100000"/>
                        </a:lnSpc>
                        <a:spcBef>
                          <a:spcPts val="310"/>
                        </a:spcBef>
                        <a:buClr>
                          <a:srgbClr val="BB8542"/>
                        </a:buClr>
                        <a:buFont typeface="Wingdings"/>
                        <a:buChar char=""/>
                        <a:tabLst>
                          <a:tab pos="376555" algn="l"/>
                        </a:tabLst>
                      </a:pPr>
                      <a:r>
                        <a:rPr sz="1600" b="1" dirty="0">
                          <a:latin typeface="Arial"/>
                          <a:cs typeface="Arial"/>
                        </a:rPr>
                        <a:t>PLACE</a:t>
                      </a:r>
                      <a:r>
                        <a:rPr sz="1600" b="1" spc="-25" dirty="0">
                          <a:latin typeface="Arial"/>
                          <a:cs typeface="Arial"/>
                        </a:rPr>
                        <a:t> </a:t>
                      </a:r>
                      <a:r>
                        <a:rPr sz="1600" dirty="0">
                          <a:latin typeface="Arial"/>
                          <a:cs typeface="Arial"/>
                        </a:rPr>
                        <a:t>in</a:t>
                      </a:r>
                      <a:r>
                        <a:rPr sz="1600" spc="-30" dirty="0">
                          <a:latin typeface="Arial"/>
                          <a:cs typeface="Arial"/>
                        </a:rPr>
                        <a:t> </a:t>
                      </a:r>
                      <a:r>
                        <a:rPr sz="1600" dirty="0">
                          <a:latin typeface="Arial"/>
                          <a:cs typeface="Arial"/>
                        </a:rPr>
                        <a:t>plastic</a:t>
                      </a:r>
                      <a:r>
                        <a:rPr sz="1600" spc="-20" dirty="0">
                          <a:latin typeface="Arial"/>
                          <a:cs typeface="Arial"/>
                        </a:rPr>
                        <a:t> </a:t>
                      </a:r>
                      <a:r>
                        <a:rPr sz="1600" dirty="0">
                          <a:latin typeface="Arial"/>
                          <a:cs typeface="Arial"/>
                        </a:rPr>
                        <a:t>bag</a:t>
                      </a:r>
                      <a:r>
                        <a:rPr sz="1600" spc="-10" dirty="0">
                          <a:latin typeface="Arial"/>
                          <a:cs typeface="Arial"/>
                        </a:rPr>
                        <a:t> </a:t>
                      </a:r>
                      <a:r>
                        <a:rPr sz="1600" dirty="0">
                          <a:latin typeface="Arial"/>
                          <a:cs typeface="Arial"/>
                        </a:rPr>
                        <a:t>or wrap</a:t>
                      </a:r>
                      <a:r>
                        <a:rPr sz="1600" spc="-20" dirty="0">
                          <a:latin typeface="Arial"/>
                          <a:cs typeface="Arial"/>
                        </a:rPr>
                        <a:t> </a:t>
                      </a:r>
                      <a:r>
                        <a:rPr sz="1600" dirty="0">
                          <a:latin typeface="Arial"/>
                          <a:cs typeface="Arial"/>
                        </a:rPr>
                        <a:t>in</a:t>
                      </a:r>
                      <a:r>
                        <a:rPr sz="1600" spc="-15" dirty="0">
                          <a:latin typeface="Arial"/>
                          <a:cs typeface="Arial"/>
                        </a:rPr>
                        <a:t> </a:t>
                      </a:r>
                      <a:r>
                        <a:rPr sz="1600" spc="-50" dirty="0">
                          <a:latin typeface="Arial"/>
                          <a:cs typeface="Arial"/>
                        </a:rPr>
                        <a:t>a </a:t>
                      </a:r>
                      <a:r>
                        <a:rPr sz="1600" spc="-10" dirty="0">
                          <a:latin typeface="Arial"/>
                          <a:cs typeface="Arial"/>
                        </a:rPr>
                        <a:t>cravat</a:t>
                      </a:r>
                      <a:endParaRPr sz="1600">
                        <a:latin typeface="Arial"/>
                        <a:cs typeface="Arial"/>
                      </a:endParaRPr>
                    </a:p>
                  </a:txBody>
                  <a:tcPr marL="0" marR="0" marT="39370" marB="0">
                    <a:lnL w="28575">
                      <a:solidFill>
                        <a:srgbClr val="BB8542"/>
                      </a:solidFill>
                      <a:prstDash val="solid"/>
                    </a:lnL>
                    <a:lnR w="28575">
                      <a:solidFill>
                        <a:srgbClr val="BB8542"/>
                      </a:solidFill>
                      <a:prstDash val="solid"/>
                    </a:lnR>
                    <a:lnT w="12700">
                      <a:solidFill>
                        <a:srgbClr val="DFC6A8"/>
                      </a:solidFill>
                      <a:prstDash val="solid"/>
                    </a:lnT>
                    <a:lnB w="12700">
                      <a:solidFill>
                        <a:srgbClr val="DFC6A8"/>
                      </a:solidFill>
                      <a:prstDash val="solid"/>
                    </a:lnB>
                  </a:tcPr>
                </a:tc>
                <a:extLst>
                  <a:ext uri="{0D108BD9-81ED-4DB2-BD59-A6C34878D82A}">
                    <a16:rowId xmlns:a16="http://schemas.microsoft.com/office/drawing/2014/main" val="10002"/>
                  </a:ext>
                </a:extLst>
              </a:tr>
              <a:tr h="579120">
                <a:tc>
                  <a:txBody>
                    <a:bodyPr/>
                    <a:lstStyle/>
                    <a:p>
                      <a:pPr marL="376555" marR="227329" indent="-286385">
                        <a:lnSpc>
                          <a:spcPct val="100000"/>
                        </a:lnSpc>
                        <a:spcBef>
                          <a:spcPts val="310"/>
                        </a:spcBef>
                        <a:buClr>
                          <a:srgbClr val="BB8542"/>
                        </a:buClr>
                        <a:buFont typeface="Wingdings"/>
                        <a:buChar char=""/>
                        <a:tabLst>
                          <a:tab pos="376555" algn="l"/>
                        </a:tabLst>
                      </a:pPr>
                      <a:r>
                        <a:rPr sz="1600" b="1" dirty="0">
                          <a:latin typeface="Arial"/>
                          <a:cs typeface="Arial"/>
                        </a:rPr>
                        <a:t>TRANSPORT</a:t>
                      </a:r>
                      <a:r>
                        <a:rPr sz="1600" b="1" spc="-35" dirty="0">
                          <a:latin typeface="Arial"/>
                          <a:cs typeface="Arial"/>
                        </a:rPr>
                        <a:t> </a:t>
                      </a:r>
                      <a:r>
                        <a:rPr sz="1600" dirty="0">
                          <a:latin typeface="Arial"/>
                          <a:cs typeface="Arial"/>
                        </a:rPr>
                        <a:t>in</a:t>
                      </a:r>
                      <a:r>
                        <a:rPr sz="1600" spc="-45" dirty="0">
                          <a:latin typeface="Arial"/>
                          <a:cs typeface="Arial"/>
                        </a:rPr>
                        <a:t> </a:t>
                      </a:r>
                      <a:r>
                        <a:rPr sz="1600" dirty="0">
                          <a:latin typeface="Arial"/>
                          <a:cs typeface="Arial"/>
                        </a:rPr>
                        <a:t>container</a:t>
                      </a:r>
                      <a:r>
                        <a:rPr sz="1600" spc="-15" dirty="0">
                          <a:latin typeface="Arial"/>
                          <a:cs typeface="Arial"/>
                        </a:rPr>
                        <a:t> </a:t>
                      </a:r>
                      <a:r>
                        <a:rPr sz="1600" dirty="0">
                          <a:latin typeface="Arial"/>
                          <a:cs typeface="Arial"/>
                        </a:rPr>
                        <a:t>with</a:t>
                      </a:r>
                      <a:r>
                        <a:rPr sz="1600" spc="-30" dirty="0">
                          <a:latin typeface="Arial"/>
                          <a:cs typeface="Arial"/>
                        </a:rPr>
                        <a:t> </a:t>
                      </a:r>
                      <a:r>
                        <a:rPr sz="1600" spc="-20" dirty="0">
                          <a:latin typeface="Arial"/>
                          <a:cs typeface="Arial"/>
                        </a:rPr>
                        <a:t>ice, </a:t>
                      </a:r>
                      <a:r>
                        <a:rPr sz="1600" dirty="0">
                          <a:latin typeface="Arial"/>
                          <a:cs typeface="Arial"/>
                        </a:rPr>
                        <a:t>preferably</a:t>
                      </a:r>
                      <a:r>
                        <a:rPr sz="1600" spc="-45" dirty="0">
                          <a:latin typeface="Arial"/>
                          <a:cs typeface="Arial"/>
                        </a:rPr>
                        <a:t> </a:t>
                      </a:r>
                      <a:r>
                        <a:rPr sz="1600" dirty="0">
                          <a:latin typeface="Arial"/>
                          <a:cs typeface="Arial"/>
                        </a:rPr>
                        <a:t>with</a:t>
                      </a:r>
                      <a:r>
                        <a:rPr sz="1600" spc="-50" dirty="0">
                          <a:latin typeface="Arial"/>
                          <a:cs typeface="Arial"/>
                        </a:rPr>
                        <a:t> </a:t>
                      </a:r>
                      <a:r>
                        <a:rPr sz="1600" spc="-10" dirty="0">
                          <a:latin typeface="Arial"/>
                          <a:cs typeface="Arial"/>
                        </a:rPr>
                        <a:t>casualty</a:t>
                      </a:r>
                      <a:endParaRPr sz="1600">
                        <a:latin typeface="Arial"/>
                        <a:cs typeface="Arial"/>
                      </a:endParaRPr>
                    </a:p>
                  </a:txBody>
                  <a:tcPr marL="0" marR="0" marT="39370" marB="0">
                    <a:lnL w="28575">
                      <a:solidFill>
                        <a:srgbClr val="BB8542"/>
                      </a:solidFill>
                      <a:prstDash val="solid"/>
                    </a:lnL>
                    <a:lnR w="28575">
                      <a:solidFill>
                        <a:srgbClr val="BB8542"/>
                      </a:solidFill>
                      <a:prstDash val="solid"/>
                    </a:lnR>
                    <a:lnT w="12700">
                      <a:solidFill>
                        <a:srgbClr val="DFC6A8"/>
                      </a:solidFill>
                      <a:prstDash val="solid"/>
                    </a:lnT>
                    <a:lnB w="12700">
                      <a:solidFill>
                        <a:srgbClr val="DFC6A8"/>
                      </a:solidFill>
                      <a:prstDash val="solid"/>
                    </a:lnB>
                    <a:solidFill>
                      <a:srgbClr val="FFC000">
                        <a:alpha val="19999"/>
                      </a:srgbClr>
                    </a:solidFill>
                  </a:tcPr>
                </a:tc>
                <a:extLst>
                  <a:ext uri="{0D108BD9-81ED-4DB2-BD59-A6C34878D82A}">
                    <a16:rowId xmlns:a16="http://schemas.microsoft.com/office/drawing/2014/main" val="10003"/>
                  </a:ext>
                </a:extLst>
              </a:tr>
              <a:tr h="822325">
                <a:tc>
                  <a:txBody>
                    <a:bodyPr/>
                    <a:lstStyle/>
                    <a:p>
                      <a:pPr marL="376555" marR="95885" indent="-285750" algn="just">
                        <a:lnSpc>
                          <a:spcPct val="100000"/>
                        </a:lnSpc>
                        <a:spcBef>
                          <a:spcPts val="310"/>
                        </a:spcBef>
                        <a:buClr>
                          <a:srgbClr val="BB8542"/>
                        </a:buClr>
                        <a:buFont typeface="Wingdings"/>
                        <a:buChar char=""/>
                        <a:tabLst>
                          <a:tab pos="376555" algn="l"/>
                        </a:tabLst>
                      </a:pPr>
                      <a:r>
                        <a:rPr sz="1600" dirty="0">
                          <a:latin typeface="Arial"/>
                          <a:cs typeface="Arial"/>
                        </a:rPr>
                        <a:t>Do</a:t>
                      </a:r>
                      <a:r>
                        <a:rPr sz="1600" spc="-25" dirty="0">
                          <a:latin typeface="Arial"/>
                          <a:cs typeface="Arial"/>
                        </a:rPr>
                        <a:t> </a:t>
                      </a:r>
                      <a:r>
                        <a:rPr sz="1600" b="1" dirty="0">
                          <a:latin typeface="Arial"/>
                          <a:cs typeface="Arial"/>
                        </a:rPr>
                        <a:t>NOT</a:t>
                      </a:r>
                      <a:r>
                        <a:rPr sz="1600" b="1" spc="-25" dirty="0">
                          <a:latin typeface="Arial"/>
                          <a:cs typeface="Arial"/>
                        </a:rPr>
                        <a:t> </a:t>
                      </a:r>
                      <a:r>
                        <a:rPr sz="1600" dirty="0">
                          <a:latin typeface="Arial"/>
                          <a:cs typeface="Arial"/>
                        </a:rPr>
                        <a:t>place</a:t>
                      </a:r>
                      <a:r>
                        <a:rPr sz="1600" spc="-20" dirty="0">
                          <a:latin typeface="Arial"/>
                          <a:cs typeface="Arial"/>
                        </a:rPr>
                        <a:t> </a:t>
                      </a:r>
                      <a:r>
                        <a:rPr sz="1600" dirty="0">
                          <a:latin typeface="Arial"/>
                          <a:cs typeface="Arial"/>
                        </a:rPr>
                        <a:t>body</a:t>
                      </a:r>
                      <a:r>
                        <a:rPr sz="1600" spc="-20" dirty="0">
                          <a:latin typeface="Arial"/>
                          <a:cs typeface="Arial"/>
                        </a:rPr>
                        <a:t> </a:t>
                      </a:r>
                      <a:r>
                        <a:rPr sz="1600" dirty="0">
                          <a:latin typeface="Arial"/>
                          <a:cs typeface="Arial"/>
                        </a:rPr>
                        <a:t>part</a:t>
                      </a:r>
                      <a:r>
                        <a:rPr sz="1600" spc="-5" dirty="0">
                          <a:latin typeface="Arial"/>
                          <a:cs typeface="Arial"/>
                        </a:rPr>
                        <a:t> </a:t>
                      </a:r>
                      <a:r>
                        <a:rPr sz="1600" b="1" dirty="0">
                          <a:latin typeface="Arial"/>
                          <a:cs typeface="Arial"/>
                        </a:rPr>
                        <a:t>directly</a:t>
                      </a:r>
                      <a:r>
                        <a:rPr sz="1600" b="1" spc="-5" dirty="0">
                          <a:latin typeface="Arial"/>
                          <a:cs typeface="Arial"/>
                        </a:rPr>
                        <a:t> </a:t>
                      </a:r>
                      <a:r>
                        <a:rPr sz="1600" spc="-25" dirty="0">
                          <a:latin typeface="Arial"/>
                          <a:cs typeface="Arial"/>
                        </a:rPr>
                        <a:t>on </a:t>
                      </a:r>
                      <a:r>
                        <a:rPr sz="1600" dirty="0">
                          <a:latin typeface="Arial"/>
                          <a:cs typeface="Arial"/>
                        </a:rPr>
                        <a:t>ice,</a:t>
                      </a:r>
                      <a:r>
                        <a:rPr sz="1600" spc="-30" dirty="0">
                          <a:latin typeface="Arial"/>
                          <a:cs typeface="Arial"/>
                        </a:rPr>
                        <a:t> </a:t>
                      </a:r>
                      <a:r>
                        <a:rPr sz="1600" b="1" dirty="0">
                          <a:latin typeface="Arial"/>
                          <a:cs typeface="Arial"/>
                        </a:rPr>
                        <a:t>submerse</a:t>
                      </a:r>
                      <a:r>
                        <a:rPr sz="1600" b="1" spc="-30" dirty="0">
                          <a:latin typeface="Arial"/>
                          <a:cs typeface="Arial"/>
                        </a:rPr>
                        <a:t> </a:t>
                      </a:r>
                      <a:r>
                        <a:rPr sz="1600" dirty="0">
                          <a:latin typeface="Arial"/>
                          <a:cs typeface="Arial"/>
                        </a:rPr>
                        <a:t>in</a:t>
                      </a:r>
                      <a:r>
                        <a:rPr sz="1600" spc="-30" dirty="0">
                          <a:latin typeface="Arial"/>
                          <a:cs typeface="Arial"/>
                        </a:rPr>
                        <a:t> </a:t>
                      </a:r>
                      <a:r>
                        <a:rPr sz="1600" dirty="0">
                          <a:latin typeface="Arial"/>
                          <a:cs typeface="Arial"/>
                        </a:rPr>
                        <a:t>water,</a:t>
                      </a:r>
                      <a:r>
                        <a:rPr sz="1600" spc="-20" dirty="0">
                          <a:latin typeface="Arial"/>
                          <a:cs typeface="Arial"/>
                        </a:rPr>
                        <a:t> </a:t>
                      </a:r>
                      <a:r>
                        <a:rPr sz="1600" dirty="0">
                          <a:latin typeface="Arial"/>
                          <a:cs typeface="Arial"/>
                        </a:rPr>
                        <a:t>or</a:t>
                      </a:r>
                      <a:r>
                        <a:rPr sz="1600" spc="-15" dirty="0">
                          <a:latin typeface="Arial"/>
                          <a:cs typeface="Arial"/>
                        </a:rPr>
                        <a:t> </a:t>
                      </a:r>
                      <a:r>
                        <a:rPr sz="1600" b="1" dirty="0">
                          <a:latin typeface="Arial"/>
                          <a:cs typeface="Arial"/>
                        </a:rPr>
                        <a:t>cool</a:t>
                      </a:r>
                      <a:r>
                        <a:rPr sz="1600" b="1" spc="-25" dirty="0">
                          <a:latin typeface="Arial"/>
                          <a:cs typeface="Arial"/>
                        </a:rPr>
                        <a:t> </a:t>
                      </a:r>
                      <a:r>
                        <a:rPr sz="1600" spc="-20" dirty="0">
                          <a:latin typeface="Arial"/>
                          <a:cs typeface="Arial"/>
                        </a:rPr>
                        <a:t>with </a:t>
                      </a:r>
                      <a:r>
                        <a:rPr sz="1600" dirty="0">
                          <a:latin typeface="Arial"/>
                          <a:cs typeface="Arial"/>
                        </a:rPr>
                        <a:t>dry</a:t>
                      </a:r>
                      <a:r>
                        <a:rPr sz="1600" spc="-10" dirty="0">
                          <a:latin typeface="Arial"/>
                          <a:cs typeface="Arial"/>
                        </a:rPr>
                        <a:t> </a:t>
                      </a:r>
                      <a:r>
                        <a:rPr sz="1600" spc="-25" dirty="0">
                          <a:latin typeface="Arial"/>
                          <a:cs typeface="Arial"/>
                        </a:rPr>
                        <a:t>ice</a:t>
                      </a:r>
                      <a:endParaRPr sz="1600">
                        <a:latin typeface="Arial"/>
                        <a:cs typeface="Arial"/>
                      </a:endParaRPr>
                    </a:p>
                  </a:txBody>
                  <a:tcPr marL="0" marR="0" marT="39370" marB="0">
                    <a:lnL w="28575">
                      <a:solidFill>
                        <a:srgbClr val="BB8542"/>
                      </a:solidFill>
                      <a:prstDash val="solid"/>
                    </a:lnL>
                    <a:lnR w="28575">
                      <a:solidFill>
                        <a:srgbClr val="BB8542"/>
                      </a:solidFill>
                      <a:prstDash val="solid"/>
                    </a:lnR>
                    <a:lnT w="12700">
                      <a:solidFill>
                        <a:srgbClr val="DFC6A8"/>
                      </a:solidFill>
                      <a:prstDash val="solid"/>
                    </a:lnT>
                    <a:lnB w="12700">
                      <a:solidFill>
                        <a:srgbClr val="DFC6A8"/>
                      </a:solidFill>
                      <a:prstDash val="solid"/>
                    </a:lnB>
                  </a:tcPr>
                </a:tc>
                <a:extLst>
                  <a:ext uri="{0D108BD9-81ED-4DB2-BD59-A6C34878D82A}">
                    <a16:rowId xmlns:a16="http://schemas.microsoft.com/office/drawing/2014/main" val="10004"/>
                  </a:ext>
                </a:extLst>
              </a:tr>
              <a:tr h="579120">
                <a:tc>
                  <a:txBody>
                    <a:bodyPr/>
                    <a:lstStyle/>
                    <a:p>
                      <a:pPr marL="376555" marR="234950" indent="-286385">
                        <a:lnSpc>
                          <a:spcPct val="100000"/>
                        </a:lnSpc>
                        <a:spcBef>
                          <a:spcPts val="310"/>
                        </a:spcBef>
                        <a:buClr>
                          <a:srgbClr val="BB8542"/>
                        </a:buClr>
                        <a:buFont typeface="Wingdings"/>
                        <a:buChar char=""/>
                        <a:tabLst>
                          <a:tab pos="376555" algn="l"/>
                        </a:tabLst>
                      </a:pPr>
                      <a:r>
                        <a:rPr sz="1600" dirty="0">
                          <a:latin typeface="Arial"/>
                          <a:cs typeface="Arial"/>
                        </a:rPr>
                        <a:t>Do</a:t>
                      </a:r>
                      <a:r>
                        <a:rPr sz="1600" spc="-20" dirty="0">
                          <a:latin typeface="Arial"/>
                          <a:cs typeface="Arial"/>
                        </a:rPr>
                        <a:t> </a:t>
                      </a:r>
                      <a:r>
                        <a:rPr sz="1600" b="1" dirty="0">
                          <a:latin typeface="Arial"/>
                          <a:cs typeface="Arial"/>
                        </a:rPr>
                        <a:t>NOT</a:t>
                      </a:r>
                      <a:r>
                        <a:rPr sz="1600" b="1" spc="-25" dirty="0">
                          <a:latin typeface="Arial"/>
                          <a:cs typeface="Arial"/>
                        </a:rPr>
                        <a:t> </a:t>
                      </a:r>
                      <a:r>
                        <a:rPr sz="1600" dirty="0">
                          <a:latin typeface="Arial"/>
                          <a:cs typeface="Arial"/>
                        </a:rPr>
                        <a:t>delay</a:t>
                      </a:r>
                      <a:r>
                        <a:rPr sz="1600" spc="-10" dirty="0">
                          <a:latin typeface="Arial"/>
                          <a:cs typeface="Arial"/>
                        </a:rPr>
                        <a:t> </a:t>
                      </a:r>
                      <a:r>
                        <a:rPr sz="1600" dirty="0">
                          <a:latin typeface="Arial"/>
                          <a:cs typeface="Arial"/>
                        </a:rPr>
                        <a:t>evacuation</a:t>
                      </a:r>
                      <a:r>
                        <a:rPr sz="1600" spc="-25" dirty="0">
                          <a:latin typeface="Arial"/>
                          <a:cs typeface="Arial"/>
                        </a:rPr>
                        <a:t> </a:t>
                      </a:r>
                      <a:r>
                        <a:rPr sz="1600" dirty="0">
                          <a:latin typeface="Arial"/>
                          <a:cs typeface="Arial"/>
                        </a:rPr>
                        <a:t>to</a:t>
                      </a:r>
                      <a:r>
                        <a:rPr sz="1600" spc="-10" dirty="0">
                          <a:latin typeface="Arial"/>
                          <a:cs typeface="Arial"/>
                        </a:rPr>
                        <a:t> locate </a:t>
                      </a:r>
                      <a:r>
                        <a:rPr sz="1600" dirty="0">
                          <a:latin typeface="Arial"/>
                          <a:cs typeface="Arial"/>
                        </a:rPr>
                        <a:t>or</a:t>
                      </a:r>
                      <a:r>
                        <a:rPr sz="1600" spc="-20" dirty="0">
                          <a:latin typeface="Arial"/>
                          <a:cs typeface="Arial"/>
                        </a:rPr>
                        <a:t> </a:t>
                      </a:r>
                      <a:r>
                        <a:rPr sz="1600" dirty="0">
                          <a:latin typeface="Arial"/>
                          <a:cs typeface="Arial"/>
                        </a:rPr>
                        <a:t>care</a:t>
                      </a:r>
                      <a:r>
                        <a:rPr sz="1600" spc="-35" dirty="0">
                          <a:latin typeface="Arial"/>
                          <a:cs typeface="Arial"/>
                        </a:rPr>
                        <a:t> </a:t>
                      </a:r>
                      <a:r>
                        <a:rPr sz="1600" dirty="0">
                          <a:latin typeface="Arial"/>
                          <a:cs typeface="Arial"/>
                        </a:rPr>
                        <a:t>for</a:t>
                      </a:r>
                      <a:r>
                        <a:rPr sz="1600" spc="-10" dirty="0">
                          <a:latin typeface="Arial"/>
                          <a:cs typeface="Arial"/>
                        </a:rPr>
                        <a:t> </a:t>
                      </a:r>
                      <a:r>
                        <a:rPr sz="1600" dirty="0">
                          <a:latin typeface="Arial"/>
                          <a:cs typeface="Arial"/>
                        </a:rPr>
                        <a:t>amputated</a:t>
                      </a:r>
                      <a:r>
                        <a:rPr sz="1600" spc="-20" dirty="0">
                          <a:latin typeface="Arial"/>
                          <a:cs typeface="Arial"/>
                        </a:rPr>
                        <a:t> </a:t>
                      </a:r>
                      <a:r>
                        <a:rPr sz="1600" dirty="0">
                          <a:latin typeface="Arial"/>
                          <a:cs typeface="Arial"/>
                        </a:rPr>
                        <a:t>body</a:t>
                      </a:r>
                      <a:r>
                        <a:rPr sz="1600" spc="-30" dirty="0">
                          <a:latin typeface="Arial"/>
                          <a:cs typeface="Arial"/>
                        </a:rPr>
                        <a:t> </a:t>
                      </a:r>
                      <a:r>
                        <a:rPr sz="1600" spc="-20" dirty="0">
                          <a:latin typeface="Arial"/>
                          <a:cs typeface="Arial"/>
                        </a:rPr>
                        <a:t>part</a:t>
                      </a:r>
                      <a:endParaRPr sz="1600">
                        <a:latin typeface="Arial"/>
                        <a:cs typeface="Arial"/>
                      </a:endParaRPr>
                    </a:p>
                  </a:txBody>
                  <a:tcPr marL="0" marR="0" marT="39370" marB="0">
                    <a:lnL w="28575">
                      <a:solidFill>
                        <a:srgbClr val="BB8542"/>
                      </a:solidFill>
                      <a:prstDash val="solid"/>
                    </a:lnL>
                    <a:lnR w="28575">
                      <a:solidFill>
                        <a:srgbClr val="BB8542"/>
                      </a:solidFill>
                      <a:prstDash val="solid"/>
                    </a:lnR>
                    <a:lnT w="12700">
                      <a:solidFill>
                        <a:srgbClr val="DFC6A8"/>
                      </a:solidFill>
                      <a:prstDash val="solid"/>
                    </a:lnT>
                    <a:lnB w="28575">
                      <a:solidFill>
                        <a:srgbClr val="BB8542"/>
                      </a:solidFill>
                      <a:prstDash val="solid"/>
                    </a:lnB>
                    <a:solidFill>
                      <a:srgbClr val="FFC000">
                        <a:alpha val="19999"/>
                      </a:srgbClr>
                    </a:solidFill>
                  </a:tcPr>
                </a:tc>
                <a:extLst>
                  <a:ext uri="{0D108BD9-81ED-4DB2-BD59-A6C34878D82A}">
                    <a16:rowId xmlns:a16="http://schemas.microsoft.com/office/drawing/2014/main" val="10005"/>
                  </a:ext>
                </a:extLst>
              </a:tr>
            </a:tbl>
          </a:graphicData>
        </a:graphic>
      </p:graphicFrame>
      <p:pic>
        <p:nvPicPr>
          <p:cNvPr id="32" name="object 32"/>
          <p:cNvPicPr/>
          <p:nvPr/>
        </p:nvPicPr>
        <p:blipFill>
          <a:blip r:embed="rId17" cstate="print"/>
          <a:stretch>
            <a:fillRect/>
          </a:stretch>
        </p:blipFill>
        <p:spPr>
          <a:xfrm>
            <a:off x="12611" y="88813"/>
            <a:ext cx="228777" cy="228777"/>
          </a:xfrm>
          <a:prstGeom prst="rect">
            <a:avLst/>
          </a:prstGeom>
        </p:spPr>
      </p:pic>
      <p:sp>
        <p:nvSpPr>
          <p:cNvPr id="34" name="object 34"/>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35" name="object 35"/>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13</a:t>
            </a:fld>
            <a:endParaRPr spc="-25"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5" cstate="print"/>
          <a:stretch>
            <a:fillRect/>
          </a:stretch>
        </p:blipFill>
        <p:spPr>
          <a:xfrm>
            <a:off x="309372" y="255270"/>
            <a:ext cx="1172717" cy="656081"/>
          </a:xfrm>
          <a:prstGeom prst="rect">
            <a:avLst/>
          </a:prstGeom>
        </p:spPr>
      </p:pic>
      <p:sp>
        <p:nvSpPr>
          <p:cNvPr id="3" name="object 3"/>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z="2000" dirty="0">
                <a:solidFill>
                  <a:srgbClr val="756F6F"/>
                </a:solidFill>
              </a:rPr>
              <a:t>Module</a:t>
            </a:r>
            <a:r>
              <a:rPr sz="2000" spc="-65" dirty="0">
                <a:solidFill>
                  <a:srgbClr val="756F6F"/>
                </a:solidFill>
              </a:rPr>
              <a:t> </a:t>
            </a:r>
            <a:r>
              <a:rPr sz="2000" dirty="0">
                <a:solidFill>
                  <a:srgbClr val="756F6F"/>
                </a:solidFill>
              </a:rPr>
              <a:t>17:</a:t>
            </a:r>
            <a:r>
              <a:rPr sz="2000" spc="-75" dirty="0">
                <a:solidFill>
                  <a:srgbClr val="756F6F"/>
                </a:solidFill>
              </a:rPr>
              <a:t> </a:t>
            </a:r>
            <a:r>
              <a:rPr sz="2000" dirty="0">
                <a:solidFill>
                  <a:srgbClr val="756F6F"/>
                </a:solidFill>
              </a:rPr>
              <a:t>Wound</a:t>
            </a:r>
            <a:r>
              <a:rPr sz="2000" spc="-55" dirty="0">
                <a:solidFill>
                  <a:srgbClr val="756F6F"/>
                </a:solidFill>
              </a:rPr>
              <a:t> </a:t>
            </a:r>
            <a:r>
              <a:rPr sz="2000" spc="-10" dirty="0">
                <a:solidFill>
                  <a:srgbClr val="756F6F"/>
                </a:solidFill>
              </a:rPr>
              <a:t>Management</a:t>
            </a:r>
            <a:endParaRPr sz="2000"/>
          </a:p>
        </p:txBody>
      </p:sp>
      <p:sp>
        <p:nvSpPr>
          <p:cNvPr id="4" name="object 4"/>
          <p:cNvSpPr txBox="1"/>
          <p:nvPr/>
        </p:nvSpPr>
        <p:spPr>
          <a:xfrm>
            <a:off x="3115556" y="798067"/>
            <a:ext cx="6021705"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FFFF"/>
                </a:solidFill>
                <a:latin typeface="Arial"/>
                <a:cs typeface="Arial"/>
              </a:rPr>
              <a:t>AMPUTATION</a:t>
            </a:r>
            <a:r>
              <a:rPr sz="3600" b="1" spc="-190" dirty="0">
                <a:solidFill>
                  <a:srgbClr val="FFFFFF"/>
                </a:solidFill>
                <a:latin typeface="Arial"/>
                <a:cs typeface="Arial"/>
              </a:rPr>
              <a:t> </a:t>
            </a:r>
            <a:r>
              <a:rPr sz="3600" b="1" spc="-10" dirty="0">
                <a:solidFill>
                  <a:srgbClr val="FFFFFF"/>
                </a:solidFill>
                <a:latin typeface="Arial"/>
                <a:cs typeface="Arial"/>
              </a:rPr>
              <a:t>BANDAGING</a:t>
            </a:r>
            <a:endParaRPr sz="3600">
              <a:latin typeface="Arial"/>
              <a:cs typeface="Arial"/>
            </a:endParaRPr>
          </a:p>
        </p:txBody>
      </p:sp>
      <p:grpSp>
        <p:nvGrpSpPr>
          <p:cNvPr id="5" name="object 5"/>
          <p:cNvGrpSpPr/>
          <p:nvPr/>
        </p:nvGrpSpPr>
        <p:grpSpPr>
          <a:xfrm>
            <a:off x="2935985" y="2250948"/>
            <a:ext cx="6320790" cy="3580129"/>
            <a:chOff x="2935985" y="2250948"/>
            <a:chExt cx="6320790" cy="3580129"/>
          </a:xfrm>
        </p:grpSpPr>
        <p:sp>
          <p:nvSpPr>
            <p:cNvPr id="6" name="object 6"/>
            <p:cNvSpPr/>
            <p:nvPr/>
          </p:nvSpPr>
          <p:spPr>
            <a:xfrm>
              <a:off x="2945510" y="2260473"/>
              <a:ext cx="6301740" cy="3561079"/>
            </a:xfrm>
            <a:custGeom>
              <a:avLst/>
              <a:gdLst/>
              <a:ahLst/>
              <a:cxnLst/>
              <a:rect l="l" t="t" r="r" b="b"/>
              <a:pathLst>
                <a:path w="6301740" h="3561079">
                  <a:moveTo>
                    <a:pt x="0" y="0"/>
                  </a:moveTo>
                  <a:lnTo>
                    <a:pt x="6301740" y="0"/>
                  </a:lnTo>
                  <a:lnTo>
                    <a:pt x="6301740" y="3560826"/>
                  </a:lnTo>
                  <a:lnTo>
                    <a:pt x="0" y="3560826"/>
                  </a:lnTo>
                  <a:lnTo>
                    <a:pt x="0" y="0"/>
                  </a:lnTo>
                  <a:close/>
                </a:path>
              </a:pathLst>
            </a:custGeom>
            <a:ln w="19050">
              <a:solidFill>
                <a:srgbClr val="898B8B"/>
              </a:solidFill>
            </a:ln>
          </p:spPr>
          <p:txBody>
            <a:bodyPr wrap="square" lIns="0" tIns="0" rIns="0" bIns="0" rtlCol="0"/>
            <a:lstStyle/>
            <a:p>
              <a:endParaRPr/>
            </a:p>
          </p:txBody>
        </p:sp>
        <p:sp>
          <p:nvSpPr>
            <p:cNvPr id="7" name="object 7"/>
            <p:cNvSpPr/>
            <p:nvPr/>
          </p:nvSpPr>
          <p:spPr>
            <a:xfrm>
              <a:off x="5500877" y="3445002"/>
              <a:ext cx="1190625" cy="1190625"/>
            </a:xfrm>
            <a:custGeom>
              <a:avLst/>
              <a:gdLst/>
              <a:ahLst/>
              <a:cxnLst/>
              <a:rect l="l" t="t" r="r" b="b"/>
              <a:pathLst>
                <a:path w="1190625" h="1190625">
                  <a:moveTo>
                    <a:pt x="595122" y="0"/>
                  </a:moveTo>
                  <a:lnTo>
                    <a:pt x="546312" y="1972"/>
                  </a:lnTo>
                  <a:lnTo>
                    <a:pt x="498590" y="7789"/>
                  </a:lnTo>
                  <a:lnTo>
                    <a:pt x="452107" y="17295"/>
                  </a:lnTo>
                  <a:lnTo>
                    <a:pt x="407017" y="30339"/>
                  </a:lnTo>
                  <a:lnTo>
                    <a:pt x="363474" y="46767"/>
                  </a:lnTo>
                  <a:lnTo>
                    <a:pt x="321629" y="66426"/>
                  </a:lnTo>
                  <a:lnTo>
                    <a:pt x="281637" y="89163"/>
                  </a:lnTo>
                  <a:lnTo>
                    <a:pt x="243651" y="114824"/>
                  </a:lnTo>
                  <a:lnTo>
                    <a:pt x="207823" y="143256"/>
                  </a:lnTo>
                  <a:lnTo>
                    <a:pt x="174307" y="174307"/>
                  </a:lnTo>
                  <a:lnTo>
                    <a:pt x="143256" y="207823"/>
                  </a:lnTo>
                  <a:lnTo>
                    <a:pt x="114824" y="243651"/>
                  </a:lnTo>
                  <a:lnTo>
                    <a:pt x="89163" y="281637"/>
                  </a:lnTo>
                  <a:lnTo>
                    <a:pt x="66426" y="321629"/>
                  </a:lnTo>
                  <a:lnTo>
                    <a:pt x="46767" y="363474"/>
                  </a:lnTo>
                  <a:lnTo>
                    <a:pt x="30339" y="407017"/>
                  </a:lnTo>
                  <a:lnTo>
                    <a:pt x="17295" y="452107"/>
                  </a:lnTo>
                  <a:lnTo>
                    <a:pt x="7789" y="498590"/>
                  </a:lnTo>
                  <a:lnTo>
                    <a:pt x="1972" y="546312"/>
                  </a:lnTo>
                  <a:lnTo>
                    <a:pt x="0" y="595122"/>
                  </a:lnTo>
                  <a:lnTo>
                    <a:pt x="1972" y="643931"/>
                  </a:lnTo>
                  <a:lnTo>
                    <a:pt x="7789" y="691653"/>
                  </a:lnTo>
                  <a:lnTo>
                    <a:pt x="17295" y="738136"/>
                  </a:lnTo>
                  <a:lnTo>
                    <a:pt x="30339" y="783226"/>
                  </a:lnTo>
                  <a:lnTo>
                    <a:pt x="46767" y="826770"/>
                  </a:lnTo>
                  <a:lnTo>
                    <a:pt x="66426" y="868614"/>
                  </a:lnTo>
                  <a:lnTo>
                    <a:pt x="89163" y="908606"/>
                  </a:lnTo>
                  <a:lnTo>
                    <a:pt x="114824" y="946592"/>
                  </a:lnTo>
                  <a:lnTo>
                    <a:pt x="143256" y="982420"/>
                  </a:lnTo>
                  <a:lnTo>
                    <a:pt x="174307" y="1015936"/>
                  </a:lnTo>
                  <a:lnTo>
                    <a:pt x="207823" y="1046987"/>
                  </a:lnTo>
                  <a:lnTo>
                    <a:pt x="243651" y="1075419"/>
                  </a:lnTo>
                  <a:lnTo>
                    <a:pt x="281637" y="1101080"/>
                  </a:lnTo>
                  <a:lnTo>
                    <a:pt x="321629" y="1123817"/>
                  </a:lnTo>
                  <a:lnTo>
                    <a:pt x="363473" y="1143476"/>
                  </a:lnTo>
                  <a:lnTo>
                    <a:pt x="407017" y="1159904"/>
                  </a:lnTo>
                  <a:lnTo>
                    <a:pt x="452107" y="1172948"/>
                  </a:lnTo>
                  <a:lnTo>
                    <a:pt x="498590" y="1182454"/>
                  </a:lnTo>
                  <a:lnTo>
                    <a:pt x="546312" y="1188271"/>
                  </a:lnTo>
                  <a:lnTo>
                    <a:pt x="595122" y="1190244"/>
                  </a:lnTo>
                  <a:lnTo>
                    <a:pt x="643931" y="1188271"/>
                  </a:lnTo>
                  <a:lnTo>
                    <a:pt x="691653" y="1182454"/>
                  </a:lnTo>
                  <a:lnTo>
                    <a:pt x="738136" y="1172948"/>
                  </a:lnTo>
                  <a:lnTo>
                    <a:pt x="783226" y="1159904"/>
                  </a:lnTo>
                  <a:lnTo>
                    <a:pt x="826769" y="1143476"/>
                  </a:lnTo>
                  <a:lnTo>
                    <a:pt x="868614" y="1123817"/>
                  </a:lnTo>
                  <a:lnTo>
                    <a:pt x="908606" y="1101080"/>
                  </a:lnTo>
                  <a:lnTo>
                    <a:pt x="946592" y="1075419"/>
                  </a:lnTo>
                  <a:lnTo>
                    <a:pt x="982420" y="1046987"/>
                  </a:lnTo>
                  <a:lnTo>
                    <a:pt x="1015936" y="1015936"/>
                  </a:lnTo>
                  <a:lnTo>
                    <a:pt x="1046987" y="982420"/>
                  </a:lnTo>
                  <a:lnTo>
                    <a:pt x="1075419" y="946592"/>
                  </a:lnTo>
                  <a:lnTo>
                    <a:pt x="1101080" y="908606"/>
                  </a:lnTo>
                  <a:lnTo>
                    <a:pt x="1123817" y="868614"/>
                  </a:lnTo>
                  <a:lnTo>
                    <a:pt x="1143476" y="826770"/>
                  </a:lnTo>
                  <a:lnTo>
                    <a:pt x="1159904" y="783226"/>
                  </a:lnTo>
                  <a:lnTo>
                    <a:pt x="1172948" y="738136"/>
                  </a:lnTo>
                  <a:lnTo>
                    <a:pt x="1182454" y="691653"/>
                  </a:lnTo>
                  <a:lnTo>
                    <a:pt x="1188271" y="643931"/>
                  </a:lnTo>
                  <a:lnTo>
                    <a:pt x="1190244" y="595122"/>
                  </a:lnTo>
                  <a:lnTo>
                    <a:pt x="1188271" y="546312"/>
                  </a:lnTo>
                  <a:lnTo>
                    <a:pt x="1182454" y="498590"/>
                  </a:lnTo>
                  <a:lnTo>
                    <a:pt x="1172948" y="452107"/>
                  </a:lnTo>
                  <a:lnTo>
                    <a:pt x="1159904" y="407017"/>
                  </a:lnTo>
                  <a:lnTo>
                    <a:pt x="1143476" y="363474"/>
                  </a:lnTo>
                  <a:lnTo>
                    <a:pt x="1123817" y="321629"/>
                  </a:lnTo>
                  <a:lnTo>
                    <a:pt x="1101080" y="281637"/>
                  </a:lnTo>
                  <a:lnTo>
                    <a:pt x="1075419" y="243651"/>
                  </a:lnTo>
                  <a:lnTo>
                    <a:pt x="1046987" y="207823"/>
                  </a:lnTo>
                  <a:lnTo>
                    <a:pt x="1015936" y="174307"/>
                  </a:lnTo>
                  <a:lnTo>
                    <a:pt x="982420" y="143256"/>
                  </a:lnTo>
                  <a:lnTo>
                    <a:pt x="946592" y="114824"/>
                  </a:lnTo>
                  <a:lnTo>
                    <a:pt x="908606" y="89163"/>
                  </a:lnTo>
                  <a:lnTo>
                    <a:pt x="868614" y="66426"/>
                  </a:lnTo>
                  <a:lnTo>
                    <a:pt x="826769" y="46767"/>
                  </a:lnTo>
                  <a:lnTo>
                    <a:pt x="783226" y="30339"/>
                  </a:lnTo>
                  <a:lnTo>
                    <a:pt x="738136" y="17295"/>
                  </a:lnTo>
                  <a:lnTo>
                    <a:pt x="691653" y="7789"/>
                  </a:lnTo>
                  <a:lnTo>
                    <a:pt x="643931" y="1972"/>
                  </a:lnTo>
                  <a:lnTo>
                    <a:pt x="595122" y="0"/>
                  </a:lnTo>
                  <a:close/>
                </a:path>
              </a:pathLst>
            </a:custGeom>
            <a:solidFill>
              <a:srgbClr val="606667"/>
            </a:solidFill>
          </p:spPr>
          <p:txBody>
            <a:bodyPr wrap="square" lIns="0" tIns="0" rIns="0" bIns="0" rtlCol="0"/>
            <a:lstStyle/>
            <a:p>
              <a:endParaRPr/>
            </a:p>
          </p:txBody>
        </p:sp>
        <p:sp>
          <p:nvSpPr>
            <p:cNvPr id="8" name="object 8"/>
            <p:cNvSpPr/>
            <p:nvPr/>
          </p:nvSpPr>
          <p:spPr>
            <a:xfrm>
              <a:off x="5897879" y="3736086"/>
              <a:ext cx="525145" cy="608965"/>
            </a:xfrm>
            <a:custGeom>
              <a:avLst/>
              <a:gdLst/>
              <a:ahLst/>
              <a:cxnLst/>
              <a:rect l="l" t="t" r="r" b="b"/>
              <a:pathLst>
                <a:path w="525145" h="608964">
                  <a:moveTo>
                    <a:pt x="0" y="0"/>
                  </a:moveTo>
                  <a:lnTo>
                    <a:pt x="0" y="608838"/>
                  </a:lnTo>
                  <a:lnTo>
                    <a:pt x="525018" y="304419"/>
                  </a:lnTo>
                  <a:lnTo>
                    <a:pt x="0" y="0"/>
                  </a:lnTo>
                  <a:close/>
                </a:path>
              </a:pathLst>
            </a:custGeom>
            <a:solidFill>
              <a:srgbClr val="FFFFFF"/>
            </a:solidFill>
          </p:spPr>
          <p:txBody>
            <a:bodyPr wrap="square" lIns="0" tIns="0" rIns="0" bIns="0" rtlCol="0"/>
            <a:lstStyle/>
            <a:p>
              <a:endParaRPr/>
            </a:p>
          </p:txBody>
        </p:sp>
      </p:grpSp>
      <p:sp>
        <p:nvSpPr>
          <p:cNvPr id="9" name="object 9"/>
          <p:cNvSpPr txBox="1"/>
          <p:nvPr/>
        </p:nvSpPr>
        <p:spPr>
          <a:xfrm>
            <a:off x="3908050" y="6040796"/>
            <a:ext cx="4716145" cy="299720"/>
          </a:xfrm>
          <a:prstGeom prst="rect">
            <a:avLst/>
          </a:prstGeom>
        </p:spPr>
        <p:txBody>
          <a:bodyPr vert="horz" wrap="square" lIns="0" tIns="12700" rIns="0" bIns="0" rtlCol="0">
            <a:spAutoFit/>
          </a:bodyPr>
          <a:lstStyle/>
          <a:p>
            <a:pPr marL="12700">
              <a:lnSpc>
                <a:spcPct val="100000"/>
              </a:lnSpc>
              <a:spcBef>
                <a:spcPts val="100"/>
              </a:spcBef>
            </a:pPr>
            <a:r>
              <a:rPr sz="1800" i="1" dirty="0">
                <a:solidFill>
                  <a:srgbClr val="898B8B"/>
                </a:solidFill>
                <a:latin typeface="Arial"/>
                <a:cs typeface="Arial"/>
              </a:rPr>
              <a:t>Video</a:t>
            </a:r>
            <a:r>
              <a:rPr sz="1800" i="1" spc="-25" dirty="0">
                <a:solidFill>
                  <a:srgbClr val="898B8B"/>
                </a:solidFill>
                <a:latin typeface="Arial"/>
                <a:cs typeface="Arial"/>
              </a:rPr>
              <a:t> </a:t>
            </a:r>
            <a:r>
              <a:rPr sz="1800" i="1" dirty="0">
                <a:solidFill>
                  <a:srgbClr val="898B8B"/>
                </a:solidFill>
                <a:latin typeface="Arial"/>
                <a:cs typeface="Arial"/>
              </a:rPr>
              <a:t>can</a:t>
            </a:r>
            <a:r>
              <a:rPr sz="1800" i="1" spc="-5" dirty="0">
                <a:solidFill>
                  <a:srgbClr val="898B8B"/>
                </a:solidFill>
                <a:latin typeface="Arial"/>
                <a:cs typeface="Arial"/>
              </a:rPr>
              <a:t> </a:t>
            </a:r>
            <a:r>
              <a:rPr sz="1800" i="1" dirty="0">
                <a:solidFill>
                  <a:srgbClr val="898B8B"/>
                </a:solidFill>
                <a:latin typeface="Arial"/>
                <a:cs typeface="Arial"/>
              </a:rPr>
              <a:t>be</a:t>
            </a:r>
            <a:r>
              <a:rPr sz="1800" i="1" spc="-15" dirty="0">
                <a:solidFill>
                  <a:srgbClr val="898B8B"/>
                </a:solidFill>
                <a:latin typeface="Arial"/>
                <a:cs typeface="Arial"/>
              </a:rPr>
              <a:t> </a:t>
            </a:r>
            <a:r>
              <a:rPr sz="1800" i="1" dirty="0">
                <a:solidFill>
                  <a:srgbClr val="898B8B"/>
                </a:solidFill>
                <a:latin typeface="Arial"/>
                <a:cs typeface="Arial"/>
              </a:rPr>
              <a:t>found</a:t>
            </a:r>
            <a:r>
              <a:rPr sz="1800" i="1" spc="-5" dirty="0">
                <a:solidFill>
                  <a:srgbClr val="898B8B"/>
                </a:solidFill>
                <a:latin typeface="Arial"/>
                <a:cs typeface="Arial"/>
              </a:rPr>
              <a:t> </a:t>
            </a:r>
            <a:r>
              <a:rPr sz="1800" i="1" dirty="0">
                <a:solidFill>
                  <a:srgbClr val="898B8B"/>
                </a:solidFill>
                <a:latin typeface="Arial"/>
                <a:cs typeface="Arial"/>
              </a:rPr>
              <a:t>on</a:t>
            </a:r>
            <a:r>
              <a:rPr sz="1800" i="1" spc="-10" dirty="0">
                <a:solidFill>
                  <a:srgbClr val="898B8B"/>
                </a:solidFill>
                <a:latin typeface="Arial"/>
                <a:cs typeface="Arial"/>
              </a:rPr>
              <a:t> deployedmedicine.com</a:t>
            </a:r>
            <a:endParaRPr sz="1800">
              <a:latin typeface="Arial"/>
              <a:cs typeface="Arial"/>
            </a:endParaRPr>
          </a:p>
        </p:txBody>
      </p:sp>
      <p:pic>
        <p:nvPicPr>
          <p:cNvPr id="10" name="object 10"/>
          <p:cNvPicPr/>
          <p:nvPr/>
        </p:nvPicPr>
        <p:blipFill>
          <a:blip r:embed="rId6" cstate="print"/>
          <a:stretch>
            <a:fillRect/>
          </a:stretch>
        </p:blipFill>
        <p:spPr>
          <a:xfrm>
            <a:off x="12611" y="88813"/>
            <a:ext cx="228777" cy="228777"/>
          </a:xfrm>
          <a:prstGeom prst="rect">
            <a:avLst/>
          </a:prstGeom>
        </p:spPr>
      </p:pic>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14</a:t>
            </a:fld>
            <a:endParaRPr spc="-25" dirty="0"/>
          </a:p>
        </p:txBody>
      </p:sp>
      <p:pic>
        <p:nvPicPr>
          <p:cNvPr id="14" name="17b. Amputation Bandaging">
            <a:hlinkClick r:id="" action="ppaction://media"/>
            <a:extLst>
              <a:ext uri="{FF2B5EF4-FFF2-40B4-BE49-F238E27FC236}">
                <a16:creationId xmlns:a16="http://schemas.microsoft.com/office/drawing/2014/main" id="{BC2636D8-5774-E86F-821A-1199AAF7688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07050" y="1644586"/>
            <a:ext cx="8518144" cy="4791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23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44646" y="289778"/>
            <a:ext cx="3902075" cy="330200"/>
          </a:xfrm>
          <a:prstGeom prst="rect">
            <a:avLst/>
          </a:prstGeom>
        </p:spPr>
        <p:txBody>
          <a:bodyPr vert="horz" wrap="square" lIns="0" tIns="12065" rIns="0" bIns="0" rtlCol="0">
            <a:spAutoFit/>
          </a:bodyPr>
          <a:lstStyle/>
          <a:p>
            <a:pPr marL="12700">
              <a:lnSpc>
                <a:spcPct val="100000"/>
              </a:lnSpc>
              <a:spcBef>
                <a:spcPts val="95"/>
              </a:spcBef>
            </a:pPr>
            <a:r>
              <a:rPr sz="2000" dirty="0">
                <a:solidFill>
                  <a:srgbClr val="756F6F"/>
                </a:solidFill>
              </a:rPr>
              <a:t>Module</a:t>
            </a:r>
            <a:r>
              <a:rPr sz="2000" spc="-65" dirty="0">
                <a:solidFill>
                  <a:srgbClr val="756F6F"/>
                </a:solidFill>
              </a:rPr>
              <a:t> </a:t>
            </a:r>
            <a:r>
              <a:rPr sz="2000" dirty="0">
                <a:solidFill>
                  <a:srgbClr val="756F6F"/>
                </a:solidFill>
              </a:rPr>
              <a:t>17:</a:t>
            </a:r>
            <a:r>
              <a:rPr sz="2000" spc="-75" dirty="0">
                <a:solidFill>
                  <a:srgbClr val="756F6F"/>
                </a:solidFill>
              </a:rPr>
              <a:t> </a:t>
            </a:r>
            <a:r>
              <a:rPr sz="2000" dirty="0">
                <a:solidFill>
                  <a:srgbClr val="756F6F"/>
                </a:solidFill>
              </a:rPr>
              <a:t>Wound</a:t>
            </a:r>
            <a:r>
              <a:rPr sz="2000" spc="-55" dirty="0">
                <a:solidFill>
                  <a:srgbClr val="756F6F"/>
                </a:solidFill>
              </a:rPr>
              <a:t> </a:t>
            </a:r>
            <a:r>
              <a:rPr sz="2000" spc="-10" dirty="0">
                <a:solidFill>
                  <a:srgbClr val="756F6F"/>
                </a:solidFill>
              </a:rPr>
              <a:t>Management</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pic>
        <p:nvPicPr>
          <p:cNvPr id="4" name="object 4"/>
          <p:cNvPicPr/>
          <p:nvPr/>
        </p:nvPicPr>
        <p:blipFill>
          <a:blip r:embed="rId4" cstate="print"/>
          <a:stretch>
            <a:fillRect/>
          </a:stretch>
        </p:blipFill>
        <p:spPr>
          <a:xfrm>
            <a:off x="768096" y="1962150"/>
            <a:ext cx="10665713" cy="4305299"/>
          </a:xfrm>
          <a:prstGeom prst="rect">
            <a:avLst/>
          </a:prstGeom>
        </p:spPr>
      </p:pic>
      <p:graphicFrame>
        <p:nvGraphicFramePr>
          <p:cNvPr id="5" name="object 5"/>
          <p:cNvGraphicFramePr>
            <a:graphicFrameLocks noGrp="1"/>
          </p:cNvGraphicFramePr>
          <p:nvPr/>
        </p:nvGraphicFramePr>
        <p:xfrm>
          <a:off x="936089" y="2067749"/>
          <a:ext cx="10300334" cy="4063365"/>
        </p:xfrm>
        <a:graphic>
          <a:graphicData uri="http://schemas.openxmlformats.org/drawingml/2006/table">
            <a:tbl>
              <a:tblPr firstRow="1" bandRow="1">
                <a:tableStyleId>{2D5ABB26-0587-4C30-8999-92F81FD0307C}</a:tableStyleId>
              </a:tblPr>
              <a:tblGrid>
                <a:gridCol w="4230370">
                  <a:extLst>
                    <a:ext uri="{9D8B030D-6E8A-4147-A177-3AD203B41FA5}">
                      <a16:colId xmlns:a16="http://schemas.microsoft.com/office/drawing/2014/main" val="20000"/>
                    </a:ext>
                  </a:extLst>
                </a:gridCol>
                <a:gridCol w="4945380">
                  <a:extLst>
                    <a:ext uri="{9D8B030D-6E8A-4147-A177-3AD203B41FA5}">
                      <a16:colId xmlns:a16="http://schemas.microsoft.com/office/drawing/2014/main" val="20001"/>
                    </a:ext>
                  </a:extLst>
                </a:gridCol>
                <a:gridCol w="1124584">
                  <a:extLst>
                    <a:ext uri="{9D8B030D-6E8A-4147-A177-3AD203B41FA5}">
                      <a16:colId xmlns:a16="http://schemas.microsoft.com/office/drawing/2014/main" val="20002"/>
                    </a:ext>
                  </a:extLst>
                </a:gridCol>
              </a:tblGrid>
              <a:tr h="581025">
                <a:tc>
                  <a:txBody>
                    <a:bodyPr/>
                    <a:lstStyle/>
                    <a:p>
                      <a:pPr algn="ctr">
                        <a:lnSpc>
                          <a:spcPct val="100000"/>
                        </a:lnSpc>
                        <a:spcBef>
                          <a:spcPts val="1240"/>
                        </a:spcBef>
                      </a:pPr>
                      <a:r>
                        <a:rPr sz="1600" b="1" dirty="0">
                          <a:latin typeface="Arial"/>
                          <a:cs typeface="Arial"/>
                        </a:rPr>
                        <a:t>Subject</a:t>
                      </a:r>
                      <a:r>
                        <a:rPr sz="1600" b="1" spc="-35" dirty="0">
                          <a:latin typeface="Arial"/>
                          <a:cs typeface="Arial"/>
                        </a:rPr>
                        <a:t> </a:t>
                      </a:r>
                      <a:r>
                        <a:rPr sz="1600" b="1" spc="-10" dirty="0">
                          <a:latin typeface="Arial"/>
                          <a:cs typeface="Arial"/>
                        </a:rPr>
                        <a:t>Category</a:t>
                      </a:r>
                      <a:endParaRPr sz="1600">
                        <a:latin typeface="Arial"/>
                        <a:cs typeface="Arial"/>
                      </a:endParaRPr>
                    </a:p>
                  </a:txBody>
                  <a:tcPr marL="0" marR="0" marT="1574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algn="ctr">
                        <a:lnSpc>
                          <a:spcPct val="100000"/>
                        </a:lnSpc>
                        <a:spcBef>
                          <a:spcPts val="1240"/>
                        </a:spcBef>
                      </a:pPr>
                      <a:r>
                        <a:rPr sz="1600" b="1" dirty="0">
                          <a:latin typeface="Arial"/>
                          <a:cs typeface="Arial"/>
                        </a:rPr>
                        <a:t>Study</a:t>
                      </a:r>
                      <a:r>
                        <a:rPr sz="1600" b="1" spc="-15" dirty="0">
                          <a:latin typeface="Arial"/>
                          <a:cs typeface="Arial"/>
                        </a:rPr>
                        <a:t> </a:t>
                      </a:r>
                      <a:r>
                        <a:rPr sz="1600" b="1" spc="-20" dirty="0">
                          <a:latin typeface="Arial"/>
                          <a:cs typeface="Arial"/>
                        </a:rPr>
                        <a:t>Types</a:t>
                      </a:r>
                      <a:endParaRPr sz="1600">
                        <a:latin typeface="Arial"/>
                        <a:cs typeface="Arial"/>
                      </a:endParaRPr>
                    </a:p>
                  </a:txBody>
                  <a:tcPr marL="0" marR="0" marT="1574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115570" marR="109220" indent="61594">
                        <a:lnSpc>
                          <a:spcPts val="1880"/>
                        </a:lnSpc>
                        <a:spcBef>
                          <a:spcPts val="415"/>
                        </a:spcBef>
                      </a:pPr>
                      <a:r>
                        <a:rPr sz="1600" b="1" dirty="0">
                          <a:latin typeface="Arial"/>
                          <a:cs typeface="Arial"/>
                        </a:rPr>
                        <a:t>Level</a:t>
                      </a:r>
                      <a:r>
                        <a:rPr sz="1600" b="1" spc="-30" dirty="0">
                          <a:latin typeface="Arial"/>
                          <a:cs typeface="Arial"/>
                        </a:rPr>
                        <a:t> </a:t>
                      </a:r>
                      <a:r>
                        <a:rPr sz="1600" b="1" spc="-35" dirty="0">
                          <a:latin typeface="Arial"/>
                          <a:cs typeface="Arial"/>
                        </a:rPr>
                        <a:t>of </a:t>
                      </a:r>
                      <a:r>
                        <a:rPr sz="1600" b="1" spc="-10" dirty="0">
                          <a:latin typeface="Arial"/>
                          <a:cs typeface="Arial"/>
                        </a:rPr>
                        <a:t>Evidence</a:t>
                      </a:r>
                      <a:endParaRPr sz="1600">
                        <a:latin typeface="Arial"/>
                        <a:cs typeface="Arial"/>
                      </a:endParaRPr>
                    </a:p>
                  </a:txBody>
                  <a:tcPr marL="0" marR="0" marT="527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D9D9D9"/>
                    </a:solidFill>
                  </a:tcPr>
                </a:tc>
                <a:extLst>
                  <a:ext uri="{0D108BD9-81ED-4DB2-BD59-A6C34878D82A}">
                    <a16:rowId xmlns:a16="http://schemas.microsoft.com/office/drawing/2014/main" val="10000"/>
                  </a:ext>
                </a:extLst>
              </a:tr>
              <a:tr h="861060">
                <a:tc>
                  <a:txBody>
                    <a:bodyPr/>
                    <a:lstStyle/>
                    <a:p>
                      <a:pPr>
                        <a:lnSpc>
                          <a:spcPct val="100000"/>
                        </a:lnSpc>
                        <a:spcBef>
                          <a:spcPts val="500"/>
                        </a:spcBef>
                      </a:pPr>
                      <a:endParaRPr sz="1600">
                        <a:latin typeface="Times New Roman"/>
                        <a:cs typeface="Times New Roman"/>
                      </a:endParaRPr>
                    </a:p>
                    <a:p>
                      <a:pPr marL="287655">
                        <a:lnSpc>
                          <a:spcPct val="100000"/>
                        </a:lnSpc>
                      </a:pPr>
                      <a:r>
                        <a:rPr sz="1600" dirty="0">
                          <a:latin typeface="Arial"/>
                          <a:cs typeface="Arial"/>
                        </a:rPr>
                        <a:t>Wound</a:t>
                      </a:r>
                      <a:r>
                        <a:rPr sz="1600" spc="-40" dirty="0">
                          <a:latin typeface="Arial"/>
                          <a:cs typeface="Arial"/>
                        </a:rPr>
                        <a:t> </a:t>
                      </a:r>
                      <a:r>
                        <a:rPr sz="1600" dirty="0">
                          <a:latin typeface="Arial"/>
                          <a:cs typeface="Arial"/>
                        </a:rPr>
                        <a:t>Management</a:t>
                      </a:r>
                      <a:r>
                        <a:rPr sz="1600" spc="-30" dirty="0">
                          <a:latin typeface="Arial"/>
                          <a:cs typeface="Arial"/>
                        </a:rPr>
                        <a:t> </a:t>
                      </a:r>
                      <a:r>
                        <a:rPr sz="1600" spc="-10" dirty="0">
                          <a:latin typeface="Arial"/>
                          <a:cs typeface="Arial"/>
                        </a:rPr>
                        <a:t>Principles</a:t>
                      </a:r>
                      <a:endParaRPr sz="1600">
                        <a:latin typeface="Arial"/>
                        <a:cs typeface="Arial"/>
                      </a:endParaRPr>
                    </a:p>
                  </a:txBody>
                  <a:tcPr marL="0" marR="0" marT="6350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A0C1E7"/>
                    </a:solidFill>
                  </a:tcPr>
                </a:tc>
                <a:tc>
                  <a:txBody>
                    <a:bodyPr/>
                    <a:lstStyle/>
                    <a:p>
                      <a:pPr marL="287655" marR="822325">
                        <a:lnSpc>
                          <a:spcPct val="100000"/>
                        </a:lnSpc>
                        <a:spcBef>
                          <a:spcPts val="1425"/>
                        </a:spcBef>
                      </a:pPr>
                      <a:r>
                        <a:rPr sz="1600" spc="-20" dirty="0">
                          <a:latin typeface="Arial"/>
                          <a:cs typeface="Arial"/>
                        </a:rPr>
                        <a:t>Meta-</a:t>
                      </a:r>
                      <a:r>
                        <a:rPr sz="1600" dirty="0">
                          <a:latin typeface="Arial"/>
                          <a:cs typeface="Arial"/>
                        </a:rPr>
                        <a:t>analysis</a:t>
                      </a:r>
                      <a:r>
                        <a:rPr sz="1600" spc="-30" dirty="0">
                          <a:latin typeface="Arial"/>
                          <a:cs typeface="Arial"/>
                        </a:rPr>
                        <a:t> </a:t>
                      </a:r>
                      <a:r>
                        <a:rPr sz="1600" dirty="0">
                          <a:latin typeface="Arial"/>
                          <a:cs typeface="Arial"/>
                        </a:rPr>
                        <a:t>of</a:t>
                      </a:r>
                      <a:r>
                        <a:rPr sz="1600" spc="-15" dirty="0">
                          <a:latin typeface="Arial"/>
                          <a:cs typeface="Arial"/>
                        </a:rPr>
                        <a:t> </a:t>
                      </a:r>
                      <a:r>
                        <a:rPr sz="1600" dirty="0">
                          <a:latin typeface="Arial"/>
                          <a:cs typeface="Arial"/>
                        </a:rPr>
                        <a:t>observational</a:t>
                      </a:r>
                      <a:r>
                        <a:rPr sz="1600" spc="-35" dirty="0">
                          <a:latin typeface="Arial"/>
                          <a:cs typeface="Arial"/>
                        </a:rPr>
                        <a:t> </a:t>
                      </a:r>
                      <a:r>
                        <a:rPr sz="1600" dirty="0">
                          <a:latin typeface="Arial"/>
                          <a:cs typeface="Arial"/>
                        </a:rPr>
                        <a:t>studies,</a:t>
                      </a:r>
                      <a:r>
                        <a:rPr sz="1600" spc="-25" dirty="0">
                          <a:latin typeface="Arial"/>
                          <a:cs typeface="Arial"/>
                        </a:rPr>
                        <a:t> lab </a:t>
                      </a:r>
                      <a:r>
                        <a:rPr sz="1600" dirty="0">
                          <a:latin typeface="Arial"/>
                          <a:cs typeface="Arial"/>
                        </a:rPr>
                        <a:t>evaluations</a:t>
                      </a:r>
                      <a:r>
                        <a:rPr sz="1600" spc="-25" dirty="0">
                          <a:latin typeface="Arial"/>
                          <a:cs typeface="Arial"/>
                        </a:rPr>
                        <a:t> </a:t>
                      </a:r>
                      <a:r>
                        <a:rPr sz="1600" dirty="0">
                          <a:latin typeface="Arial"/>
                          <a:cs typeface="Arial"/>
                        </a:rPr>
                        <a:t>and</a:t>
                      </a:r>
                      <a:r>
                        <a:rPr sz="1600" spc="-20" dirty="0">
                          <a:latin typeface="Arial"/>
                          <a:cs typeface="Arial"/>
                        </a:rPr>
                        <a:t> </a:t>
                      </a:r>
                      <a:r>
                        <a:rPr sz="1600" dirty="0">
                          <a:latin typeface="Arial"/>
                          <a:cs typeface="Arial"/>
                        </a:rPr>
                        <a:t>case</a:t>
                      </a:r>
                      <a:r>
                        <a:rPr sz="1600" spc="-30" dirty="0">
                          <a:latin typeface="Arial"/>
                          <a:cs typeface="Arial"/>
                        </a:rPr>
                        <a:t> </a:t>
                      </a:r>
                      <a:r>
                        <a:rPr sz="1600" spc="-10" dirty="0">
                          <a:latin typeface="Arial"/>
                          <a:cs typeface="Arial"/>
                        </a:rPr>
                        <a:t>studies.</a:t>
                      </a:r>
                      <a:endParaRPr sz="1600">
                        <a:latin typeface="Arial"/>
                        <a:cs typeface="Arial"/>
                      </a:endParaRPr>
                    </a:p>
                  </a:txBody>
                  <a:tcPr marL="0" marR="0" marT="1809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A0C1E7"/>
                    </a:solidFill>
                  </a:tcPr>
                </a:tc>
                <a:tc>
                  <a:txBody>
                    <a:bodyPr/>
                    <a:lstStyle/>
                    <a:p>
                      <a:pPr>
                        <a:lnSpc>
                          <a:spcPct val="100000"/>
                        </a:lnSpc>
                        <a:spcBef>
                          <a:spcPts val="545"/>
                        </a:spcBef>
                      </a:pPr>
                      <a:endParaRPr sz="1600">
                        <a:latin typeface="Times New Roman"/>
                        <a:cs typeface="Times New Roman"/>
                      </a:endParaRPr>
                    </a:p>
                    <a:p>
                      <a:pPr algn="ctr">
                        <a:lnSpc>
                          <a:spcPct val="100000"/>
                        </a:lnSpc>
                      </a:pPr>
                      <a:r>
                        <a:rPr sz="1600" b="1" spc="-10" dirty="0">
                          <a:latin typeface="Arial"/>
                          <a:cs typeface="Arial"/>
                        </a:rPr>
                        <a:t>C-</a:t>
                      </a:r>
                      <a:r>
                        <a:rPr sz="1600" b="1" spc="-25" dirty="0">
                          <a:latin typeface="Arial"/>
                          <a:cs typeface="Arial"/>
                        </a:rPr>
                        <a:t>LD</a:t>
                      </a:r>
                      <a:endParaRPr sz="1600">
                        <a:latin typeface="Arial"/>
                        <a:cs typeface="Arial"/>
                      </a:endParaRPr>
                    </a:p>
                  </a:txBody>
                  <a:tcPr marL="0" marR="0" marT="6921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A0C1E7"/>
                    </a:solidFill>
                  </a:tcPr>
                </a:tc>
                <a:extLst>
                  <a:ext uri="{0D108BD9-81ED-4DB2-BD59-A6C34878D82A}">
                    <a16:rowId xmlns:a16="http://schemas.microsoft.com/office/drawing/2014/main" val="10001"/>
                  </a:ext>
                </a:extLst>
              </a:tr>
              <a:tr h="869950">
                <a:tc>
                  <a:txBody>
                    <a:bodyPr/>
                    <a:lstStyle/>
                    <a:p>
                      <a:pPr>
                        <a:lnSpc>
                          <a:spcPct val="100000"/>
                        </a:lnSpc>
                        <a:spcBef>
                          <a:spcPts val="535"/>
                        </a:spcBef>
                      </a:pPr>
                      <a:endParaRPr sz="1600">
                        <a:latin typeface="Times New Roman"/>
                        <a:cs typeface="Times New Roman"/>
                      </a:endParaRPr>
                    </a:p>
                    <a:p>
                      <a:pPr marL="287655">
                        <a:lnSpc>
                          <a:spcPct val="100000"/>
                        </a:lnSpc>
                        <a:spcBef>
                          <a:spcPts val="5"/>
                        </a:spcBef>
                      </a:pPr>
                      <a:r>
                        <a:rPr sz="1600" dirty="0">
                          <a:latin typeface="Arial"/>
                          <a:cs typeface="Arial"/>
                        </a:rPr>
                        <a:t>Open</a:t>
                      </a:r>
                      <a:r>
                        <a:rPr sz="1600" spc="-35" dirty="0">
                          <a:latin typeface="Arial"/>
                          <a:cs typeface="Arial"/>
                        </a:rPr>
                        <a:t> </a:t>
                      </a:r>
                      <a:r>
                        <a:rPr sz="1600" dirty="0">
                          <a:latin typeface="Arial"/>
                          <a:cs typeface="Arial"/>
                        </a:rPr>
                        <a:t>Abdominal</a:t>
                      </a:r>
                      <a:r>
                        <a:rPr sz="1600" spc="-40" dirty="0">
                          <a:latin typeface="Arial"/>
                          <a:cs typeface="Arial"/>
                        </a:rPr>
                        <a:t> </a:t>
                      </a:r>
                      <a:r>
                        <a:rPr sz="1600" dirty="0">
                          <a:latin typeface="Arial"/>
                          <a:cs typeface="Arial"/>
                        </a:rPr>
                        <a:t>Wound</a:t>
                      </a:r>
                      <a:r>
                        <a:rPr sz="1600" spc="-30" dirty="0">
                          <a:latin typeface="Arial"/>
                          <a:cs typeface="Arial"/>
                        </a:rPr>
                        <a:t> </a:t>
                      </a:r>
                      <a:r>
                        <a:rPr sz="1600" spc="-10" dirty="0">
                          <a:latin typeface="Arial"/>
                          <a:cs typeface="Arial"/>
                        </a:rPr>
                        <a:t>Management</a:t>
                      </a:r>
                      <a:endParaRPr sz="1600">
                        <a:latin typeface="Arial"/>
                        <a:cs typeface="Arial"/>
                      </a:endParaRPr>
                    </a:p>
                  </a:txBody>
                  <a:tcPr marL="0" marR="0" marT="6794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A0C1E7"/>
                    </a:solidFill>
                  </a:tcPr>
                </a:tc>
                <a:tc>
                  <a:txBody>
                    <a:bodyPr/>
                    <a:lstStyle/>
                    <a:p>
                      <a:pPr marL="287655" marR="822325">
                        <a:lnSpc>
                          <a:spcPct val="100000"/>
                        </a:lnSpc>
                        <a:spcBef>
                          <a:spcPts val="1460"/>
                        </a:spcBef>
                      </a:pPr>
                      <a:r>
                        <a:rPr sz="1600" spc="-20" dirty="0">
                          <a:latin typeface="Arial"/>
                          <a:cs typeface="Arial"/>
                        </a:rPr>
                        <a:t>Meta-</a:t>
                      </a:r>
                      <a:r>
                        <a:rPr sz="1600" dirty="0">
                          <a:latin typeface="Arial"/>
                          <a:cs typeface="Arial"/>
                        </a:rPr>
                        <a:t>analysis</a:t>
                      </a:r>
                      <a:r>
                        <a:rPr sz="1600" spc="-30" dirty="0">
                          <a:latin typeface="Arial"/>
                          <a:cs typeface="Arial"/>
                        </a:rPr>
                        <a:t> </a:t>
                      </a:r>
                      <a:r>
                        <a:rPr sz="1600" dirty="0">
                          <a:latin typeface="Arial"/>
                          <a:cs typeface="Arial"/>
                        </a:rPr>
                        <a:t>of</a:t>
                      </a:r>
                      <a:r>
                        <a:rPr sz="1600" spc="-15" dirty="0">
                          <a:latin typeface="Arial"/>
                          <a:cs typeface="Arial"/>
                        </a:rPr>
                        <a:t> </a:t>
                      </a:r>
                      <a:r>
                        <a:rPr sz="1600" dirty="0">
                          <a:latin typeface="Arial"/>
                          <a:cs typeface="Arial"/>
                        </a:rPr>
                        <a:t>observational</a:t>
                      </a:r>
                      <a:r>
                        <a:rPr sz="1600" spc="-35" dirty="0">
                          <a:latin typeface="Arial"/>
                          <a:cs typeface="Arial"/>
                        </a:rPr>
                        <a:t> </a:t>
                      </a:r>
                      <a:r>
                        <a:rPr sz="1600" dirty="0">
                          <a:latin typeface="Arial"/>
                          <a:cs typeface="Arial"/>
                        </a:rPr>
                        <a:t>studies,</a:t>
                      </a:r>
                      <a:r>
                        <a:rPr sz="1600" spc="-25" dirty="0">
                          <a:latin typeface="Arial"/>
                          <a:cs typeface="Arial"/>
                        </a:rPr>
                        <a:t> lab </a:t>
                      </a:r>
                      <a:r>
                        <a:rPr sz="1600" dirty="0">
                          <a:latin typeface="Arial"/>
                          <a:cs typeface="Arial"/>
                        </a:rPr>
                        <a:t>evaluations</a:t>
                      </a:r>
                      <a:r>
                        <a:rPr sz="1600" spc="-25" dirty="0">
                          <a:latin typeface="Arial"/>
                          <a:cs typeface="Arial"/>
                        </a:rPr>
                        <a:t> </a:t>
                      </a:r>
                      <a:r>
                        <a:rPr sz="1600" dirty="0">
                          <a:latin typeface="Arial"/>
                          <a:cs typeface="Arial"/>
                        </a:rPr>
                        <a:t>and</a:t>
                      </a:r>
                      <a:r>
                        <a:rPr sz="1600" spc="-20" dirty="0">
                          <a:latin typeface="Arial"/>
                          <a:cs typeface="Arial"/>
                        </a:rPr>
                        <a:t> </a:t>
                      </a:r>
                      <a:r>
                        <a:rPr sz="1600" dirty="0">
                          <a:latin typeface="Arial"/>
                          <a:cs typeface="Arial"/>
                        </a:rPr>
                        <a:t>case</a:t>
                      </a:r>
                      <a:r>
                        <a:rPr sz="1600" spc="-30" dirty="0">
                          <a:latin typeface="Arial"/>
                          <a:cs typeface="Arial"/>
                        </a:rPr>
                        <a:t> </a:t>
                      </a:r>
                      <a:r>
                        <a:rPr sz="1600" spc="-10" dirty="0">
                          <a:latin typeface="Arial"/>
                          <a:cs typeface="Arial"/>
                        </a:rPr>
                        <a:t>studies</a:t>
                      </a:r>
                      <a:endParaRPr sz="1600">
                        <a:latin typeface="Arial"/>
                        <a:cs typeface="Arial"/>
                      </a:endParaRPr>
                    </a:p>
                  </a:txBody>
                  <a:tcPr marL="0" marR="0" marT="18542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A0C1E7"/>
                    </a:solidFill>
                  </a:tcPr>
                </a:tc>
                <a:tc>
                  <a:txBody>
                    <a:bodyPr/>
                    <a:lstStyle/>
                    <a:p>
                      <a:pPr>
                        <a:lnSpc>
                          <a:spcPct val="100000"/>
                        </a:lnSpc>
                        <a:spcBef>
                          <a:spcPts val="580"/>
                        </a:spcBef>
                      </a:pPr>
                      <a:endParaRPr sz="1600">
                        <a:latin typeface="Times New Roman"/>
                        <a:cs typeface="Times New Roman"/>
                      </a:endParaRPr>
                    </a:p>
                    <a:p>
                      <a:pPr algn="ctr">
                        <a:lnSpc>
                          <a:spcPct val="100000"/>
                        </a:lnSpc>
                      </a:pPr>
                      <a:r>
                        <a:rPr sz="1600" b="1" spc="-10" dirty="0">
                          <a:latin typeface="Arial"/>
                          <a:cs typeface="Arial"/>
                        </a:rPr>
                        <a:t>C-</a:t>
                      </a:r>
                      <a:r>
                        <a:rPr sz="1600" b="1" spc="-25" dirty="0">
                          <a:latin typeface="Arial"/>
                          <a:cs typeface="Arial"/>
                        </a:rPr>
                        <a:t>LD</a:t>
                      </a:r>
                      <a:endParaRPr sz="1600">
                        <a:latin typeface="Arial"/>
                        <a:cs typeface="Arial"/>
                      </a:endParaRPr>
                    </a:p>
                  </a:txBody>
                  <a:tcPr marL="0" marR="0" marT="736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A0C1E7"/>
                    </a:solidFill>
                  </a:tcPr>
                </a:tc>
                <a:extLst>
                  <a:ext uri="{0D108BD9-81ED-4DB2-BD59-A6C34878D82A}">
                    <a16:rowId xmlns:a16="http://schemas.microsoft.com/office/drawing/2014/main" val="10002"/>
                  </a:ext>
                </a:extLst>
              </a:tr>
              <a:tr h="875665">
                <a:tc>
                  <a:txBody>
                    <a:bodyPr/>
                    <a:lstStyle/>
                    <a:p>
                      <a:pPr marL="287655" marR="853440">
                        <a:lnSpc>
                          <a:spcPts val="1880"/>
                        </a:lnSpc>
                        <a:spcBef>
                          <a:spcPts val="1580"/>
                        </a:spcBef>
                      </a:pPr>
                      <a:r>
                        <a:rPr sz="1600" dirty="0">
                          <a:latin typeface="Arial"/>
                          <a:cs typeface="Arial"/>
                        </a:rPr>
                        <a:t>Wound</a:t>
                      </a:r>
                      <a:r>
                        <a:rPr sz="1600" spc="-35" dirty="0">
                          <a:latin typeface="Arial"/>
                          <a:cs typeface="Arial"/>
                        </a:rPr>
                        <a:t> </a:t>
                      </a:r>
                      <a:r>
                        <a:rPr sz="1600" dirty="0">
                          <a:latin typeface="Arial"/>
                          <a:cs typeface="Arial"/>
                        </a:rPr>
                        <a:t>Management</a:t>
                      </a:r>
                      <a:r>
                        <a:rPr sz="1600" spc="-15" dirty="0">
                          <a:latin typeface="Arial"/>
                          <a:cs typeface="Arial"/>
                        </a:rPr>
                        <a:t> </a:t>
                      </a:r>
                      <a:r>
                        <a:rPr sz="1600" dirty="0">
                          <a:latin typeface="Arial"/>
                          <a:cs typeface="Arial"/>
                        </a:rPr>
                        <a:t>with</a:t>
                      </a:r>
                      <a:r>
                        <a:rPr sz="1600" spc="-40" dirty="0">
                          <a:latin typeface="Arial"/>
                          <a:cs typeface="Arial"/>
                        </a:rPr>
                        <a:t> </a:t>
                      </a:r>
                      <a:r>
                        <a:rPr sz="1600" spc="-10" dirty="0">
                          <a:latin typeface="Arial"/>
                          <a:cs typeface="Arial"/>
                        </a:rPr>
                        <a:t>Impaled Objects</a:t>
                      </a:r>
                      <a:endParaRPr sz="1600">
                        <a:latin typeface="Arial"/>
                        <a:cs typeface="Arial"/>
                      </a:endParaRPr>
                    </a:p>
                  </a:txBody>
                  <a:tcPr marL="0" marR="0" marT="2006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A0C1E7"/>
                    </a:solidFill>
                  </a:tcPr>
                </a:tc>
                <a:tc>
                  <a:txBody>
                    <a:bodyPr/>
                    <a:lstStyle/>
                    <a:p>
                      <a:pPr marL="287655" marR="822325">
                        <a:lnSpc>
                          <a:spcPct val="100000"/>
                        </a:lnSpc>
                        <a:spcBef>
                          <a:spcPts val="1485"/>
                        </a:spcBef>
                      </a:pPr>
                      <a:r>
                        <a:rPr sz="1600" spc="-20" dirty="0">
                          <a:latin typeface="Arial"/>
                          <a:cs typeface="Arial"/>
                        </a:rPr>
                        <a:t>Meta-</a:t>
                      </a:r>
                      <a:r>
                        <a:rPr sz="1600" dirty="0">
                          <a:latin typeface="Arial"/>
                          <a:cs typeface="Arial"/>
                        </a:rPr>
                        <a:t>analysis</a:t>
                      </a:r>
                      <a:r>
                        <a:rPr sz="1600" spc="-30" dirty="0">
                          <a:latin typeface="Arial"/>
                          <a:cs typeface="Arial"/>
                        </a:rPr>
                        <a:t> </a:t>
                      </a:r>
                      <a:r>
                        <a:rPr sz="1600" dirty="0">
                          <a:latin typeface="Arial"/>
                          <a:cs typeface="Arial"/>
                        </a:rPr>
                        <a:t>of</a:t>
                      </a:r>
                      <a:r>
                        <a:rPr sz="1600" spc="-15" dirty="0">
                          <a:latin typeface="Arial"/>
                          <a:cs typeface="Arial"/>
                        </a:rPr>
                        <a:t> </a:t>
                      </a:r>
                      <a:r>
                        <a:rPr sz="1600" dirty="0">
                          <a:latin typeface="Arial"/>
                          <a:cs typeface="Arial"/>
                        </a:rPr>
                        <a:t>observational</a:t>
                      </a:r>
                      <a:r>
                        <a:rPr sz="1600" spc="-35" dirty="0">
                          <a:latin typeface="Arial"/>
                          <a:cs typeface="Arial"/>
                        </a:rPr>
                        <a:t> </a:t>
                      </a:r>
                      <a:r>
                        <a:rPr sz="1600" dirty="0">
                          <a:latin typeface="Arial"/>
                          <a:cs typeface="Arial"/>
                        </a:rPr>
                        <a:t>studies,</a:t>
                      </a:r>
                      <a:r>
                        <a:rPr sz="1600" spc="-25" dirty="0">
                          <a:latin typeface="Arial"/>
                          <a:cs typeface="Arial"/>
                        </a:rPr>
                        <a:t> lab </a:t>
                      </a:r>
                      <a:r>
                        <a:rPr sz="1600" dirty="0">
                          <a:latin typeface="Arial"/>
                          <a:cs typeface="Arial"/>
                        </a:rPr>
                        <a:t>evaluations</a:t>
                      </a:r>
                      <a:r>
                        <a:rPr sz="1600" spc="-25" dirty="0">
                          <a:latin typeface="Arial"/>
                          <a:cs typeface="Arial"/>
                        </a:rPr>
                        <a:t> </a:t>
                      </a:r>
                      <a:r>
                        <a:rPr sz="1600" dirty="0">
                          <a:latin typeface="Arial"/>
                          <a:cs typeface="Arial"/>
                        </a:rPr>
                        <a:t>and</a:t>
                      </a:r>
                      <a:r>
                        <a:rPr sz="1600" spc="-20" dirty="0">
                          <a:latin typeface="Arial"/>
                          <a:cs typeface="Arial"/>
                        </a:rPr>
                        <a:t> </a:t>
                      </a:r>
                      <a:r>
                        <a:rPr sz="1600" dirty="0">
                          <a:latin typeface="Arial"/>
                          <a:cs typeface="Arial"/>
                        </a:rPr>
                        <a:t>case</a:t>
                      </a:r>
                      <a:r>
                        <a:rPr sz="1600" spc="-30" dirty="0">
                          <a:latin typeface="Arial"/>
                          <a:cs typeface="Arial"/>
                        </a:rPr>
                        <a:t> </a:t>
                      </a:r>
                      <a:r>
                        <a:rPr sz="1600" spc="-10" dirty="0">
                          <a:latin typeface="Arial"/>
                          <a:cs typeface="Arial"/>
                        </a:rPr>
                        <a:t>studies</a:t>
                      </a:r>
                      <a:endParaRPr sz="1600">
                        <a:latin typeface="Arial"/>
                        <a:cs typeface="Arial"/>
                      </a:endParaRPr>
                    </a:p>
                  </a:txBody>
                  <a:tcPr marL="0" marR="0" marT="1885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A0C1E7"/>
                    </a:solidFill>
                  </a:tcPr>
                </a:tc>
                <a:tc>
                  <a:txBody>
                    <a:bodyPr/>
                    <a:lstStyle/>
                    <a:p>
                      <a:pPr>
                        <a:lnSpc>
                          <a:spcPct val="100000"/>
                        </a:lnSpc>
                        <a:spcBef>
                          <a:spcPts val="605"/>
                        </a:spcBef>
                      </a:pPr>
                      <a:endParaRPr sz="1600">
                        <a:latin typeface="Times New Roman"/>
                        <a:cs typeface="Times New Roman"/>
                      </a:endParaRPr>
                    </a:p>
                    <a:p>
                      <a:pPr algn="ctr">
                        <a:lnSpc>
                          <a:spcPct val="100000"/>
                        </a:lnSpc>
                      </a:pPr>
                      <a:r>
                        <a:rPr sz="1600" b="1" spc="-10" dirty="0">
                          <a:latin typeface="Arial"/>
                          <a:cs typeface="Arial"/>
                        </a:rPr>
                        <a:t>C-</a:t>
                      </a:r>
                      <a:r>
                        <a:rPr sz="1600" b="1" spc="-25" dirty="0">
                          <a:latin typeface="Arial"/>
                          <a:cs typeface="Arial"/>
                        </a:rPr>
                        <a:t>LD</a:t>
                      </a:r>
                      <a:endParaRPr sz="1600">
                        <a:latin typeface="Arial"/>
                        <a:cs typeface="Arial"/>
                      </a:endParaRPr>
                    </a:p>
                  </a:txBody>
                  <a:tcPr marL="0" marR="0" marT="7683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A0C1E7"/>
                    </a:solidFill>
                  </a:tcPr>
                </a:tc>
                <a:extLst>
                  <a:ext uri="{0D108BD9-81ED-4DB2-BD59-A6C34878D82A}">
                    <a16:rowId xmlns:a16="http://schemas.microsoft.com/office/drawing/2014/main" val="10003"/>
                  </a:ext>
                </a:extLst>
              </a:tr>
              <a:tr h="875665">
                <a:tc>
                  <a:txBody>
                    <a:bodyPr/>
                    <a:lstStyle/>
                    <a:p>
                      <a:pPr>
                        <a:lnSpc>
                          <a:spcPct val="100000"/>
                        </a:lnSpc>
                        <a:spcBef>
                          <a:spcPts val="560"/>
                        </a:spcBef>
                      </a:pPr>
                      <a:endParaRPr sz="1600">
                        <a:latin typeface="Times New Roman"/>
                        <a:cs typeface="Times New Roman"/>
                      </a:endParaRPr>
                    </a:p>
                    <a:p>
                      <a:pPr marL="287020">
                        <a:lnSpc>
                          <a:spcPct val="100000"/>
                        </a:lnSpc>
                      </a:pPr>
                      <a:r>
                        <a:rPr sz="1600" dirty="0">
                          <a:latin typeface="Arial"/>
                          <a:cs typeface="Arial"/>
                        </a:rPr>
                        <a:t>Wound</a:t>
                      </a:r>
                      <a:r>
                        <a:rPr sz="1600" spc="-35" dirty="0">
                          <a:latin typeface="Arial"/>
                          <a:cs typeface="Arial"/>
                        </a:rPr>
                        <a:t> </a:t>
                      </a:r>
                      <a:r>
                        <a:rPr sz="1600" dirty="0">
                          <a:latin typeface="Arial"/>
                          <a:cs typeface="Arial"/>
                        </a:rPr>
                        <a:t>Management</a:t>
                      </a:r>
                      <a:r>
                        <a:rPr sz="1600" spc="-20" dirty="0">
                          <a:latin typeface="Arial"/>
                          <a:cs typeface="Arial"/>
                        </a:rPr>
                        <a:t> </a:t>
                      </a:r>
                      <a:r>
                        <a:rPr sz="1600" dirty="0">
                          <a:latin typeface="Arial"/>
                          <a:cs typeface="Arial"/>
                        </a:rPr>
                        <a:t>of</a:t>
                      </a:r>
                      <a:r>
                        <a:rPr sz="1600" spc="-20" dirty="0">
                          <a:latin typeface="Arial"/>
                          <a:cs typeface="Arial"/>
                        </a:rPr>
                        <a:t> </a:t>
                      </a:r>
                      <a:r>
                        <a:rPr sz="1600" spc="-10" dirty="0">
                          <a:latin typeface="Arial"/>
                          <a:cs typeface="Arial"/>
                        </a:rPr>
                        <a:t>Amputations</a:t>
                      </a:r>
                      <a:endParaRPr sz="1600">
                        <a:latin typeface="Arial"/>
                        <a:cs typeface="Arial"/>
                      </a:endParaRPr>
                    </a:p>
                  </a:txBody>
                  <a:tcPr marL="0" marR="0" marT="7112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A0C1E7"/>
                    </a:solidFill>
                  </a:tcPr>
                </a:tc>
                <a:tc>
                  <a:txBody>
                    <a:bodyPr/>
                    <a:lstStyle/>
                    <a:p>
                      <a:pPr marL="287020" marR="822960">
                        <a:lnSpc>
                          <a:spcPct val="100000"/>
                        </a:lnSpc>
                        <a:spcBef>
                          <a:spcPts val="1485"/>
                        </a:spcBef>
                      </a:pPr>
                      <a:r>
                        <a:rPr sz="1600" spc="-20" dirty="0">
                          <a:latin typeface="Arial"/>
                          <a:cs typeface="Arial"/>
                        </a:rPr>
                        <a:t>Meta-</a:t>
                      </a:r>
                      <a:r>
                        <a:rPr sz="1600" dirty="0">
                          <a:latin typeface="Arial"/>
                          <a:cs typeface="Arial"/>
                        </a:rPr>
                        <a:t>analysis</a:t>
                      </a:r>
                      <a:r>
                        <a:rPr sz="1600" spc="-30" dirty="0">
                          <a:latin typeface="Arial"/>
                          <a:cs typeface="Arial"/>
                        </a:rPr>
                        <a:t> </a:t>
                      </a:r>
                      <a:r>
                        <a:rPr sz="1600" dirty="0">
                          <a:latin typeface="Arial"/>
                          <a:cs typeface="Arial"/>
                        </a:rPr>
                        <a:t>of</a:t>
                      </a:r>
                      <a:r>
                        <a:rPr sz="1600" spc="-15" dirty="0">
                          <a:latin typeface="Arial"/>
                          <a:cs typeface="Arial"/>
                        </a:rPr>
                        <a:t> </a:t>
                      </a:r>
                      <a:r>
                        <a:rPr sz="1600" dirty="0">
                          <a:latin typeface="Arial"/>
                          <a:cs typeface="Arial"/>
                        </a:rPr>
                        <a:t>observational</a:t>
                      </a:r>
                      <a:r>
                        <a:rPr sz="1600" spc="-35" dirty="0">
                          <a:latin typeface="Arial"/>
                          <a:cs typeface="Arial"/>
                        </a:rPr>
                        <a:t> </a:t>
                      </a:r>
                      <a:r>
                        <a:rPr sz="1600" dirty="0">
                          <a:latin typeface="Arial"/>
                          <a:cs typeface="Arial"/>
                        </a:rPr>
                        <a:t>studies,</a:t>
                      </a:r>
                      <a:r>
                        <a:rPr sz="1600" spc="-25" dirty="0">
                          <a:latin typeface="Arial"/>
                          <a:cs typeface="Arial"/>
                        </a:rPr>
                        <a:t> lab </a:t>
                      </a:r>
                      <a:r>
                        <a:rPr sz="1600" dirty="0">
                          <a:latin typeface="Arial"/>
                          <a:cs typeface="Arial"/>
                        </a:rPr>
                        <a:t>evaluations</a:t>
                      </a:r>
                      <a:r>
                        <a:rPr sz="1600" spc="-25" dirty="0">
                          <a:latin typeface="Arial"/>
                          <a:cs typeface="Arial"/>
                        </a:rPr>
                        <a:t> </a:t>
                      </a:r>
                      <a:r>
                        <a:rPr sz="1600" dirty="0">
                          <a:latin typeface="Arial"/>
                          <a:cs typeface="Arial"/>
                        </a:rPr>
                        <a:t>and</a:t>
                      </a:r>
                      <a:r>
                        <a:rPr sz="1600" spc="-20" dirty="0">
                          <a:latin typeface="Arial"/>
                          <a:cs typeface="Arial"/>
                        </a:rPr>
                        <a:t> </a:t>
                      </a:r>
                      <a:r>
                        <a:rPr sz="1600" dirty="0">
                          <a:latin typeface="Arial"/>
                          <a:cs typeface="Arial"/>
                        </a:rPr>
                        <a:t>case</a:t>
                      </a:r>
                      <a:r>
                        <a:rPr sz="1600" spc="-30" dirty="0">
                          <a:latin typeface="Arial"/>
                          <a:cs typeface="Arial"/>
                        </a:rPr>
                        <a:t> </a:t>
                      </a:r>
                      <a:r>
                        <a:rPr sz="1600" spc="-10" dirty="0">
                          <a:latin typeface="Arial"/>
                          <a:cs typeface="Arial"/>
                        </a:rPr>
                        <a:t>studies</a:t>
                      </a:r>
                      <a:endParaRPr sz="1600">
                        <a:latin typeface="Arial"/>
                        <a:cs typeface="Arial"/>
                      </a:endParaRPr>
                    </a:p>
                  </a:txBody>
                  <a:tcPr marL="0" marR="0" marT="1885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A0C1E7"/>
                    </a:solidFill>
                  </a:tcPr>
                </a:tc>
                <a:tc>
                  <a:txBody>
                    <a:bodyPr/>
                    <a:lstStyle/>
                    <a:p>
                      <a:pPr>
                        <a:lnSpc>
                          <a:spcPct val="100000"/>
                        </a:lnSpc>
                        <a:spcBef>
                          <a:spcPts val="605"/>
                        </a:spcBef>
                      </a:pPr>
                      <a:endParaRPr sz="1600">
                        <a:latin typeface="Times New Roman"/>
                        <a:cs typeface="Times New Roman"/>
                      </a:endParaRPr>
                    </a:p>
                    <a:p>
                      <a:pPr algn="ctr">
                        <a:lnSpc>
                          <a:spcPct val="100000"/>
                        </a:lnSpc>
                      </a:pPr>
                      <a:r>
                        <a:rPr sz="1600" b="1" spc="-10" dirty="0">
                          <a:latin typeface="Arial"/>
                          <a:cs typeface="Arial"/>
                        </a:rPr>
                        <a:t>C-</a:t>
                      </a:r>
                      <a:r>
                        <a:rPr sz="1600" b="1" spc="-25" dirty="0">
                          <a:latin typeface="Arial"/>
                          <a:cs typeface="Arial"/>
                        </a:rPr>
                        <a:t>LD</a:t>
                      </a:r>
                      <a:endParaRPr sz="1600">
                        <a:latin typeface="Arial"/>
                        <a:cs typeface="Arial"/>
                      </a:endParaRPr>
                    </a:p>
                  </a:txBody>
                  <a:tcPr marL="0" marR="0" marT="7683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A0C1E7"/>
                    </a:solidFill>
                  </a:tcPr>
                </a:tc>
                <a:extLst>
                  <a:ext uri="{0D108BD9-81ED-4DB2-BD59-A6C34878D82A}">
                    <a16:rowId xmlns:a16="http://schemas.microsoft.com/office/drawing/2014/main" val="10004"/>
                  </a:ext>
                </a:extLst>
              </a:tr>
            </a:tbl>
          </a:graphicData>
        </a:graphic>
      </p:graphicFrame>
      <p:sp>
        <p:nvSpPr>
          <p:cNvPr id="6" name="object 6"/>
          <p:cNvSpPr txBox="1"/>
          <p:nvPr/>
        </p:nvSpPr>
        <p:spPr>
          <a:xfrm>
            <a:off x="1982533" y="680696"/>
            <a:ext cx="8308975" cy="1068070"/>
          </a:xfrm>
          <a:prstGeom prst="rect">
            <a:avLst/>
          </a:prstGeom>
        </p:spPr>
        <p:txBody>
          <a:bodyPr vert="horz" wrap="square" lIns="0" tIns="74295" rIns="0" bIns="0" rtlCol="0">
            <a:spAutoFit/>
          </a:bodyPr>
          <a:lstStyle/>
          <a:p>
            <a:pPr marL="12700" marR="5080" indent="1396365">
              <a:lnSpc>
                <a:spcPts val="3890"/>
              </a:lnSpc>
              <a:spcBef>
                <a:spcPts val="585"/>
              </a:spcBef>
            </a:pPr>
            <a:r>
              <a:rPr sz="3600" b="1" dirty="0">
                <a:latin typeface="Arial"/>
                <a:cs typeface="Arial"/>
              </a:rPr>
              <a:t>EVIDENCE </a:t>
            </a:r>
            <a:r>
              <a:rPr sz="3600" b="1" spc="-10" dirty="0">
                <a:latin typeface="Arial"/>
                <a:cs typeface="Arial"/>
              </a:rPr>
              <a:t>SUPPORTING </a:t>
            </a:r>
            <a:r>
              <a:rPr sz="3600" b="1" dirty="0">
                <a:latin typeface="Arial"/>
                <a:cs typeface="Arial"/>
              </a:rPr>
              <a:t>WOUND</a:t>
            </a:r>
            <a:r>
              <a:rPr sz="3600" b="1" spc="-170" dirty="0">
                <a:latin typeface="Arial"/>
                <a:cs typeface="Arial"/>
              </a:rPr>
              <a:t> </a:t>
            </a:r>
            <a:r>
              <a:rPr sz="3600" b="1" spc="-10" dirty="0">
                <a:latin typeface="Arial"/>
                <a:cs typeface="Arial"/>
              </a:rPr>
              <a:t>MANAGEMENT</a:t>
            </a:r>
            <a:r>
              <a:rPr sz="3600" b="1" spc="-170" dirty="0">
                <a:latin typeface="Arial"/>
                <a:cs typeface="Arial"/>
              </a:rPr>
              <a:t> </a:t>
            </a:r>
            <a:r>
              <a:rPr sz="3600" b="1" spc="-10" dirty="0">
                <a:latin typeface="Arial"/>
                <a:cs typeface="Arial"/>
              </a:rPr>
              <a:t>STRATEGIES</a:t>
            </a:r>
            <a:endParaRPr sz="3600">
              <a:latin typeface="Arial"/>
              <a:cs typeface="Arial"/>
            </a:endParaRPr>
          </a:p>
        </p:txBody>
      </p:sp>
      <p:pic>
        <p:nvPicPr>
          <p:cNvPr id="7" name="object 7"/>
          <p:cNvPicPr/>
          <p:nvPr/>
        </p:nvPicPr>
        <p:blipFill>
          <a:blip r:embed="rId5" cstate="print"/>
          <a:stretch>
            <a:fillRect/>
          </a:stretch>
        </p:blipFill>
        <p:spPr>
          <a:xfrm>
            <a:off x="12611" y="88813"/>
            <a:ext cx="228777" cy="228777"/>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15</a:t>
            </a:fld>
            <a:endParaRPr spc="-25"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44646" y="289778"/>
            <a:ext cx="3902075" cy="330200"/>
          </a:xfrm>
          <a:prstGeom prst="rect">
            <a:avLst/>
          </a:prstGeom>
        </p:spPr>
        <p:txBody>
          <a:bodyPr vert="horz" wrap="square" lIns="0" tIns="12065" rIns="0" bIns="0" rtlCol="0">
            <a:spAutoFit/>
          </a:bodyPr>
          <a:lstStyle/>
          <a:p>
            <a:pPr marL="12700">
              <a:lnSpc>
                <a:spcPct val="100000"/>
              </a:lnSpc>
              <a:spcBef>
                <a:spcPts val="95"/>
              </a:spcBef>
            </a:pPr>
            <a:r>
              <a:rPr sz="2000" dirty="0">
                <a:solidFill>
                  <a:srgbClr val="756F6F"/>
                </a:solidFill>
              </a:rPr>
              <a:t>Module</a:t>
            </a:r>
            <a:r>
              <a:rPr sz="2000" spc="-65" dirty="0">
                <a:solidFill>
                  <a:srgbClr val="756F6F"/>
                </a:solidFill>
              </a:rPr>
              <a:t> </a:t>
            </a:r>
            <a:r>
              <a:rPr sz="2000" dirty="0">
                <a:solidFill>
                  <a:srgbClr val="756F6F"/>
                </a:solidFill>
              </a:rPr>
              <a:t>17:</a:t>
            </a:r>
            <a:r>
              <a:rPr sz="2000" spc="-75" dirty="0">
                <a:solidFill>
                  <a:srgbClr val="756F6F"/>
                </a:solidFill>
              </a:rPr>
              <a:t> </a:t>
            </a:r>
            <a:r>
              <a:rPr sz="2000" dirty="0">
                <a:solidFill>
                  <a:srgbClr val="756F6F"/>
                </a:solidFill>
              </a:rPr>
              <a:t>Wound</a:t>
            </a:r>
            <a:r>
              <a:rPr sz="2000" spc="-55" dirty="0">
                <a:solidFill>
                  <a:srgbClr val="756F6F"/>
                </a:solidFill>
              </a:rPr>
              <a:t> </a:t>
            </a:r>
            <a:r>
              <a:rPr sz="2000" spc="-10" dirty="0">
                <a:solidFill>
                  <a:srgbClr val="756F6F"/>
                </a:solidFill>
              </a:rPr>
              <a:t>Management</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pic>
        <p:nvPicPr>
          <p:cNvPr id="4" name="object 4"/>
          <p:cNvPicPr/>
          <p:nvPr/>
        </p:nvPicPr>
        <p:blipFill>
          <a:blip r:embed="rId4" cstate="print"/>
          <a:stretch>
            <a:fillRect/>
          </a:stretch>
        </p:blipFill>
        <p:spPr>
          <a:xfrm>
            <a:off x="641604" y="1392936"/>
            <a:ext cx="11039081" cy="5139677"/>
          </a:xfrm>
          <a:prstGeom prst="rect">
            <a:avLst/>
          </a:prstGeom>
        </p:spPr>
      </p:pic>
      <p:graphicFrame>
        <p:nvGraphicFramePr>
          <p:cNvPr id="5" name="object 5"/>
          <p:cNvGraphicFramePr>
            <a:graphicFrameLocks noGrp="1"/>
          </p:cNvGraphicFramePr>
          <p:nvPr/>
        </p:nvGraphicFramePr>
        <p:xfrm>
          <a:off x="813244" y="1506542"/>
          <a:ext cx="10652759" cy="4868545"/>
        </p:xfrm>
        <a:graphic>
          <a:graphicData uri="http://schemas.openxmlformats.org/drawingml/2006/table">
            <a:tbl>
              <a:tblPr firstRow="1" bandRow="1">
                <a:tableStyleId>{2D5ABB26-0587-4C30-8999-92F81FD0307C}</a:tableStyleId>
              </a:tblPr>
              <a:tblGrid>
                <a:gridCol w="1074420">
                  <a:extLst>
                    <a:ext uri="{9D8B030D-6E8A-4147-A177-3AD203B41FA5}">
                      <a16:colId xmlns:a16="http://schemas.microsoft.com/office/drawing/2014/main" val="20000"/>
                    </a:ext>
                  </a:extLst>
                </a:gridCol>
                <a:gridCol w="5692139">
                  <a:extLst>
                    <a:ext uri="{9D8B030D-6E8A-4147-A177-3AD203B41FA5}">
                      <a16:colId xmlns:a16="http://schemas.microsoft.com/office/drawing/2014/main" val="20001"/>
                    </a:ext>
                  </a:extLst>
                </a:gridCol>
                <a:gridCol w="3886200">
                  <a:extLst>
                    <a:ext uri="{9D8B030D-6E8A-4147-A177-3AD203B41FA5}">
                      <a16:colId xmlns:a16="http://schemas.microsoft.com/office/drawing/2014/main" val="20002"/>
                    </a:ext>
                  </a:extLst>
                </a:gridCol>
              </a:tblGrid>
              <a:tr h="751840">
                <a:tc>
                  <a:txBody>
                    <a:bodyPr/>
                    <a:lstStyle/>
                    <a:p>
                      <a:pPr marL="91440" marR="83185" indent="60960">
                        <a:lnSpc>
                          <a:spcPct val="100000"/>
                        </a:lnSpc>
                        <a:spcBef>
                          <a:spcPts val="994"/>
                        </a:spcBef>
                      </a:pPr>
                      <a:r>
                        <a:rPr sz="1600" b="1" dirty="0">
                          <a:latin typeface="Arial"/>
                          <a:cs typeface="Arial"/>
                        </a:rPr>
                        <a:t>Level</a:t>
                      </a:r>
                      <a:r>
                        <a:rPr sz="1600" b="1" spc="-20" dirty="0">
                          <a:latin typeface="Arial"/>
                          <a:cs typeface="Arial"/>
                        </a:rPr>
                        <a:t> </a:t>
                      </a:r>
                      <a:r>
                        <a:rPr sz="1600" b="1" spc="-25" dirty="0">
                          <a:latin typeface="Arial"/>
                          <a:cs typeface="Arial"/>
                        </a:rPr>
                        <a:t>of </a:t>
                      </a:r>
                      <a:r>
                        <a:rPr sz="1600" b="1" spc="-10" dirty="0">
                          <a:latin typeface="Arial"/>
                          <a:cs typeface="Arial"/>
                        </a:rPr>
                        <a:t>Evidence</a:t>
                      </a:r>
                      <a:endParaRPr sz="1600">
                        <a:latin typeface="Arial"/>
                        <a:cs typeface="Arial"/>
                      </a:endParaRPr>
                    </a:p>
                  </a:txBody>
                  <a:tcPr marL="0" marR="0" marT="126364"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D1D2D3"/>
                    </a:solidFill>
                  </a:tcPr>
                </a:tc>
                <a:tc>
                  <a:txBody>
                    <a:bodyPr/>
                    <a:lstStyle/>
                    <a:p>
                      <a:pPr>
                        <a:lnSpc>
                          <a:spcPct val="100000"/>
                        </a:lnSpc>
                        <a:spcBef>
                          <a:spcPts val="110"/>
                        </a:spcBef>
                      </a:pPr>
                      <a:endParaRPr sz="1600">
                        <a:latin typeface="Times New Roman"/>
                        <a:cs typeface="Times New Roman"/>
                      </a:endParaRPr>
                    </a:p>
                    <a:p>
                      <a:pPr marL="114300">
                        <a:lnSpc>
                          <a:spcPct val="100000"/>
                        </a:lnSpc>
                        <a:spcBef>
                          <a:spcPts val="5"/>
                        </a:spcBef>
                      </a:pPr>
                      <a:r>
                        <a:rPr sz="1600" b="1" dirty="0">
                          <a:latin typeface="Arial"/>
                          <a:cs typeface="Arial"/>
                        </a:rPr>
                        <a:t>AHA</a:t>
                      </a:r>
                      <a:r>
                        <a:rPr sz="1600" b="1" spc="-35" dirty="0">
                          <a:latin typeface="Arial"/>
                          <a:cs typeface="Arial"/>
                        </a:rPr>
                        <a:t> </a:t>
                      </a:r>
                      <a:r>
                        <a:rPr sz="1600" b="1" spc="-10" dirty="0">
                          <a:latin typeface="Arial"/>
                          <a:cs typeface="Arial"/>
                        </a:rPr>
                        <a:t>Recommendation</a:t>
                      </a:r>
                      <a:r>
                        <a:rPr sz="1600" b="1" spc="-40" dirty="0">
                          <a:latin typeface="Arial"/>
                          <a:cs typeface="Arial"/>
                        </a:rPr>
                        <a:t> </a:t>
                      </a:r>
                      <a:r>
                        <a:rPr sz="1600" b="1" dirty="0">
                          <a:latin typeface="Arial"/>
                          <a:cs typeface="Arial"/>
                        </a:rPr>
                        <a:t>System</a:t>
                      </a:r>
                      <a:r>
                        <a:rPr sz="1600" b="1" spc="-25" dirty="0">
                          <a:latin typeface="Arial"/>
                          <a:cs typeface="Arial"/>
                        </a:rPr>
                        <a:t> </a:t>
                      </a:r>
                      <a:r>
                        <a:rPr sz="1600" b="1" dirty="0">
                          <a:latin typeface="Arial"/>
                          <a:cs typeface="Arial"/>
                        </a:rPr>
                        <a:t>Terminology</a:t>
                      </a:r>
                      <a:r>
                        <a:rPr sz="1600" b="1" spc="-30" dirty="0">
                          <a:latin typeface="Arial"/>
                          <a:cs typeface="Arial"/>
                        </a:rPr>
                        <a:t> </a:t>
                      </a:r>
                      <a:r>
                        <a:rPr sz="1600" b="1" spc="-10" dirty="0">
                          <a:latin typeface="Arial"/>
                          <a:cs typeface="Arial"/>
                        </a:rPr>
                        <a:t>Explanation</a:t>
                      </a:r>
                      <a:endParaRPr sz="1600">
                        <a:latin typeface="Arial"/>
                        <a:cs typeface="Arial"/>
                      </a:endParaRPr>
                    </a:p>
                  </a:txBody>
                  <a:tcPr marL="0" marR="0" marT="1397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D1D2D3"/>
                    </a:solidFill>
                  </a:tcPr>
                </a:tc>
                <a:tc>
                  <a:txBody>
                    <a:bodyPr/>
                    <a:lstStyle/>
                    <a:p>
                      <a:pPr>
                        <a:lnSpc>
                          <a:spcPct val="100000"/>
                        </a:lnSpc>
                        <a:spcBef>
                          <a:spcPts val="110"/>
                        </a:spcBef>
                      </a:pPr>
                      <a:endParaRPr sz="1600">
                        <a:latin typeface="Times New Roman"/>
                        <a:cs typeface="Times New Roman"/>
                      </a:endParaRPr>
                    </a:p>
                    <a:p>
                      <a:pPr marL="158115">
                        <a:lnSpc>
                          <a:spcPct val="100000"/>
                        </a:lnSpc>
                        <a:spcBef>
                          <a:spcPts val="5"/>
                        </a:spcBef>
                      </a:pPr>
                      <a:r>
                        <a:rPr sz="1600" b="1" dirty="0">
                          <a:latin typeface="Arial"/>
                          <a:cs typeface="Arial"/>
                        </a:rPr>
                        <a:t>Why</a:t>
                      </a:r>
                      <a:r>
                        <a:rPr sz="1600" b="1" spc="-30" dirty="0">
                          <a:latin typeface="Arial"/>
                          <a:cs typeface="Arial"/>
                        </a:rPr>
                        <a:t> </a:t>
                      </a:r>
                      <a:r>
                        <a:rPr sz="1600" b="1" dirty="0">
                          <a:latin typeface="Arial"/>
                          <a:cs typeface="Arial"/>
                        </a:rPr>
                        <a:t>the</a:t>
                      </a:r>
                      <a:r>
                        <a:rPr sz="1600" b="1" spc="-30" dirty="0">
                          <a:latin typeface="Arial"/>
                          <a:cs typeface="Arial"/>
                        </a:rPr>
                        <a:t> </a:t>
                      </a:r>
                      <a:r>
                        <a:rPr sz="1600" b="1" dirty="0">
                          <a:latin typeface="Arial"/>
                          <a:cs typeface="Arial"/>
                        </a:rPr>
                        <a:t>AHA</a:t>
                      </a:r>
                      <a:r>
                        <a:rPr sz="1600" b="1" spc="-40" dirty="0">
                          <a:latin typeface="Arial"/>
                          <a:cs typeface="Arial"/>
                        </a:rPr>
                        <a:t> </a:t>
                      </a:r>
                      <a:r>
                        <a:rPr sz="1600" b="1" dirty="0">
                          <a:latin typeface="Arial"/>
                          <a:cs typeface="Arial"/>
                        </a:rPr>
                        <a:t>Classification</a:t>
                      </a:r>
                      <a:r>
                        <a:rPr sz="1600" b="1" spc="-20" dirty="0">
                          <a:latin typeface="Arial"/>
                          <a:cs typeface="Arial"/>
                        </a:rPr>
                        <a:t> </a:t>
                      </a:r>
                      <a:r>
                        <a:rPr sz="1600" b="1" spc="-10" dirty="0">
                          <a:latin typeface="Arial"/>
                          <a:cs typeface="Arial"/>
                        </a:rPr>
                        <a:t>System?</a:t>
                      </a:r>
                      <a:endParaRPr sz="1600">
                        <a:latin typeface="Arial"/>
                        <a:cs typeface="Arial"/>
                      </a:endParaRPr>
                    </a:p>
                  </a:txBody>
                  <a:tcPr marL="0" marR="0" marT="1397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D1D2D3"/>
                    </a:solidFill>
                  </a:tcPr>
                </a:tc>
                <a:extLst>
                  <a:ext uri="{0D108BD9-81ED-4DB2-BD59-A6C34878D82A}">
                    <a16:rowId xmlns:a16="http://schemas.microsoft.com/office/drawing/2014/main" val="10000"/>
                  </a:ext>
                </a:extLst>
              </a:tr>
              <a:tr h="825500">
                <a:tc>
                  <a:txBody>
                    <a:bodyPr/>
                    <a:lstStyle/>
                    <a:p>
                      <a:pPr>
                        <a:lnSpc>
                          <a:spcPct val="100000"/>
                        </a:lnSpc>
                        <a:spcBef>
                          <a:spcPts val="760"/>
                        </a:spcBef>
                      </a:pPr>
                      <a:endParaRPr sz="1400">
                        <a:latin typeface="Times New Roman"/>
                        <a:cs typeface="Times New Roman"/>
                      </a:endParaRPr>
                    </a:p>
                    <a:p>
                      <a:pPr algn="ctr">
                        <a:lnSpc>
                          <a:spcPct val="100000"/>
                        </a:lnSpc>
                      </a:pPr>
                      <a:r>
                        <a:rPr sz="1400" b="1" spc="-50" dirty="0">
                          <a:latin typeface="Arial"/>
                          <a:cs typeface="Arial"/>
                        </a:rPr>
                        <a:t>A</a:t>
                      </a:r>
                      <a:endParaRPr sz="1400">
                        <a:latin typeface="Arial"/>
                        <a:cs typeface="Arial"/>
                      </a:endParaRPr>
                    </a:p>
                  </a:txBody>
                  <a:tcPr marL="0" marR="0" marT="9652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C6EB8"/>
                    </a:solidFill>
                  </a:tcPr>
                </a:tc>
                <a:tc>
                  <a:txBody>
                    <a:bodyPr/>
                    <a:lstStyle/>
                    <a:p>
                      <a:pPr marL="287655" marR="723900">
                        <a:lnSpc>
                          <a:spcPct val="100000"/>
                        </a:lnSpc>
                        <a:spcBef>
                          <a:spcPts val="1530"/>
                        </a:spcBef>
                      </a:pPr>
                      <a:r>
                        <a:rPr sz="1400" dirty="0">
                          <a:latin typeface="Arial"/>
                          <a:cs typeface="Arial"/>
                        </a:rPr>
                        <a:t>Evidence</a:t>
                      </a:r>
                      <a:r>
                        <a:rPr sz="1400" spc="-35" dirty="0">
                          <a:latin typeface="Arial"/>
                          <a:cs typeface="Arial"/>
                        </a:rPr>
                        <a:t> </a:t>
                      </a:r>
                      <a:r>
                        <a:rPr sz="1400" dirty="0">
                          <a:latin typeface="Arial"/>
                          <a:cs typeface="Arial"/>
                        </a:rPr>
                        <a:t>from</a:t>
                      </a:r>
                      <a:r>
                        <a:rPr sz="1400" spc="-35" dirty="0">
                          <a:latin typeface="Arial"/>
                          <a:cs typeface="Arial"/>
                        </a:rPr>
                        <a:t> </a:t>
                      </a:r>
                      <a:r>
                        <a:rPr sz="1400" dirty="0">
                          <a:latin typeface="Arial"/>
                          <a:cs typeface="Arial"/>
                        </a:rPr>
                        <a:t>multiple</a:t>
                      </a:r>
                      <a:r>
                        <a:rPr sz="1400" spc="-35" dirty="0">
                          <a:latin typeface="Arial"/>
                          <a:cs typeface="Arial"/>
                        </a:rPr>
                        <a:t> </a:t>
                      </a:r>
                      <a:r>
                        <a:rPr sz="1400" dirty="0">
                          <a:latin typeface="Arial"/>
                          <a:cs typeface="Arial"/>
                        </a:rPr>
                        <a:t>randomized</a:t>
                      </a:r>
                      <a:r>
                        <a:rPr sz="1400" spc="-40" dirty="0">
                          <a:latin typeface="Arial"/>
                          <a:cs typeface="Arial"/>
                        </a:rPr>
                        <a:t> </a:t>
                      </a:r>
                      <a:r>
                        <a:rPr sz="1400" dirty="0">
                          <a:latin typeface="Arial"/>
                          <a:cs typeface="Arial"/>
                        </a:rPr>
                        <a:t>clinical</a:t>
                      </a:r>
                      <a:r>
                        <a:rPr sz="1400" spc="-25" dirty="0">
                          <a:latin typeface="Arial"/>
                          <a:cs typeface="Arial"/>
                        </a:rPr>
                        <a:t> </a:t>
                      </a:r>
                      <a:r>
                        <a:rPr sz="1400" dirty="0">
                          <a:latin typeface="Arial"/>
                          <a:cs typeface="Arial"/>
                        </a:rPr>
                        <a:t>trials</a:t>
                      </a:r>
                      <a:r>
                        <a:rPr sz="1400" spc="-35" dirty="0">
                          <a:latin typeface="Arial"/>
                          <a:cs typeface="Arial"/>
                        </a:rPr>
                        <a:t> </a:t>
                      </a:r>
                      <a:r>
                        <a:rPr sz="1400" dirty="0">
                          <a:latin typeface="Arial"/>
                          <a:cs typeface="Arial"/>
                        </a:rPr>
                        <a:t>(RCT)</a:t>
                      </a:r>
                      <a:r>
                        <a:rPr sz="1400" spc="-20" dirty="0">
                          <a:latin typeface="Arial"/>
                          <a:cs typeface="Arial"/>
                        </a:rPr>
                        <a:t> with </a:t>
                      </a:r>
                      <a:r>
                        <a:rPr sz="1400" dirty="0">
                          <a:latin typeface="Arial"/>
                          <a:cs typeface="Arial"/>
                        </a:rPr>
                        <a:t>concordant</a:t>
                      </a:r>
                      <a:r>
                        <a:rPr sz="1400" spc="-35" dirty="0">
                          <a:latin typeface="Arial"/>
                          <a:cs typeface="Arial"/>
                        </a:rPr>
                        <a:t> </a:t>
                      </a:r>
                      <a:r>
                        <a:rPr sz="1400" dirty="0">
                          <a:latin typeface="Arial"/>
                          <a:cs typeface="Arial"/>
                        </a:rPr>
                        <a:t>results</a:t>
                      </a:r>
                      <a:r>
                        <a:rPr sz="1400" spc="-30" dirty="0">
                          <a:latin typeface="Arial"/>
                          <a:cs typeface="Arial"/>
                        </a:rPr>
                        <a:t> </a:t>
                      </a:r>
                      <a:r>
                        <a:rPr sz="1400" dirty="0">
                          <a:latin typeface="Arial"/>
                          <a:cs typeface="Arial"/>
                        </a:rPr>
                        <a:t>or</a:t>
                      </a:r>
                      <a:r>
                        <a:rPr sz="1400" spc="-25" dirty="0">
                          <a:latin typeface="Arial"/>
                          <a:cs typeface="Arial"/>
                        </a:rPr>
                        <a:t> </a:t>
                      </a:r>
                      <a:r>
                        <a:rPr sz="1400" dirty="0">
                          <a:latin typeface="Arial"/>
                          <a:cs typeface="Arial"/>
                        </a:rPr>
                        <a:t>from</a:t>
                      </a:r>
                      <a:r>
                        <a:rPr sz="1400" spc="-30" dirty="0">
                          <a:latin typeface="Arial"/>
                          <a:cs typeface="Arial"/>
                        </a:rPr>
                        <a:t> </a:t>
                      </a:r>
                      <a:r>
                        <a:rPr sz="1400" b="1" spc="-10" dirty="0">
                          <a:latin typeface="Arial"/>
                          <a:cs typeface="Arial"/>
                        </a:rPr>
                        <a:t>HIGH-</a:t>
                      </a:r>
                      <a:r>
                        <a:rPr sz="1400" b="1" dirty="0">
                          <a:latin typeface="Arial"/>
                          <a:cs typeface="Arial"/>
                        </a:rPr>
                        <a:t>QUALITY</a:t>
                      </a:r>
                      <a:r>
                        <a:rPr sz="1400" b="1" spc="-5" dirty="0">
                          <a:latin typeface="Arial"/>
                          <a:cs typeface="Arial"/>
                        </a:rPr>
                        <a:t> </a:t>
                      </a:r>
                      <a:r>
                        <a:rPr sz="1400" spc="-10" dirty="0">
                          <a:latin typeface="Arial"/>
                          <a:cs typeface="Arial"/>
                        </a:rPr>
                        <a:t>meta-analyses.</a:t>
                      </a:r>
                      <a:endParaRPr sz="1400">
                        <a:latin typeface="Arial"/>
                        <a:cs typeface="Arial"/>
                      </a:endParaRPr>
                    </a:p>
                  </a:txBody>
                  <a:tcPr marL="0" marR="0" marT="1943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C6EB8"/>
                    </a:solidFill>
                  </a:tcPr>
                </a:tc>
                <a:tc rowSpan="5">
                  <a:txBody>
                    <a:bodyPr/>
                    <a:lstStyle/>
                    <a:p>
                      <a:pPr marL="573405" marR="427355" indent="-285750">
                        <a:lnSpc>
                          <a:spcPct val="100000"/>
                        </a:lnSpc>
                        <a:spcBef>
                          <a:spcPts val="805"/>
                        </a:spcBef>
                        <a:buSzPct val="125000"/>
                        <a:buChar char="•"/>
                        <a:tabLst>
                          <a:tab pos="573405" algn="l"/>
                        </a:tabLst>
                      </a:pPr>
                      <a:r>
                        <a:rPr sz="1600" dirty="0">
                          <a:latin typeface="Arial"/>
                          <a:cs typeface="Arial"/>
                        </a:rPr>
                        <a:t>The</a:t>
                      </a:r>
                      <a:r>
                        <a:rPr sz="1600" spc="-20" dirty="0">
                          <a:latin typeface="Arial"/>
                          <a:cs typeface="Arial"/>
                        </a:rPr>
                        <a:t> </a:t>
                      </a:r>
                      <a:r>
                        <a:rPr sz="1600" dirty="0">
                          <a:latin typeface="Arial"/>
                          <a:cs typeface="Arial"/>
                        </a:rPr>
                        <a:t>level</a:t>
                      </a:r>
                      <a:r>
                        <a:rPr sz="1600" spc="-25" dirty="0">
                          <a:latin typeface="Arial"/>
                          <a:cs typeface="Arial"/>
                        </a:rPr>
                        <a:t> </a:t>
                      </a:r>
                      <a:r>
                        <a:rPr sz="1600" dirty="0">
                          <a:latin typeface="Arial"/>
                          <a:cs typeface="Arial"/>
                        </a:rPr>
                        <a:t>of </a:t>
                      </a:r>
                      <a:r>
                        <a:rPr sz="1600" spc="-10" dirty="0">
                          <a:latin typeface="Arial"/>
                          <a:cs typeface="Arial"/>
                        </a:rPr>
                        <a:t>evidence </a:t>
                      </a:r>
                      <a:r>
                        <a:rPr sz="1600" dirty="0">
                          <a:latin typeface="Arial"/>
                          <a:cs typeface="Arial"/>
                        </a:rPr>
                        <a:t>recommendations</a:t>
                      </a:r>
                      <a:r>
                        <a:rPr sz="1600" spc="-35" dirty="0">
                          <a:latin typeface="Arial"/>
                          <a:cs typeface="Arial"/>
                        </a:rPr>
                        <a:t> </a:t>
                      </a:r>
                      <a:r>
                        <a:rPr sz="1600" dirty="0">
                          <a:latin typeface="Arial"/>
                          <a:cs typeface="Arial"/>
                        </a:rPr>
                        <a:t>allow</a:t>
                      </a:r>
                      <a:r>
                        <a:rPr sz="1600" spc="-50" dirty="0">
                          <a:latin typeface="Arial"/>
                          <a:cs typeface="Arial"/>
                        </a:rPr>
                        <a:t> </a:t>
                      </a:r>
                      <a:r>
                        <a:rPr sz="1600" spc="-10" dirty="0">
                          <a:latin typeface="Arial"/>
                          <a:cs typeface="Arial"/>
                        </a:rPr>
                        <a:t>readers </a:t>
                      </a:r>
                      <a:r>
                        <a:rPr sz="1600" dirty="0">
                          <a:latin typeface="Arial"/>
                          <a:cs typeface="Arial"/>
                        </a:rPr>
                        <a:t>to</a:t>
                      </a:r>
                      <a:r>
                        <a:rPr sz="1600" spc="-35" dirty="0">
                          <a:latin typeface="Arial"/>
                          <a:cs typeface="Arial"/>
                        </a:rPr>
                        <a:t> </a:t>
                      </a:r>
                      <a:r>
                        <a:rPr sz="1600" dirty="0">
                          <a:latin typeface="Arial"/>
                          <a:cs typeface="Arial"/>
                        </a:rPr>
                        <a:t>quickly</a:t>
                      </a:r>
                      <a:r>
                        <a:rPr sz="1600" spc="-40" dirty="0">
                          <a:latin typeface="Arial"/>
                          <a:cs typeface="Arial"/>
                        </a:rPr>
                        <a:t> </a:t>
                      </a:r>
                      <a:r>
                        <a:rPr sz="1600" dirty="0">
                          <a:latin typeface="Arial"/>
                          <a:cs typeface="Arial"/>
                        </a:rPr>
                        <a:t>glean</a:t>
                      </a:r>
                      <a:r>
                        <a:rPr sz="1600" spc="-55" dirty="0">
                          <a:latin typeface="Arial"/>
                          <a:cs typeface="Arial"/>
                        </a:rPr>
                        <a:t> </a:t>
                      </a:r>
                      <a:r>
                        <a:rPr sz="1600" dirty="0">
                          <a:latin typeface="Arial"/>
                          <a:cs typeface="Arial"/>
                        </a:rPr>
                        <a:t>information</a:t>
                      </a:r>
                      <a:r>
                        <a:rPr sz="1600" spc="-25" dirty="0">
                          <a:latin typeface="Arial"/>
                          <a:cs typeface="Arial"/>
                        </a:rPr>
                        <a:t> on </a:t>
                      </a:r>
                      <a:r>
                        <a:rPr sz="1600" dirty="0">
                          <a:latin typeface="Arial"/>
                          <a:cs typeface="Arial"/>
                        </a:rPr>
                        <a:t>the</a:t>
                      </a:r>
                      <a:r>
                        <a:rPr sz="1600" spc="-50" dirty="0">
                          <a:latin typeface="Arial"/>
                          <a:cs typeface="Arial"/>
                        </a:rPr>
                        <a:t> </a:t>
                      </a:r>
                      <a:r>
                        <a:rPr sz="1600" dirty="0">
                          <a:latin typeface="Arial"/>
                          <a:cs typeface="Arial"/>
                        </a:rPr>
                        <a:t>strength,</a:t>
                      </a:r>
                      <a:r>
                        <a:rPr sz="1600" spc="-35" dirty="0">
                          <a:latin typeface="Arial"/>
                          <a:cs typeface="Arial"/>
                        </a:rPr>
                        <a:t> </a:t>
                      </a:r>
                      <a:r>
                        <a:rPr sz="1600" dirty="0">
                          <a:latin typeface="Arial"/>
                          <a:cs typeface="Arial"/>
                        </a:rPr>
                        <a:t>certainty,</a:t>
                      </a:r>
                      <a:r>
                        <a:rPr sz="1600" spc="-35" dirty="0">
                          <a:latin typeface="Arial"/>
                          <a:cs typeface="Arial"/>
                        </a:rPr>
                        <a:t> </a:t>
                      </a:r>
                      <a:r>
                        <a:rPr sz="1600" spc="-25" dirty="0">
                          <a:latin typeface="Arial"/>
                          <a:cs typeface="Arial"/>
                        </a:rPr>
                        <a:t>and </a:t>
                      </a:r>
                      <a:r>
                        <a:rPr sz="1600" dirty="0">
                          <a:latin typeface="Arial"/>
                          <a:cs typeface="Arial"/>
                        </a:rPr>
                        <a:t>quality</a:t>
                      </a:r>
                      <a:r>
                        <a:rPr sz="1600" spc="-30" dirty="0">
                          <a:latin typeface="Arial"/>
                          <a:cs typeface="Arial"/>
                        </a:rPr>
                        <a:t> </a:t>
                      </a:r>
                      <a:r>
                        <a:rPr sz="1600" dirty="0">
                          <a:latin typeface="Arial"/>
                          <a:cs typeface="Arial"/>
                        </a:rPr>
                        <a:t>of</a:t>
                      </a:r>
                      <a:r>
                        <a:rPr sz="1600" spc="-15" dirty="0">
                          <a:latin typeface="Arial"/>
                          <a:cs typeface="Arial"/>
                        </a:rPr>
                        <a:t> </a:t>
                      </a:r>
                      <a:r>
                        <a:rPr sz="1600" dirty="0">
                          <a:latin typeface="Arial"/>
                          <a:cs typeface="Arial"/>
                        </a:rPr>
                        <a:t>evidence</a:t>
                      </a:r>
                      <a:r>
                        <a:rPr sz="1600" spc="-45" dirty="0">
                          <a:latin typeface="Arial"/>
                          <a:cs typeface="Arial"/>
                        </a:rPr>
                        <a:t> </a:t>
                      </a:r>
                      <a:r>
                        <a:rPr sz="1600" spc="-10" dirty="0">
                          <a:latin typeface="Arial"/>
                          <a:cs typeface="Arial"/>
                        </a:rPr>
                        <a:t>supporting </a:t>
                      </a:r>
                      <a:r>
                        <a:rPr sz="1600" dirty="0">
                          <a:latin typeface="Arial"/>
                          <a:cs typeface="Arial"/>
                        </a:rPr>
                        <a:t>each</a:t>
                      </a:r>
                      <a:r>
                        <a:rPr sz="1600" spc="-25" dirty="0">
                          <a:latin typeface="Arial"/>
                          <a:cs typeface="Arial"/>
                        </a:rPr>
                        <a:t> </a:t>
                      </a:r>
                      <a:r>
                        <a:rPr sz="1600" spc="-10" dirty="0">
                          <a:latin typeface="Arial"/>
                          <a:cs typeface="Arial"/>
                        </a:rPr>
                        <a:t>recommendation.</a:t>
                      </a:r>
                      <a:endParaRPr sz="1600">
                        <a:latin typeface="Arial"/>
                        <a:cs typeface="Arial"/>
                      </a:endParaRPr>
                    </a:p>
                    <a:p>
                      <a:pPr>
                        <a:lnSpc>
                          <a:spcPct val="100000"/>
                        </a:lnSpc>
                        <a:spcBef>
                          <a:spcPts val="75"/>
                        </a:spcBef>
                        <a:buFont typeface="Arial"/>
                        <a:buChar char="•"/>
                      </a:pPr>
                      <a:endParaRPr sz="1600">
                        <a:latin typeface="Times New Roman"/>
                        <a:cs typeface="Times New Roman"/>
                      </a:endParaRPr>
                    </a:p>
                    <a:p>
                      <a:pPr marL="573405" marR="300990" indent="-285750">
                        <a:lnSpc>
                          <a:spcPct val="100000"/>
                        </a:lnSpc>
                        <a:spcBef>
                          <a:spcPts val="5"/>
                        </a:spcBef>
                        <a:buSzPct val="125000"/>
                        <a:buChar char="•"/>
                        <a:tabLst>
                          <a:tab pos="573405" algn="l"/>
                        </a:tabLst>
                      </a:pPr>
                      <a:r>
                        <a:rPr sz="1600" dirty="0">
                          <a:latin typeface="Arial"/>
                          <a:cs typeface="Arial"/>
                        </a:rPr>
                        <a:t>A</a:t>
                      </a:r>
                      <a:r>
                        <a:rPr sz="1600" spc="-30" dirty="0">
                          <a:latin typeface="Arial"/>
                          <a:cs typeface="Arial"/>
                        </a:rPr>
                        <a:t> </a:t>
                      </a:r>
                      <a:r>
                        <a:rPr sz="1600" dirty="0">
                          <a:latin typeface="Arial"/>
                          <a:cs typeface="Arial"/>
                        </a:rPr>
                        <a:t>recommendation</a:t>
                      </a:r>
                      <a:r>
                        <a:rPr sz="1600" spc="-10" dirty="0">
                          <a:latin typeface="Arial"/>
                          <a:cs typeface="Arial"/>
                        </a:rPr>
                        <a:t> </a:t>
                      </a:r>
                      <a:r>
                        <a:rPr sz="1600" dirty="0">
                          <a:latin typeface="Arial"/>
                          <a:cs typeface="Arial"/>
                        </a:rPr>
                        <a:t>with</a:t>
                      </a:r>
                      <a:r>
                        <a:rPr sz="1600" spc="-35" dirty="0">
                          <a:latin typeface="Arial"/>
                          <a:cs typeface="Arial"/>
                        </a:rPr>
                        <a:t> </a:t>
                      </a:r>
                      <a:r>
                        <a:rPr sz="1600" dirty="0">
                          <a:latin typeface="Arial"/>
                          <a:cs typeface="Arial"/>
                        </a:rPr>
                        <a:t>Level</a:t>
                      </a:r>
                      <a:r>
                        <a:rPr sz="1600" spc="-25" dirty="0">
                          <a:latin typeface="Arial"/>
                          <a:cs typeface="Arial"/>
                        </a:rPr>
                        <a:t> of </a:t>
                      </a:r>
                      <a:r>
                        <a:rPr sz="1600" dirty="0">
                          <a:latin typeface="Arial"/>
                          <a:cs typeface="Arial"/>
                        </a:rPr>
                        <a:t>Evidence</a:t>
                      </a:r>
                      <a:r>
                        <a:rPr sz="1600" spc="-40" dirty="0">
                          <a:latin typeface="Arial"/>
                          <a:cs typeface="Arial"/>
                        </a:rPr>
                        <a:t> </a:t>
                      </a:r>
                      <a:r>
                        <a:rPr sz="1600" dirty="0">
                          <a:latin typeface="Arial"/>
                          <a:cs typeface="Arial"/>
                        </a:rPr>
                        <a:t>(LOE)</a:t>
                      </a:r>
                      <a:r>
                        <a:rPr sz="1600" spc="-10" dirty="0">
                          <a:latin typeface="Arial"/>
                          <a:cs typeface="Arial"/>
                        </a:rPr>
                        <a:t> </a:t>
                      </a:r>
                      <a:r>
                        <a:rPr sz="1600" dirty="0">
                          <a:latin typeface="Arial"/>
                          <a:cs typeface="Arial"/>
                        </a:rPr>
                        <a:t>C</a:t>
                      </a:r>
                      <a:r>
                        <a:rPr sz="1600" spc="-20" dirty="0">
                          <a:latin typeface="Arial"/>
                          <a:cs typeface="Arial"/>
                        </a:rPr>
                        <a:t> </a:t>
                      </a:r>
                      <a:r>
                        <a:rPr sz="1600" dirty="0">
                          <a:latin typeface="Arial"/>
                          <a:cs typeface="Arial"/>
                        </a:rPr>
                        <a:t>does</a:t>
                      </a:r>
                      <a:r>
                        <a:rPr sz="1600" spc="-20" dirty="0">
                          <a:latin typeface="Arial"/>
                          <a:cs typeface="Arial"/>
                        </a:rPr>
                        <a:t> </a:t>
                      </a:r>
                      <a:r>
                        <a:rPr sz="1600" dirty="0">
                          <a:latin typeface="Arial"/>
                          <a:cs typeface="Arial"/>
                        </a:rPr>
                        <a:t>not</a:t>
                      </a:r>
                      <a:r>
                        <a:rPr sz="1600" spc="-5" dirty="0">
                          <a:latin typeface="Arial"/>
                          <a:cs typeface="Arial"/>
                        </a:rPr>
                        <a:t> </a:t>
                      </a:r>
                      <a:r>
                        <a:rPr sz="1600" spc="-10" dirty="0">
                          <a:latin typeface="Arial"/>
                          <a:cs typeface="Arial"/>
                        </a:rPr>
                        <a:t>imply </a:t>
                      </a:r>
                      <a:r>
                        <a:rPr sz="1600" dirty="0">
                          <a:latin typeface="Arial"/>
                          <a:cs typeface="Arial"/>
                        </a:rPr>
                        <a:t>that</a:t>
                      </a:r>
                      <a:r>
                        <a:rPr sz="1600" spc="-20" dirty="0">
                          <a:latin typeface="Arial"/>
                          <a:cs typeface="Arial"/>
                        </a:rPr>
                        <a:t> </a:t>
                      </a:r>
                      <a:r>
                        <a:rPr sz="1600" dirty="0">
                          <a:latin typeface="Arial"/>
                          <a:cs typeface="Arial"/>
                        </a:rPr>
                        <a:t>the</a:t>
                      </a:r>
                      <a:r>
                        <a:rPr sz="1600" spc="-30" dirty="0">
                          <a:latin typeface="Arial"/>
                          <a:cs typeface="Arial"/>
                        </a:rPr>
                        <a:t> </a:t>
                      </a:r>
                      <a:r>
                        <a:rPr sz="1600" dirty="0">
                          <a:latin typeface="Arial"/>
                          <a:cs typeface="Arial"/>
                        </a:rPr>
                        <a:t>recommendation</a:t>
                      </a:r>
                      <a:r>
                        <a:rPr sz="1600" spc="-25" dirty="0">
                          <a:latin typeface="Arial"/>
                          <a:cs typeface="Arial"/>
                        </a:rPr>
                        <a:t> is</a:t>
                      </a:r>
                      <a:r>
                        <a:rPr sz="1600" spc="500" dirty="0">
                          <a:latin typeface="Arial"/>
                          <a:cs typeface="Arial"/>
                        </a:rPr>
                        <a:t> </a:t>
                      </a:r>
                      <a:r>
                        <a:rPr sz="1600" spc="-10" dirty="0">
                          <a:latin typeface="Arial"/>
                          <a:cs typeface="Arial"/>
                        </a:rPr>
                        <a:t>weak.</a:t>
                      </a:r>
                      <a:endParaRPr sz="1600">
                        <a:latin typeface="Arial"/>
                        <a:cs typeface="Arial"/>
                      </a:endParaRPr>
                    </a:p>
                    <a:p>
                      <a:pPr>
                        <a:lnSpc>
                          <a:spcPct val="100000"/>
                        </a:lnSpc>
                        <a:spcBef>
                          <a:spcPts val="75"/>
                        </a:spcBef>
                        <a:buFont typeface="Arial"/>
                        <a:buChar char="•"/>
                      </a:pPr>
                      <a:endParaRPr sz="1600">
                        <a:latin typeface="Times New Roman"/>
                        <a:cs typeface="Times New Roman"/>
                      </a:endParaRPr>
                    </a:p>
                    <a:p>
                      <a:pPr marL="573405" marR="343535" indent="-285750">
                        <a:lnSpc>
                          <a:spcPct val="100000"/>
                        </a:lnSpc>
                        <a:spcBef>
                          <a:spcPts val="5"/>
                        </a:spcBef>
                        <a:buSzPct val="125000"/>
                        <a:buChar char="•"/>
                        <a:tabLst>
                          <a:tab pos="573405" algn="l"/>
                        </a:tabLst>
                      </a:pPr>
                      <a:r>
                        <a:rPr sz="1600" dirty="0">
                          <a:latin typeface="Arial"/>
                          <a:cs typeface="Arial"/>
                        </a:rPr>
                        <a:t>Although,</a:t>
                      </a:r>
                      <a:r>
                        <a:rPr sz="1600" spc="-25" dirty="0">
                          <a:latin typeface="Arial"/>
                          <a:cs typeface="Arial"/>
                        </a:rPr>
                        <a:t> </a:t>
                      </a:r>
                      <a:r>
                        <a:rPr sz="1600" dirty="0">
                          <a:latin typeface="Arial"/>
                          <a:cs typeface="Arial"/>
                        </a:rPr>
                        <a:t>RCTs</a:t>
                      </a:r>
                      <a:r>
                        <a:rPr sz="1600" spc="-30" dirty="0">
                          <a:latin typeface="Arial"/>
                          <a:cs typeface="Arial"/>
                        </a:rPr>
                        <a:t> </a:t>
                      </a:r>
                      <a:r>
                        <a:rPr sz="1600" dirty="0">
                          <a:latin typeface="Arial"/>
                          <a:cs typeface="Arial"/>
                        </a:rPr>
                        <a:t>are</a:t>
                      </a:r>
                      <a:r>
                        <a:rPr sz="1600" spc="-25" dirty="0">
                          <a:latin typeface="Arial"/>
                          <a:cs typeface="Arial"/>
                        </a:rPr>
                        <a:t> </a:t>
                      </a:r>
                      <a:r>
                        <a:rPr sz="1600" spc="-10" dirty="0">
                          <a:latin typeface="Arial"/>
                          <a:cs typeface="Arial"/>
                        </a:rPr>
                        <a:t>unavailable, </a:t>
                      </a:r>
                      <a:r>
                        <a:rPr sz="1600" dirty="0">
                          <a:latin typeface="Arial"/>
                          <a:cs typeface="Arial"/>
                        </a:rPr>
                        <a:t>there</a:t>
                      </a:r>
                      <a:r>
                        <a:rPr sz="1600" spc="-10" dirty="0">
                          <a:latin typeface="Arial"/>
                          <a:cs typeface="Arial"/>
                        </a:rPr>
                        <a:t> </a:t>
                      </a:r>
                      <a:r>
                        <a:rPr sz="1600" dirty="0">
                          <a:latin typeface="Arial"/>
                          <a:cs typeface="Arial"/>
                        </a:rPr>
                        <a:t>may be</a:t>
                      </a:r>
                      <a:r>
                        <a:rPr sz="1600" spc="-15" dirty="0">
                          <a:latin typeface="Arial"/>
                          <a:cs typeface="Arial"/>
                        </a:rPr>
                        <a:t> </a:t>
                      </a:r>
                      <a:r>
                        <a:rPr sz="1600" dirty="0">
                          <a:latin typeface="Arial"/>
                          <a:cs typeface="Arial"/>
                        </a:rPr>
                        <a:t>a</a:t>
                      </a:r>
                      <a:r>
                        <a:rPr sz="1600" spc="-15" dirty="0">
                          <a:latin typeface="Arial"/>
                          <a:cs typeface="Arial"/>
                        </a:rPr>
                        <a:t> </a:t>
                      </a:r>
                      <a:r>
                        <a:rPr sz="1600" dirty="0">
                          <a:latin typeface="Arial"/>
                          <a:cs typeface="Arial"/>
                        </a:rPr>
                        <a:t>very</a:t>
                      </a:r>
                      <a:r>
                        <a:rPr sz="1600" spc="-10" dirty="0">
                          <a:latin typeface="Arial"/>
                          <a:cs typeface="Arial"/>
                        </a:rPr>
                        <a:t> </a:t>
                      </a:r>
                      <a:r>
                        <a:rPr sz="1600" dirty="0">
                          <a:latin typeface="Arial"/>
                          <a:cs typeface="Arial"/>
                        </a:rPr>
                        <a:t>clear</a:t>
                      </a:r>
                      <a:r>
                        <a:rPr sz="1600" spc="-5" dirty="0">
                          <a:latin typeface="Arial"/>
                          <a:cs typeface="Arial"/>
                        </a:rPr>
                        <a:t> </a:t>
                      </a:r>
                      <a:r>
                        <a:rPr sz="1600" spc="-10" dirty="0">
                          <a:latin typeface="Arial"/>
                          <a:cs typeface="Arial"/>
                        </a:rPr>
                        <a:t>clinical </a:t>
                      </a:r>
                      <a:r>
                        <a:rPr sz="1600" dirty="0">
                          <a:latin typeface="Arial"/>
                          <a:cs typeface="Arial"/>
                        </a:rPr>
                        <a:t>consensus</a:t>
                      </a:r>
                      <a:r>
                        <a:rPr sz="1600" spc="-40" dirty="0">
                          <a:latin typeface="Arial"/>
                          <a:cs typeface="Arial"/>
                        </a:rPr>
                        <a:t> </a:t>
                      </a:r>
                      <a:r>
                        <a:rPr sz="1600" dirty="0">
                          <a:latin typeface="Arial"/>
                          <a:cs typeface="Arial"/>
                        </a:rPr>
                        <a:t>that</a:t>
                      </a:r>
                      <a:r>
                        <a:rPr sz="1600" spc="-10" dirty="0">
                          <a:latin typeface="Arial"/>
                          <a:cs typeface="Arial"/>
                        </a:rPr>
                        <a:t> </a:t>
                      </a:r>
                      <a:r>
                        <a:rPr sz="1600" dirty="0">
                          <a:latin typeface="Arial"/>
                          <a:cs typeface="Arial"/>
                        </a:rPr>
                        <a:t>a</a:t>
                      </a:r>
                      <a:r>
                        <a:rPr sz="1600" spc="-25" dirty="0">
                          <a:latin typeface="Arial"/>
                          <a:cs typeface="Arial"/>
                        </a:rPr>
                        <a:t> </a:t>
                      </a:r>
                      <a:r>
                        <a:rPr sz="1600" dirty="0">
                          <a:latin typeface="Arial"/>
                          <a:cs typeface="Arial"/>
                        </a:rPr>
                        <a:t>particular</a:t>
                      </a:r>
                      <a:r>
                        <a:rPr sz="1600" spc="-20" dirty="0">
                          <a:latin typeface="Arial"/>
                          <a:cs typeface="Arial"/>
                        </a:rPr>
                        <a:t> test </a:t>
                      </a:r>
                      <a:r>
                        <a:rPr sz="1600" dirty="0">
                          <a:latin typeface="Arial"/>
                          <a:cs typeface="Arial"/>
                        </a:rPr>
                        <a:t>or</a:t>
                      </a:r>
                      <a:r>
                        <a:rPr sz="1600" spc="-15" dirty="0">
                          <a:latin typeface="Arial"/>
                          <a:cs typeface="Arial"/>
                        </a:rPr>
                        <a:t> </a:t>
                      </a:r>
                      <a:r>
                        <a:rPr sz="1600" dirty="0">
                          <a:latin typeface="Arial"/>
                          <a:cs typeface="Arial"/>
                        </a:rPr>
                        <a:t>therapy</a:t>
                      </a:r>
                      <a:r>
                        <a:rPr sz="1600" spc="-15" dirty="0">
                          <a:latin typeface="Arial"/>
                          <a:cs typeface="Arial"/>
                        </a:rPr>
                        <a:t> </a:t>
                      </a:r>
                      <a:r>
                        <a:rPr sz="1600" dirty="0">
                          <a:latin typeface="Arial"/>
                          <a:cs typeface="Arial"/>
                        </a:rPr>
                        <a:t>is</a:t>
                      </a:r>
                      <a:r>
                        <a:rPr sz="1600" spc="-20" dirty="0">
                          <a:latin typeface="Arial"/>
                          <a:cs typeface="Arial"/>
                        </a:rPr>
                        <a:t> </a:t>
                      </a:r>
                      <a:r>
                        <a:rPr sz="1600" dirty="0">
                          <a:latin typeface="Arial"/>
                          <a:cs typeface="Arial"/>
                        </a:rPr>
                        <a:t>useful</a:t>
                      </a:r>
                      <a:r>
                        <a:rPr sz="1600" spc="-30" dirty="0">
                          <a:latin typeface="Arial"/>
                          <a:cs typeface="Arial"/>
                        </a:rPr>
                        <a:t> </a:t>
                      </a:r>
                      <a:r>
                        <a:rPr sz="1600" dirty="0">
                          <a:latin typeface="Arial"/>
                          <a:cs typeface="Arial"/>
                        </a:rPr>
                        <a:t>or</a:t>
                      </a:r>
                      <a:r>
                        <a:rPr sz="1600" spc="-10" dirty="0">
                          <a:latin typeface="Arial"/>
                          <a:cs typeface="Arial"/>
                        </a:rPr>
                        <a:t> effective.</a:t>
                      </a:r>
                      <a:endParaRPr sz="1600">
                        <a:latin typeface="Arial"/>
                        <a:cs typeface="Arial"/>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1"/>
                  </a:ext>
                </a:extLst>
              </a:tr>
              <a:tr h="855980">
                <a:tc>
                  <a:txBody>
                    <a:bodyPr/>
                    <a:lstStyle/>
                    <a:p>
                      <a:pPr>
                        <a:lnSpc>
                          <a:spcPct val="100000"/>
                        </a:lnSpc>
                        <a:spcBef>
                          <a:spcPts val="880"/>
                        </a:spcBef>
                      </a:pPr>
                      <a:endParaRPr sz="1400">
                        <a:latin typeface="Times New Roman"/>
                        <a:cs typeface="Times New Roman"/>
                      </a:endParaRPr>
                    </a:p>
                    <a:p>
                      <a:pPr algn="ctr">
                        <a:lnSpc>
                          <a:spcPct val="100000"/>
                        </a:lnSpc>
                      </a:pPr>
                      <a:r>
                        <a:rPr sz="1400" b="1" spc="-10" dirty="0">
                          <a:latin typeface="Arial"/>
                          <a:cs typeface="Arial"/>
                        </a:rPr>
                        <a:t>B-</a:t>
                      </a:r>
                      <a:r>
                        <a:rPr sz="1400" b="1" spc="-50" dirty="0">
                          <a:latin typeface="Arial"/>
                          <a:cs typeface="Arial"/>
                        </a:rPr>
                        <a:t>R</a:t>
                      </a:r>
                      <a:endParaRPr sz="1400">
                        <a:latin typeface="Arial"/>
                        <a:cs typeface="Arial"/>
                      </a:endParaRPr>
                    </a:p>
                  </a:txBody>
                  <a:tcPr marL="0" marR="0" marT="11176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marL="287655" marR="726440">
                        <a:lnSpc>
                          <a:spcPct val="100000"/>
                        </a:lnSpc>
                        <a:spcBef>
                          <a:spcPts val="810"/>
                        </a:spcBef>
                      </a:pPr>
                      <a:r>
                        <a:rPr sz="1400" dirty="0">
                          <a:latin typeface="Arial"/>
                          <a:cs typeface="Arial"/>
                        </a:rPr>
                        <a:t>Evidence</a:t>
                      </a:r>
                      <a:r>
                        <a:rPr sz="1400" spc="-15" dirty="0">
                          <a:latin typeface="Arial"/>
                          <a:cs typeface="Arial"/>
                        </a:rPr>
                        <a:t> </a:t>
                      </a:r>
                      <a:r>
                        <a:rPr sz="1400" dirty="0">
                          <a:latin typeface="Arial"/>
                          <a:cs typeface="Arial"/>
                        </a:rPr>
                        <a:t>from</a:t>
                      </a:r>
                      <a:r>
                        <a:rPr sz="1400" spc="-20" dirty="0">
                          <a:latin typeface="Arial"/>
                          <a:cs typeface="Arial"/>
                        </a:rPr>
                        <a:t> </a:t>
                      </a:r>
                      <a:r>
                        <a:rPr sz="1400" spc="-10" dirty="0">
                          <a:latin typeface="Arial"/>
                          <a:cs typeface="Arial"/>
                        </a:rPr>
                        <a:t>moderate-</a:t>
                      </a:r>
                      <a:r>
                        <a:rPr sz="1400" dirty="0">
                          <a:latin typeface="Arial"/>
                          <a:cs typeface="Arial"/>
                        </a:rPr>
                        <a:t>quality</a:t>
                      </a:r>
                      <a:r>
                        <a:rPr sz="1400" spc="-20" dirty="0">
                          <a:latin typeface="Arial"/>
                          <a:cs typeface="Arial"/>
                        </a:rPr>
                        <a:t> </a:t>
                      </a:r>
                      <a:r>
                        <a:rPr sz="1400" dirty="0">
                          <a:latin typeface="Arial"/>
                          <a:cs typeface="Arial"/>
                        </a:rPr>
                        <a:t>trials,</a:t>
                      </a:r>
                      <a:r>
                        <a:rPr sz="1400" spc="-15" dirty="0">
                          <a:latin typeface="Arial"/>
                          <a:cs typeface="Arial"/>
                        </a:rPr>
                        <a:t> </a:t>
                      </a:r>
                      <a:r>
                        <a:rPr sz="1400" dirty="0">
                          <a:latin typeface="Arial"/>
                          <a:cs typeface="Arial"/>
                        </a:rPr>
                        <a:t>or</a:t>
                      </a:r>
                      <a:r>
                        <a:rPr sz="1400" spc="-10" dirty="0">
                          <a:latin typeface="Arial"/>
                          <a:cs typeface="Arial"/>
                        </a:rPr>
                        <a:t> </a:t>
                      </a:r>
                      <a:r>
                        <a:rPr sz="1400" dirty="0">
                          <a:latin typeface="Arial"/>
                          <a:cs typeface="Arial"/>
                        </a:rPr>
                        <a:t>a</a:t>
                      </a:r>
                      <a:r>
                        <a:rPr sz="1400" spc="-10" dirty="0">
                          <a:latin typeface="Arial"/>
                          <a:cs typeface="Arial"/>
                        </a:rPr>
                        <a:t> meta-</a:t>
                      </a:r>
                      <a:r>
                        <a:rPr sz="1400" dirty="0">
                          <a:latin typeface="Arial"/>
                          <a:cs typeface="Arial"/>
                        </a:rPr>
                        <a:t>analysis</a:t>
                      </a:r>
                      <a:r>
                        <a:rPr sz="1400" spc="-20" dirty="0">
                          <a:latin typeface="Arial"/>
                          <a:cs typeface="Arial"/>
                        </a:rPr>
                        <a:t> </a:t>
                      </a:r>
                      <a:r>
                        <a:rPr sz="1400" spc="-25" dirty="0">
                          <a:latin typeface="Arial"/>
                          <a:cs typeface="Arial"/>
                        </a:rPr>
                        <a:t>of </a:t>
                      </a:r>
                      <a:r>
                        <a:rPr sz="1400" dirty="0">
                          <a:latin typeface="Arial"/>
                          <a:cs typeface="Arial"/>
                        </a:rPr>
                        <a:t>moderate</a:t>
                      </a:r>
                      <a:r>
                        <a:rPr sz="1400" spc="-40" dirty="0">
                          <a:latin typeface="Arial"/>
                          <a:cs typeface="Arial"/>
                        </a:rPr>
                        <a:t> </a:t>
                      </a:r>
                      <a:r>
                        <a:rPr sz="1400" dirty="0">
                          <a:latin typeface="Arial"/>
                          <a:cs typeface="Arial"/>
                        </a:rPr>
                        <a:t>quality</a:t>
                      </a:r>
                      <a:r>
                        <a:rPr sz="1400" spc="-35" dirty="0">
                          <a:latin typeface="Arial"/>
                          <a:cs typeface="Arial"/>
                        </a:rPr>
                        <a:t> </a:t>
                      </a:r>
                      <a:r>
                        <a:rPr sz="1400" dirty="0">
                          <a:latin typeface="Arial"/>
                          <a:cs typeface="Arial"/>
                        </a:rPr>
                        <a:t>(RCT)</a:t>
                      </a:r>
                      <a:r>
                        <a:rPr sz="1400" spc="-15" dirty="0">
                          <a:latin typeface="Arial"/>
                          <a:cs typeface="Arial"/>
                        </a:rPr>
                        <a:t> </a:t>
                      </a:r>
                      <a:r>
                        <a:rPr sz="1400" dirty="0">
                          <a:latin typeface="Arial"/>
                          <a:cs typeface="Arial"/>
                        </a:rPr>
                        <a:t>followed</a:t>
                      </a:r>
                      <a:r>
                        <a:rPr sz="1400" spc="-25" dirty="0">
                          <a:latin typeface="Arial"/>
                          <a:cs typeface="Arial"/>
                        </a:rPr>
                        <a:t> </a:t>
                      </a:r>
                      <a:r>
                        <a:rPr sz="1400" dirty="0">
                          <a:latin typeface="Arial"/>
                          <a:cs typeface="Arial"/>
                        </a:rPr>
                        <a:t>by</a:t>
                      </a:r>
                      <a:r>
                        <a:rPr sz="1400" spc="-20" dirty="0">
                          <a:latin typeface="Arial"/>
                          <a:cs typeface="Arial"/>
                        </a:rPr>
                        <a:t> </a:t>
                      </a:r>
                      <a:r>
                        <a:rPr sz="1400" dirty="0">
                          <a:latin typeface="Arial"/>
                          <a:cs typeface="Arial"/>
                        </a:rPr>
                        <a:t>an</a:t>
                      </a:r>
                      <a:r>
                        <a:rPr sz="1400" spc="-20" dirty="0">
                          <a:latin typeface="Arial"/>
                          <a:cs typeface="Arial"/>
                        </a:rPr>
                        <a:t> </a:t>
                      </a:r>
                      <a:r>
                        <a:rPr sz="1400" dirty="0">
                          <a:latin typeface="Arial"/>
                          <a:cs typeface="Arial"/>
                        </a:rPr>
                        <a:t>R</a:t>
                      </a:r>
                      <a:r>
                        <a:rPr sz="1400" spc="-10" dirty="0">
                          <a:latin typeface="Arial"/>
                          <a:cs typeface="Arial"/>
                        </a:rPr>
                        <a:t> </a:t>
                      </a:r>
                      <a:r>
                        <a:rPr sz="1400" dirty="0">
                          <a:latin typeface="Arial"/>
                          <a:cs typeface="Arial"/>
                        </a:rPr>
                        <a:t>to</a:t>
                      </a:r>
                      <a:r>
                        <a:rPr sz="1400" spc="-20" dirty="0">
                          <a:latin typeface="Arial"/>
                          <a:cs typeface="Arial"/>
                        </a:rPr>
                        <a:t> </a:t>
                      </a:r>
                      <a:r>
                        <a:rPr sz="1400" spc="-10" dirty="0">
                          <a:latin typeface="Arial"/>
                          <a:cs typeface="Arial"/>
                        </a:rPr>
                        <a:t>denote </a:t>
                      </a:r>
                      <a:r>
                        <a:rPr sz="1400" b="1" spc="-10" dirty="0">
                          <a:latin typeface="Arial"/>
                          <a:cs typeface="Arial"/>
                        </a:rPr>
                        <a:t>RANDOMIZED</a:t>
                      </a:r>
                      <a:r>
                        <a:rPr sz="1400" b="1" spc="-5" dirty="0">
                          <a:latin typeface="Arial"/>
                          <a:cs typeface="Arial"/>
                        </a:rPr>
                        <a:t> </a:t>
                      </a:r>
                      <a:r>
                        <a:rPr sz="1400" spc="-10" dirty="0">
                          <a:latin typeface="Arial"/>
                          <a:cs typeface="Arial"/>
                        </a:rPr>
                        <a:t>studies</a:t>
                      </a:r>
                      <a:endParaRPr sz="1400">
                        <a:latin typeface="Arial"/>
                        <a:cs typeface="Arial"/>
                      </a:endParaRPr>
                    </a:p>
                  </a:txBody>
                  <a:tcPr marL="0" marR="0" marT="1028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vMerge="1">
                  <a:txBody>
                    <a:bodyPr/>
                    <a:lstStyle/>
                    <a:p>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2"/>
                  </a:ext>
                </a:extLst>
              </a:tr>
              <a:tr h="855980">
                <a:tc>
                  <a:txBody>
                    <a:bodyPr/>
                    <a:lstStyle/>
                    <a:p>
                      <a:pPr>
                        <a:lnSpc>
                          <a:spcPct val="100000"/>
                        </a:lnSpc>
                        <a:spcBef>
                          <a:spcPts val="880"/>
                        </a:spcBef>
                      </a:pPr>
                      <a:endParaRPr sz="1400">
                        <a:latin typeface="Times New Roman"/>
                        <a:cs typeface="Times New Roman"/>
                      </a:endParaRPr>
                    </a:p>
                    <a:p>
                      <a:pPr algn="ctr">
                        <a:lnSpc>
                          <a:spcPct val="100000"/>
                        </a:lnSpc>
                      </a:pPr>
                      <a:r>
                        <a:rPr sz="1400" b="1" spc="-10" dirty="0">
                          <a:latin typeface="Arial"/>
                          <a:cs typeface="Arial"/>
                        </a:rPr>
                        <a:t>B-</a:t>
                      </a:r>
                      <a:r>
                        <a:rPr sz="1400" b="1" spc="-25" dirty="0">
                          <a:latin typeface="Arial"/>
                          <a:cs typeface="Arial"/>
                        </a:rPr>
                        <a:t>NR</a:t>
                      </a:r>
                      <a:endParaRPr sz="1400">
                        <a:latin typeface="Arial"/>
                        <a:cs typeface="Arial"/>
                      </a:endParaRPr>
                    </a:p>
                  </a:txBody>
                  <a:tcPr marL="0" marR="0" marT="11176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marL="287655" marR="351155">
                        <a:lnSpc>
                          <a:spcPct val="100000"/>
                        </a:lnSpc>
                        <a:spcBef>
                          <a:spcPts val="810"/>
                        </a:spcBef>
                      </a:pPr>
                      <a:r>
                        <a:rPr sz="1400" dirty="0">
                          <a:latin typeface="Arial"/>
                          <a:cs typeface="Arial"/>
                        </a:rPr>
                        <a:t>Evidence</a:t>
                      </a:r>
                      <a:r>
                        <a:rPr sz="1400" spc="-15" dirty="0">
                          <a:latin typeface="Arial"/>
                          <a:cs typeface="Arial"/>
                        </a:rPr>
                        <a:t> </a:t>
                      </a:r>
                      <a:r>
                        <a:rPr sz="1400" dirty="0">
                          <a:latin typeface="Arial"/>
                          <a:cs typeface="Arial"/>
                        </a:rPr>
                        <a:t>from</a:t>
                      </a:r>
                      <a:r>
                        <a:rPr sz="1400" spc="-20" dirty="0">
                          <a:latin typeface="Arial"/>
                          <a:cs typeface="Arial"/>
                        </a:rPr>
                        <a:t> </a:t>
                      </a:r>
                      <a:r>
                        <a:rPr sz="1400" spc="-10" dirty="0">
                          <a:latin typeface="Arial"/>
                          <a:cs typeface="Arial"/>
                        </a:rPr>
                        <a:t>moderate-</a:t>
                      </a:r>
                      <a:r>
                        <a:rPr sz="1400" dirty="0">
                          <a:latin typeface="Arial"/>
                          <a:cs typeface="Arial"/>
                        </a:rPr>
                        <a:t>quality</a:t>
                      </a:r>
                      <a:r>
                        <a:rPr sz="1400" spc="-20" dirty="0">
                          <a:latin typeface="Arial"/>
                          <a:cs typeface="Arial"/>
                        </a:rPr>
                        <a:t> </a:t>
                      </a:r>
                      <a:r>
                        <a:rPr sz="1400" dirty="0">
                          <a:latin typeface="Arial"/>
                          <a:cs typeface="Arial"/>
                        </a:rPr>
                        <a:t>trials,</a:t>
                      </a:r>
                      <a:r>
                        <a:rPr sz="1400" spc="-15" dirty="0">
                          <a:latin typeface="Arial"/>
                          <a:cs typeface="Arial"/>
                        </a:rPr>
                        <a:t> </a:t>
                      </a:r>
                      <a:r>
                        <a:rPr sz="1400" dirty="0">
                          <a:latin typeface="Arial"/>
                          <a:cs typeface="Arial"/>
                        </a:rPr>
                        <a:t>or</a:t>
                      </a:r>
                      <a:r>
                        <a:rPr sz="1400" spc="-10" dirty="0">
                          <a:latin typeface="Arial"/>
                          <a:cs typeface="Arial"/>
                        </a:rPr>
                        <a:t> </a:t>
                      </a:r>
                      <a:r>
                        <a:rPr sz="1400" dirty="0">
                          <a:latin typeface="Arial"/>
                          <a:cs typeface="Arial"/>
                        </a:rPr>
                        <a:t>a</a:t>
                      </a:r>
                      <a:r>
                        <a:rPr sz="1400" spc="-10" dirty="0">
                          <a:latin typeface="Arial"/>
                          <a:cs typeface="Arial"/>
                        </a:rPr>
                        <a:t> meta-</a:t>
                      </a:r>
                      <a:r>
                        <a:rPr sz="1400" dirty="0">
                          <a:latin typeface="Arial"/>
                          <a:cs typeface="Arial"/>
                        </a:rPr>
                        <a:t>analysis</a:t>
                      </a:r>
                      <a:r>
                        <a:rPr sz="1400" spc="-20" dirty="0">
                          <a:latin typeface="Arial"/>
                          <a:cs typeface="Arial"/>
                        </a:rPr>
                        <a:t> </a:t>
                      </a:r>
                      <a:r>
                        <a:rPr sz="1400" spc="-25" dirty="0">
                          <a:latin typeface="Arial"/>
                          <a:cs typeface="Arial"/>
                        </a:rPr>
                        <a:t>of </a:t>
                      </a:r>
                      <a:r>
                        <a:rPr sz="1400" dirty="0">
                          <a:latin typeface="Arial"/>
                          <a:cs typeface="Arial"/>
                        </a:rPr>
                        <a:t>moderate</a:t>
                      </a:r>
                      <a:r>
                        <a:rPr sz="1400" spc="-35" dirty="0">
                          <a:latin typeface="Arial"/>
                          <a:cs typeface="Arial"/>
                        </a:rPr>
                        <a:t> </a:t>
                      </a:r>
                      <a:r>
                        <a:rPr sz="1400" dirty="0">
                          <a:latin typeface="Arial"/>
                          <a:cs typeface="Arial"/>
                        </a:rPr>
                        <a:t>quality</a:t>
                      </a:r>
                      <a:r>
                        <a:rPr sz="1400" spc="-30" dirty="0">
                          <a:latin typeface="Arial"/>
                          <a:cs typeface="Arial"/>
                        </a:rPr>
                        <a:t> </a:t>
                      </a:r>
                      <a:r>
                        <a:rPr sz="1400" dirty="0">
                          <a:latin typeface="Arial"/>
                          <a:cs typeface="Arial"/>
                        </a:rPr>
                        <a:t>followed</a:t>
                      </a:r>
                      <a:r>
                        <a:rPr sz="1400" spc="-25" dirty="0">
                          <a:latin typeface="Arial"/>
                          <a:cs typeface="Arial"/>
                        </a:rPr>
                        <a:t> </a:t>
                      </a:r>
                      <a:r>
                        <a:rPr sz="1400" dirty="0">
                          <a:latin typeface="Arial"/>
                          <a:cs typeface="Arial"/>
                        </a:rPr>
                        <a:t>by</a:t>
                      </a:r>
                      <a:r>
                        <a:rPr sz="1400" spc="-10" dirty="0">
                          <a:latin typeface="Arial"/>
                          <a:cs typeface="Arial"/>
                        </a:rPr>
                        <a:t> </a:t>
                      </a:r>
                      <a:r>
                        <a:rPr sz="1400" dirty="0">
                          <a:latin typeface="Arial"/>
                          <a:cs typeface="Arial"/>
                        </a:rPr>
                        <a:t>NR</a:t>
                      </a:r>
                      <a:r>
                        <a:rPr sz="1400" spc="-5" dirty="0">
                          <a:latin typeface="Arial"/>
                          <a:cs typeface="Arial"/>
                        </a:rPr>
                        <a:t> </a:t>
                      </a:r>
                      <a:r>
                        <a:rPr sz="1400" dirty="0">
                          <a:latin typeface="Arial"/>
                          <a:cs typeface="Arial"/>
                        </a:rPr>
                        <a:t>to</a:t>
                      </a:r>
                      <a:r>
                        <a:rPr sz="1400" spc="-20" dirty="0">
                          <a:latin typeface="Arial"/>
                          <a:cs typeface="Arial"/>
                        </a:rPr>
                        <a:t> </a:t>
                      </a:r>
                      <a:r>
                        <a:rPr sz="1400" dirty="0">
                          <a:latin typeface="Arial"/>
                          <a:cs typeface="Arial"/>
                        </a:rPr>
                        <a:t>denote</a:t>
                      </a:r>
                      <a:r>
                        <a:rPr sz="1400" spc="-30" dirty="0">
                          <a:latin typeface="Arial"/>
                          <a:cs typeface="Arial"/>
                        </a:rPr>
                        <a:t> </a:t>
                      </a:r>
                      <a:r>
                        <a:rPr sz="1400" b="1" spc="-20" dirty="0">
                          <a:latin typeface="Arial"/>
                          <a:cs typeface="Arial"/>
                        </a:rPr>
                        <a:t>NON-</a:t>
                      </a:r>
                      <a:r>
                        <a:rPr sz="1400" b="1" spc="-10" dirty="0">
                          <a:latin typeface="Arial"/>
                          <a:cs typeface="Arial"/>
                        </a:rPr>
                        <a:t>RANDOMIZED </a:t>
                      </a:r>
                      <a:r>
                        <a:rPr sz="1400" spc="-10" dirty="0">
                          <a:latin typeface="Arial"/>
                          <a:cs typeface="Arial"/>
                        </a:rPr>
                        <a:t>studies</a:t>
                      </a:r>
                      <a:endParaRPr sz="1400">
                        <a:latin typeface="Arial"/>
                        <a:cs typeface="Arial"/>
                      </a:endParaRPr>
                    </a:p>
                  </a:txBody>
                  <a:tcPr marL="0" marR="0" marT="1028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vMerge="1">
                  <a:txBody>
                    <a:bodyPr/>
                    <a:lstStyle/>
                    <a:p>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3"/>
                  </a:ext>
                </a:extLst>
              </a:tr>
              <a:tr h="642620">
                <a:tc>
                  <a:txBody>
                    <a:bodyPr/>
                    <a:lstStyle/>
                    <a:p>
                      <a:pPr>
                        <a:lnSpc>
                          <a:spcPct val="100000"/>
                        </a:lnSpc>
                        <a:spcBef>
                          <a:spcPts val="40"/>
                        </a:spcBef>
                      </a:pPr>
                      <a:endParaRPr sz="1400">
                        <a:latin typeface="Times New Roman"/>
                        <a:cs typeface="Times New Roman"/>
                      </a:endParaRPr>
                    </a:p>
                    <a:p>
                      <a:pPr algn="ctr">
                        <a:lnSpc>
                          <a:spcPct val="100000"/>
                        </a:lnSpc>
                      </a:pPr>
                      <a:r>
                        <a:rPr sz="1400" b="1" spc="-10" dirty="0">
                          <a:latin typeface="Arial"/>
                          <a:cs typeface="Arial"/>
                        </a:rPr>
                        <a:t>C-</a:t>
                      </a:r>
                      <a:r>
                        <a:rPr sz="1400" b="1" spc="-25" dirty="0">
                          <a:latin typeface="Arial"/>
                          <a:cs typeface="Arial"/>
                        </a:rPr>
                        <a:t>LD</a:t>
                      </a:r>
                      <a:endParaRPr sz="1400">
                        <a:latin typeface="Arial"/>
                        <a:cs typeface="Arial"/>
                      </a:endParaRPr>
                    </a:p>
                  </a:txBody>
                  <a:tcPr marL="0" marR="0" marT="508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marL="287655" marR="931544">
                        <a:lnSpc>
                          <a:spcPct val="100000"/>
                        </a:lnSpc>
                        <a:spcBef>
                          <a:spcPts val="810"/>
                        </a:spcBef>
                      </a:pPr>
                      <a:r>
                        <a:rPr sz="1400" dirty="0">
                          <a:latin typeface="Arial"/>
                          <a:cs typeface="Arial"/>
                        </a:rPr>
                        <a:t>There</a:t>
                      </a:r>
                      <a:r>
                        <a:rPr sz="1400" spc="-40" dirty="0">
                          <a:latin typeface="Arial"/>
                          <a:cs typeface="Arial"/>
                        </a:rPr>
                        <a:t> </a:t>
                      </a:r>
                      <a:r>
                        <a:rPr sz="1400" dirty="0">
                          <a:latin typeface="Arial"/>
                          <a:cs typeface="Arial"/>
                        </a:rPr>
                        <a:t>is</a:t>
                      </a:r>
                      <a:r>
                        <a:rPr sz="1400" spc="-15" dirty="0">
                          <a:latin typeface="Arial"/>
                          <a:cs typeface="Arial"/>
                        </a:rPr>
                        <a:t> </a:t>
                      </a:r>
                      <a:r>
                        <a:rPr sz="1400" dirty="0">
                          <a:latin typeface="Arial"/>
                          <a:cs typeface="Arial"/>
                        </a:rPr>
                        <a:t>no</a:t>
                      </a:r>
                      <a:r>
                        <a:rPr sz="1400" spc="-20" dirty="0">
                          <a:latin typeface="Arial"/>
                          <a:cs typeface="Arial"/>
                        </a:rPr>
                        <a:t> </a:t>
                      </a:r>
                      <a:r>
                        <a:rPr sz="1400" dirty="0">
                          <a:latin typeface="Arial"/>
                          <a:cs typeface="Arial"/>
                        </a:rPr>
                        <a:t>convincing</a:t>
                      </a:r>
                      <a:r>
                        <a:rPr sz="1400" spc="-40" dirty="0">
                          <a:latin typeface="Arial"/>
                          <a:cs typeface="Arial"/>
                        </a:rPr>
                        <a:t> </a:t>
                      </a:r>
                      <a:r>
                        <a:rPr sz="1400" dirty="0">
                          <a:latin typeface="Arial"/>
                          <a:cs typeface="Arial"/>
                        </a:rPr>
                        <a:t>evidence</a:t>
                      </a:r>
                      <a:r>
                        <a:rPr sz="1400" spc="-35" dirty="0">
                          <a:latin typeface="Arial"/>
                          <a:cs typeface="Arial"/>
                        </a:rPr>
                        <a:t> </a:t>
                      </a:r>
                      <a:r>
                        <a:rPr sz="1400" dirty="0">
                          <a:latin typeface="Arial"/>
                          <a:cs typeface="Arial"/>
                        </a:rPr>
                        <a:t>and</a:t>
                      </a:r>
                      <a:r>
                        <a:rPr sz="1400" spc="-25" dirty="0">
                          <a:latin typeface="Arial"/>
                          <a:cs typeface="Arial"/>
                        </a:rPr>
                        <a:t> </a:t>
                      </a:r>
                      <a:r>
                        <a:rPr sz="1400" dirty="0">
                          <a:latin typeface="Arial"/>
                          <a:cs typeface="Arial"/>
                        </a:rPr>
                        <a:t>is</a:t>
                      </a:r>
                      <a:r>
                        <a:rPr sz="1400" spc="-15" dirty="0">
                          <a:latin typeface="Arial"/>
                          <a:cs typeface="Arial"/>
                        </a:rPr>
                        <a:t> </a:t>
                      </a:r>
                      <a:r>
                        <a:rPr sz="1400" dirty="0">
                          <a:latin typeface="Arial"/>
                          <a:cs typeface="Arial"/>
                        </a:rPr>
                        <a:t>followed</a:t>
                      </a:r>
                      <a:r>
                        <a:rPr sz="1400" spc="-30" dirty="0">
                          <a:latin typeface="Arial"/>
                          <a:cs typeface="Arial"/>
                        </a:rPr>
                        <a:t> </a:t>
                      </a:r>
                      <a:r>
                        <a:rPr sz="1400" dirty="0">
                          <a:latin typeface="Arial"/>
                          <a:cs typeface="Arial"/>
                        </a:rPr>
                        <a:t>by</a:t>
                      </a:r>
                      <a:r>
                        <a:rPr sz="1400" spc="-20" dirty="0">
                          <a:latin typeface="Arial"/>
                          <a:cs typeface="Arial"/>
                        </a:rPr>
                        <a:t> </a:t>
                      </a:r>
                      <a:r>
                        <a:rPr sz="1400" dirty="0">
                          <a:latin typeface="Arial"/>
                          <a:cs typeface="Arial"/>
                        </a:rPr>
                        <a:t>LD</a:t>
                      </a:r>
                      <a:r>
                        <a:rPr sz="1400" spc="-15" dirty="0">
                          <a:latin typeface="Arial"/>
                          <a:cs typeface="Arial"/>
                        </a:rPr>
                        <a:t> </a:t>
                      </a:r>
                      <a:r>
                        <a:rPr sz="1400" spc="-25" dirty="0">
                          <a:latin typeface="Arial"/>
                          <a:cs typeface="Arial"/>
                        </a:rPr>
                        <a:t>to </a:t>
                      </a:r>
                      <a:r>
                        <a:rPr sz="1400" dirty="0">
                          <a:latin typeface="Arial"/>
                          <a:cs typeface="Arial"/>
                        </a:rPr>
                        <a:t>indicate</a:t>
                      </a:r>
                      <a:r>
                        <a:rPr sz="1400" spc="-50" dirty="0">
                          <a:latin typeface="Arial"/>
                          <a:cs typeface="Arial"/>
                        </a:rPr>
                        <a:t> </a:t>
                      </a:r>
                      <a:r>
                        <a:rPr sz="1400" b="1" dirty="0">
                          <a:latin typeface="Arial"/>
                          <a:cs typeface="Arial"/>
                        </a:rPr>
                        <a:t>LIMITED</a:t>
                      </a:r>
                      <a:r>
                        <a:rPr sz="1400" b="1" spc="-25" dirty="0">
                          <a:latin typeface="Arial"/>
                          <a:cs typeface="Arial"/>
                        </a:rPr>
                        <a:t> </a:t>
                      </a:r>
                      <a:r>
                        <a:rPr sz="1400" b="1" spc="-20" dirty="0">
                          <a:latin typeface="Arial"/>
                          <a:cs typeface="Arial"/>
                        </a:rPr>
                        <a:t>DATA</a:t>
                      </a:r>
                      <a:endParaRPr sz="1400">
                        <a:latin typeface="Arial"/>
                        <a:cs typeface="Arial"/>
                      </a:endParaRPr>
                    </a:p>
                  </a:txBody>
                  <a:tcPr marL="0" marR="0" marT="1028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vMerge="1">
                  <a:txBody>
                    <a:bodyPr/>
                    <a:lstStyle/>
                    <a:p>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4"/>
                  </a:ext>
                </a:extLst>
              </a:tr>
              <a:tr h="936625">
                <a:tc>
                  <a:txBody>
                    <a:bodyPr/>
                    <a:lstStyle/>
                    <a:p>
                      <a:pPr>
                        <a:lnSpc>
                          <a:spcPct val="100000"/>
                        </a:lnSpc>
                        <a:spcBef>
                          <a:spcPts val="1200"/>
                        </a:spcBef>
                      </a:pPr>
                      <a:endParaRPr sz="1400">
                        <a:latin typeface="Times New Roman"/>
                        <a:cs typeface="Times New Roman"/>
                      </a:endParaRPr>
                    </a:p>
                    <a:p>
                      <a:pPr algn="ctr">
                        <a:lnSpc>
                          <a:spcPct val="100000"/>
                        </a:lnSpc>
                      </a:pPr>
                      <a:r>
                        <a:rPr sz="1400" b="1" spc="-10" dirty="0">
                          <a:latin typeface="Arial"/>
                          <a:cs typeface="Arial"/>
                        </a:rPr>
                        <a:t>C-</a:t>
                      </a:r>
                      <a:r>
                        <a:rPr sz="1400" b="1" spc="-25" dirty="0">
                          <a:latin typeface="Arial"/>
                          <a:cs typeface="Arial"/>
                        </a:rPr>
                        <a:t>EO</a:t>
                      </a:r>
                      <a:endParaRPr sz="1400">
                        <a:latin typeface="Arial"/>
                        <a:cs typeface="Arial"/>
                      </a:endParaRPr>
                    </a:p>
                  </a:txBody>
                  <a:tcPr marL="0" marR="0" marT="15240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a:txBody>
                    <a:bodyPr/>
                    <a:lstStyle/>
                    <a:p>
                      <a:pPr marL="287655" marR="664210">
                        <a:lnSpc>
                          <a:spcPct val="100000"/>
                        </a:lnSpc>
                        <a:spcBef>
                          <a:spcPts val="1130"/>
                        </a:spcBef>
                      </a:pPr>
                      <a:r>
                        <a:rPr sz="1400" dirty="0">
                          <a:latin typeface="Arial"/>
                          <a:cs typeface="Arial"/>
                        </a:rPr>
                        <a:t>There</a:t>
                      </a:r>
                      <a:r>
                        <a:rPr sz="1400" spc="-40" dirty="0">
                          <a:latin typeface="Arial"/>
                          <a:cs typeface="Arial"/>
                        </a:rPr>
                        <a:t> </a:t>
                      </a:r>
                      <a:r>
                        <a:rPr sz="1400" dirty="0">
                          <a:latin typeface="Arial"/>
                          <a:cs typeface="Arial"/>
                        </a:rPr>
                        <a:t>is</a:t>
                      </a:r>
                      <a:r>
                        <a:rPr sz="1400" spc="-15" dirty="0">
                          <a:latin typeface="Arial"/>
                          <a:cs typeface="Arial"/>
                        </a:rPr>
                        <a:t> </a:t>
                      </a:r>
                      <a:r>
                        <a:rPr sz="1400" dirty="0">
                          <a:latin typeface="Arial"/>
                          <a:cs typeface="Arial"/>
                        </a:rPr>
                        <a:t>no</a:t>
                      </a:r>
                      <a:r>
                        <a:rPr sz="1400" spc="-20" dirty="0">
                          <a:latin typeface="Arial"/>
                          <a:cs typeface="Arial"/>
                        </a:rPr>
                        <a:t> </a:t>
                      </a:r>
                      <a:r>
                        <a:rPr sz="1400" dirty="0">
                          <a:latin typeface="Arial"/>
                          <a:cs typeface="Arial"/>
                        </a:rPr>
                        <a:t>convincing</a:t>
                      </a:r>
                      <a:r>
                        <a:rPr sz="1400" spc="-35" dirty="0">
                          <a:latin typeface="Arial"/>
                          <a:cs typeface="Arial"/>
                        </a:rPr>
                        <a:t> </a:t>
                      </a:r>
                      <a:r>
                        <a:rPr sz="1400" dirty="0">
                          <a:latin typeface="Arial"/>
                          <a:cs typeface="Arial"/>
                        </a:rPr>
                        <a:t>evidence</a:t>
                      </a:r>
                      <a:r>
                        <a:rPr sz="1400" spc="-40" dirty="0">
                          <a:latin typeface="Arial"/>
                          <a:cs typeface="Arial"/>
                        </a:rPr>
                        <a:t> </a:t>
                      </a:r>
                      <a:r>
                        <a:rPr sz="1400" dirty="0">
                          <a:latin typeface="Arial"/>
                          <a:cs typeface="Arial"/>
                        </a:rPr>
                        <a:t>and</a:t>
                      </a:r>
                      <a:r>
                        <a:rPr sz="1400" spc="-25" dirty="0">
                          <a:latin typeface="Arial"/>
                          <a:cs typeface="Arial"/>
                        </a:rPr>
                        <a:t> </a:t>
                      </a:r>
                      <a:r>
                        <a:rPr sz="1400" dirty="0">
                          <a:latin typeface="Arial"/>
                          <a:cs typeface="Arial"/>
                        </a:rPr>
                        <a:t>is</a:t>
                      </a:r>
                      <a:r>
                        <a:rPr sz="1400" spc="-15" dirty="0">
                          <a:latin typeface="Arial"/>
                          <a:cs typeface="Arial"/>
                        </a:rPr>
                        <a:t> </a:t>
                      </a:r>
                      <a:r>
                        <a:rPr sz="1400" dirty="0">
                          <a:latin typeface="Arial"/>
                          <a:cs typeface="Arial"/>
                        </a:rPr>
                        <a:t>followed</a:t>
                      </a:r>
                      <a:r>
                        <a:rPr sz="1400" spc="-25" dirty="0">
                          <a:latin typeface="Arial"/>
                          <a:cs typeface="Arial"/>
                        </a:rPr>
                        <a:t> </a:t>
                      </a:r>
                      <a:r>
                        <a:rPr sz="1400" dirty="0">
                          <a:latin typeface="Arial"/>
                          <a:cs typeface="Arial"/>
                        </a:rPr>
                        <a:t>by</a:t>
                      </a:r>
                      <a:r>
                        <a:rPr sz="1400" spc="-25" dirty="0">
                          <a:latin typeface="Arial"/>
                          <a:cs typeface="Arial"/>
                        </a:rPr>
                        <a:t> </a:t>
                      </a:r>
                      <a:r>
                        <a:rPr sz="1400" dirty="0">
                          <a:latin typeface="Arial"/>
                          <a:cs typeface="Arial"/>
                        </a:rPr>
                        <a:t>EO</a:t>
                      </a:r>
                      <a:r>
                        <a:rPr sz="1400" spc="-10" dirty="0">
                          <a:latin typeface="Arial"/>
                          <a:cs typeface="Arial"/>
                        </a:rPr>
                        <a:t> </a:t>
                      </a:r>
                      <a:r>
                        <a:rPr sz="1400" dirty="0">
                          <a:latin typeface="Arial"/>
                          <a:cs typeface="Arial"/>
                        </a:rPr>
                        <a:t>if</a:t>
                      </a:r>
                      <a:r>
                        <a:rPr sz="1400" spc="-15" dirty="0">
                          <a:latin typeface="Arial"/>
                          <a:cs typeface="Arial"/>
                        </a:rPr>
                        <a:t> </a:t>
                      </a:r>
                      <a:r>
                        <a:rPr sz="1400" spc="-25" dirty="0">
                          <a:latin typeface="Arial"/>
                          <a:cs typeface="Arial"/>
                        </a:rPr>
                        <a:t>the </a:t>
                      </a:r>
                      <a:r>
                        <a:rPr sz="1400" dirty="0">
                          <a:latin typeface="Arial"/>
                          <a:cs typeface="Arial"/>
                        </a:rPr>
                        <a:t>consensus</a:t>
                      </a:r>
                      <a:r>
                        <a:rPr sz="1400" spc="-40" dirty="0">
                          <a:latin typeface="Arial"/>
                          <a:cs typeface="Arial"/>
                        </a:rPr>
                        <a:t> </a:t>
                      </a:r>
                      <a:r>
                        <a:rPr sz="1400" dirty="0">
                          <a:latin typeface="Arial"/>
                          <a:cs typeface="Arial"/>
                        </a:rPr>
                        <a:t>is</a:t>
                      </a:r>
                      <a:r>
                        <a:rPr sz="1400" spc="-30" dirty="0">
                          <a:latin typeface="Arial"/>
                          <a:cs typeface="Arial"/>
                        </a:rPr>
                        <a:t> </a:t>
                      </a:r>
                      <a:r>
                        <a:rPr sz="1400" dirty="0">
                          <a:latin typeface="Arial"/>
                          <a:cs typeface="Arial"/>
                        </a:rPr>
                        <a:t>based</a:t>
                      </a:r>
                      <a:r>
                        <a:rPr sz="1400" spc="-45" dirty="0">
                          <a:latin typeface="Arial"/>
                          <a:cs typeface="Arial"/>
                        </a:rPr>
                        <a:t> </a:t>
                      </a:r>
                      <a:r>
                        <a:rPr sz="1400" dirty="0">
                          <a:latin typeface="Arial"/>
                          <a:cs typeface="Arial"/>
                        </a:rPr>
                        <a:t>on</a:t>
                      </a:r>
                      <a:r>
                        <a:rPr sz="1400" spc="-30" dirty="0">
                          <a:latin typeface="Arial"/>
                          <a:cs typeface="Arial"/>
                        </a:rPr>
                        <a:t> </a:t>
                      </a:r>
                      <a:r>
                        <a:rPr sz="1400" b="1" dirty="0">
                          <a:latin typeface="Arial"/>
                          <a:cs typeface="Arial"/>
                        </a:rPr>
                        <a:t>EXPERT OPINION</a:t>
                      </a:r>
                      <a:r>
                        <a:rPr sz="1400" dirty="0">
                          <a:latin typeface="Arial"/>
                          <a:cs typeface="Arial"/>
                        </a:rPr>
                        <a:t>,</a:t>
                      </a:r>
                      <a:r>
                        <a:rPr sz="1400" spc="-10" dirty="0">
                          <a:latin typeface="Arial"/>
                          <a:cs typeface="Arial"/>
                        </a:rPr>
                        <a:t> </a:t>
                      </a:r>
                      <a:r>
                        <a:rPr sz="1400" dirty="0">
                          <a:latin typeface="Arial"/>
                          <a:cs typeface="Arial"/>
                        </a:rPr>
                        <a:t>case</a:t>
                      </a:r>
                      <a:r>
                        <a:rPr sz="1400" spc="-35" dirty="0">
                          <a:latin typeface="Arial"/>
                          <a:cs typeface="Arial"/>
                        </a:rPr>
                        <a:t> </a:t>
                      </a:r>
                      <a:r>
                        <a:rPr sz="1400" dirty="0">
                          <a:latin typeface="Arial"/>
                          <a:cs typeface="Arial"/>
                        </a:rPr>
                        <a:t>studies</a:t>
                      </a:r>
                      <a:r>
                        <a:rPr sz="1400" spc="-40" dirty="0">
                          <a:latin typeface="Arial"/>
                          <a:cs typeface="Arial"/>
                        </a:rPr>
                        <a:t> </a:t>
                      </a:r>
                      <a:r>
                        <a:rPr sz="1400" spc="-25" dirty="0">
                          <a:latin typeface="Arial"/>
                          <a:cs typeface="Arial"/>
                        </a:rPr>
                        <a:t>or </a:t>
                      </a:r>
                      <a:r>
                        <a:rPr sz="1400" dirty="0">
                          <a:latin typeface="Arial"/>
                          <a:cs typeface="Arial"/>
                        </a:rPr>
                        <a:t>standards</a:t>
                      </a:r>
                      <a:r>
                        <a:rPr sz="1400" spc="-40" dirty="0">
                          <a:latin typeface="Arial"/>
                          <a:cs typeface="Arial"/>
                        </a:rPr>
                        <a:t> </a:t>
                      </a:r>
                      <a:r>
                        <a:rPr sz="1400" dirty="0">
                          <a:latin typeface="Arial"/>
                          <a:cs typeface="Arial"/>
                        </a:rPr>
                        <a:t>of</a:t>
                      </a:r>
                      <a:r>
                        <a:rPr sz="1400" spc="-20" dirty="0">
                          <a:latin typeface="Arial"/>
                          <a:cs typeface="Arial"/>
                        </a:rPr>
                        <a:t> </a:t>
                      </a:r>
                      <a:r>
                        <a:rPr sz="1400" spc="-10" dirty="0">
                          <a:latin typeface="Arial"/>
                          <a:cs typeface="Arial"/>
                        </a:rPr>
                        <a:t>care.</a:t>
                      </a:r>
                      <a:endParaRPr sz="1400">
                        <a:latin typeface="Arial"/>
                        <a:cs typeface="Arial"/>
                      </a:endParaRPr>
                    </a:p>
                  </a:txBody>
                  <a:tcPr marL="0" marR="0" marT="14351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vMerge="1">
                  <a:txBody>
                    <a:bodyPr/>
                    <a:lstStyle/>
                    <a:p>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sp>
        <p:nvSpPr>
          <p:cNvPr id="6" name="object 6"/>
          <p:cNvSpPr txBox="1"/>
          <p:nvPr/>
        </p:nvSpPr>
        <p:spPr>
          <a:xfrm>
            <a:off x="1048321" y="836808"/>
            <a:ext cx="10215245" cy="574040"/>
          </a:xfrm>
          <a:prstGeom prst="rect">
            <a:avLst/>
          </a:prstGeom>
        </p:spPr>
        <p:txBody>
          <a:bodyPr vert="horz" wrap="square" lIns="0" tIns="12700" rIns="0" bIns="0" rtlCol="0">
            <a:spAutoFit/>
          </a:bodyPr>
          <a:lstStyle/>
          <a:p>
            <a:pPr marL="12700">
              <a:lnSpc>
                <a:spcPct val="100000"/>
              </a:lnSpc>
              <a:spcBef>
                <a:spcPts val="100"/>
              </a:spcBef>
            </a:pPr>
            <a:r>
              <a:rPr sz="3600" b="1" dirty="0">
                <a:latin typeface="Arial"/>
                <a:cs typeface="Arial"/>
              </a:rPr>
              <a:t>ASSESSING</a:t>
            </a:r>
            <a:r>
              <a:rPr sz="3600" b="1" spc="-15" dirty="0">
                <a:latin typeface="Arial"/>
                <a:cs typeface="Arial"/>
              </a:rPr>
              <a:t> </a:t>
            </a:r>
            <a:r>
              <a:rPr sz="3600" b="1" dirty="0">
                <a:latin typeface="Arial"/>
                <a:cs typeface="Arial"/>
              </a:rPr>
              <a:t>THE</a:t>
            </a:r>
            <a:r>
              <a:rPr sz="3600" b="1" spc="-15" dirty="0">
                <a:latin typeface="Arial"/>
                <a:cs typeface="Arial"/>
              </a:rPr>
              <a:t> </a:t>
            </a:r>
            <a:r>
              <a:rPr sz="3600" b="1" dirty="0">
                <a:latin typeface="Arial"/>
                <a:cs typeface="Arial"/>
              </a:rPr>
              <a:t>EVIDENCE</a:t>
            </a:r>
            <a:r>
              <a:rPr sz="3600" b="1" spc="-10" dirty="0">
                <a:latin typeface="Arial"/>
                <a:cs typeface="Arial"/>
              </a:rPr>
              <a:t> </a:t>
            </a:r>
            <a:r>
              <a:rPr sz="3600" b="1" dirty="0">
                <a:latin typeface="Arial"/>
                <a:cs typeface="Arial"/>
              </a:rPr>
              <a:t>FOR</a:t>
            </a:r>
            <a:r>
              <a:rPr sz="3600" b="1" spc="-15" dirty="0">
                <a:latin typeface="Arial"/>
                <a:cs typeface="Arial"/>
              </a:rPr>
              <a:t> </a:t>
            </a:r>
            <a:r>
              <a:rPr sz="3600" b="1" spc="-10" dirty="0">
                <a:latin typeface="Arial"/>
                <a:cs typeface="Arial"/>
              </a:rPr>
              <a:t>GUIDELINES</a:t>
            </a:r>
            <a:endParaRPr sz="3600">
              <a:latin typeface="Arial"/>
              <a:cs typeface="Arial"/>
            </a:endParaRPr>
          </a:p>
        </p:txBody>
      </p:sp>
      <p:pic>
        <p:nvPicPr>
          <p:cNvPr id="7" name="object 7"/>
          <p:cNvPicPr/>
          <p:nvPr/>
        </p:nvPicPr>
        <p:blipFill>
          <a:blip r:embed="rId5" cstate="print"/>
          <a:stretch>
            <a:fillRect/>
          </a:stretch>
        </p:blipFill>
        <p:spPr>
          <a:xfrm>
            <a:off x="12611" y="88813"/>
            <a:ext cx="228777" cy="228777"/>
          </a:xfrm>
          <a:prstGeom prst="rect">
            <a:avLst/>
          </a:prstGeom>
        </p:spPr>
      </p:pic>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16</a:t>
            </a:fld>
            <a:endParaRPr spc="-25"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pic>
        <p:nvPicPr>
          <p:cNvPr id="3" name="object 3"/>
          <p:cNvPicPr/>
          <p:nvPr/>
        </p:nvPicPr>
        <p:blipFill>
          <a:blip r:embed="rId2" cstate="print"/>
          <a:stretch>
            <a:fillRect/>
          </a:stretch>
        </p:blipFill>
        <p:spPr>
          <a:xfrm>
            <a:off x="309372" y="255270"/>
            <a:ext cx="1172717" cy="656081"/>
          </a:xfrm>
          <a:prstGeom prst="rect">
            <a:avLst/>
          </a:prstGeom>
        </p:spPr>
      </p:pic>
      <p:sp>
        <p:nvSpPr>
          <p:cNvPr id="4" name="object 4"/>
          <p:cNvSpPr txBox="1"/>
          <p:nvPr/>
        </p:nvSpPr>
        <p:spPr>
          <a:xfrm>
            <a:off x="4144646" y="289778"/>
            <a:ext cx="390207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17:</a:t>
            </a:r>
            <a:r>
              <a:rPr sz="2000" b="1" spc="-75" dirty="0">
                <a:solidFill>
                  <a:srgbClr val="756F6F"/>
                </a:solidFill>
                <a:latin typeface="Arial"/>
                <a:cs typeface="Arial"/>
              </a:rPr>
              <a:t> </a:t>
            </a:r>
            <a:r>
              <a:rPr sz="2000" b="1" dirty="0">
                <a:solidFill>
                  <a:srgbClr val="756F6F"/>
                </a:solidFill>
                <a:latin typeface="Arial"/>
                <a:cs typeface="Arial"/>
              </a:rPr>
              <a:t>Wound</a:t>
            </a:r>
            <a:r>
              <a:rPr sz="2000" b="1" spc="-55" dirty="0">
                <a:solidFill>
                  <a:srgbClr val="756F6F"/>
                </a:solidFill>
                <a:latin typeface="Arial"/>
                <a:cs typeface="Arial"/>
              </a:rPr>
              <a:t> </a:t>
            </a:r>
            <a:r>
              <a:rPr sz="2000" b="1" spc="-10" dirty="0">
                <a:solidFill>
                  <a:srgbClr val="756F6F"/>
                </a:solidFill>
                <a:latin typeface="Arial"/>
                <a:cs typeface="Arial"/>
              </a:rPr>
              <a:t>Management</a:t>
            </a:r>
            <a:endParaRPr sz="2000">
              <a:latin typeface="Arial"/>
              <a:cs typeface="Arial"/>
            </a:endParaRPr>
          </a:p>
        </p:txBody>
      </p:sp>
      <p:sp>
        <p:nvSpPr>
          <p:cNvPr id="5" name="object 5"/>
          <p:cNvSpPr txBox="1">
            <a:spLocks noGrp="1"/>
          </p:cNvSpPr>
          <p:nvPr>
            <p:ph type="title"/>
          </p:nvPr>
        </p:nvSpPr>
        <p:spPr>
          <a:xfrm>
            <a:off x="4373117" y="788298"/>
            <a:ext cx="3481704" cy="574040"/>
          </a:xfrm>
          <a:prstGeom prst="rect">
            <a:avLst/>
          </a:prstGeom>
        </p:spPr>
        <p:txBody>
          <a:bodyPr vert="horz" wrap="square" lIns="0" tIns="12700" rIns="0" bIns="0" rtlCol="0">
            <a:spAutoFit/>
          </a:bodyPr>
          <a:lstStyle/>
          <a:p>
            <a:pPr marL="12700">
              <a:lnSpc>
                <a:spcPct val="100000"/>
              </a:lnSpc>
              <a:spcBef>
                <a:spcPts val="100"/>
              </a:spcBef>
            </a:pPr>
            <a:r>
              <a:rPr dirty="0">
                <a:solidFill>
                  <a:srgbClr val="FFFFFF"/>
                </a:solidFill>
              </a:rPr>
              <a:t>SKILL</a:t>
            </a:r>
            <a:r>
              <a:rPr spc="-80" dirty="0">
                <a:solidFill>
                  <a:srgbClr val="FFFFFF"/>
                </a:solidFill>
              </a:rPr>
              <a:t> </a:t>
            </a:r>
            <a:r>
              <a:rPr spc="-10" dirty="0">
                <a:solidFill>
                  <a:srgbClr val="FFFFFF"/>
                </a:solidFill>
              </a:rPr>
              <a:t>STATION</a:t>
            </a:r>
          </a:p>
        </p:txBody>
      </p:sp>
      <p:sp>
        <p:nvSpPr>
          <p:cNvPr id="6" name="object 6"/>
          <p:cNvSpPr txBox="1"/>
          <p:nvPr/>
        </p:nvSpPr>
        <p:spPr>
          <a:xfrm>
            <a:off x="3662948" y="1558781"/>
            <a:ext cx="5211445" cy="3148330"/>
          </a:xfrm>
          <a:prstGeom prst="rect">
            <a:avLst/>
          </a:prstGeom>
        </p:spPr>
        <p:txBody>
          <a:bodyPr vert="horz" wrap="square" lIns="0" tIns="12700" rIns="0" bIns="0" rtlCol="0">
            <a:spAutoFit/>
          </a:bodyPr>
          <a:lstStyle/>
          <a:p>
            <a:pPr marR="303530" algn="ctr">
              <a:lnSpc>
                <a:spcPct val="100000"/>
              </a:lnSpc>
              <a:spcBef>
                <a:spcPts val="100"/>
              </a:spcBef>
            </a:pPr>
            <a:r>
              <a:rPr sz="2800" b="1" dirty="0">
                <a:solidFill>
                  <a:srgbClr val="FFFFFF"/>
                </a:solidFill>
                <a:latin typeface="Arial"/>
                <a:cs typeface="Arial"/>
              </a:rPr>
              <a:t>Wound</a:t>
            </a:r>
            <a:r>
              <a:rPr sz="2800" b="1" spc="-95" dirty="0">
                <a:solidFill>
                  <a:srgbClr val="FFFFFF"/>
                </a:solidFill>
                <a:latin typeface="Arial"/>
                <a:cs typeface="Arial"/>
              </a:rPr>
              <a:t> </a:t>
            </a:r>
            <a:r>
              <a:rPr sz="2800" b="1" spc="-10" dirty="0">
                <a:solidFill>
                  <a:srgbClr val="FFFFFF"/>
                </a:solidFill>
                <a:latin typeface="Arial"/>
                <a:cs typeface="Arial"/>
              </a:rPr>
              <a:t>Management</a:t>
            </a:r>
            <a:endParaRPr sz="2800">
              <a:latin typeface="Arial"/>
              <a:cs typeface="Arial"/>
            </a:endParaRPr>
          </a:p>
          <a:p>
            <a:pPr marL="12700" marR="5080">
              <a:lnSpc>
                <a:spcPct val="235800"/>
              </a:lnSpc>
              <a:spcBef>
                <a:spcPts val="855"/>
              </a:spcBef>
            </a:pPr>
            <a:r>
              <a:rPr sz="2400" dirty="0">
                <a:solidFill>
                  <a:srgbClr val="FFFFFF"/>
                </a:solidFill>
                <a:latin typeface="Arial"/>
                <a:cs typeface="Arial"/>
              </a:rPr>
              <a:t>Open</a:t>
            </a:r>
            <a:r>
              <a:rPr sz="2400" spc="-85" dirty="0">
                <a:solidFill>
                  <a:srgbClr val="FFFFFF"/>
                </a:solidFill>
                <a:latin typeface="Arial"/>
                <a:cs typeface="Arial"/>
              </a:rPr>
              <a:t> </a:t>
            </a:r>
            <a:r>
              <a:rPr sz="2400" dirty="0">
                <a:solidFill>
                  <a:srgbClr val="FFFFFF"/>
                </a:solidFill>
                <a:latin typeface="Arial"/>
                <a:cs typeface="Arial"/>
              </a:rPr>
              <a:t>Abdominal</a:t>
            </a:r>
            <a:r>
              <a:rPr sz="2400" spc="-65" dirty="0">
                <a:solidFill>
                  <a:srgbClr val="FFFFFF"/>
                </a:solidFill>
                <a:latin typeface="Arial"/>
                <a:cs typeface="Arial"/>
              </a:rPr>
              <a:t> </a:t>
            </a:r>
            <a:r>
              <a:rPr sz="2400" dirty="0">
                <a:solidFill>
                  <a:srgbClr val="FFFFFF"/>
                </a:solidFill>
                <a:latin typeface="Arial"/>
                <a:cs typeface="Arial"/>
              </a:rPr>
              <a:t>Wound</a:t>
            </a:r>
            <a:r>
              <a:rPr sz="2400" spc="-80" dirty="0">
                <a:solidFill>
                  <a:srgbClr val="FFFFFF"/>
                </a:solidFill>
                <a:latin typeface="Arial"/>
                <a:cs typeface="Arial"/>
              </a:rPr>
              <a:t> </a:t>
            </a:r>
            <a:r>
              <a:rPr sz="2400" spc="-10" dirty="0">
                <a:solidFill>
                  <a:srgbClr val="FFFFFF"/>
                </a:solidFill>
                <a:latin typeface="Arial"/>
                <a:cs typeface="Arial"/>
              </a:rPr>
              <a:t>Management </a:t>
            </a:r>
            <a:r>
              <a:rPr sz="2400" dirty="0">
                <a:solidFill>
                  <a:srgbClr val="FFFFFF"/>
                </a:solidFill>
                <a:latin typeface="Arial"/>
                <a:cs typeface="Arial"/>
              </a:rPr>
              <a:t>Impaled</a:t>
            </a:r>
            <a:r>
              <a:rPr sz="2400" spc="-80" dirty="0">
                <a:solidFill>
                  <a:srgbClr val="FFFFFF"/>
                </a:solidFill>
                <a:latin typeface="Arial"/>
                <a:cs typeface="Arial"/>
              </a:rPr>
              <a:t> </a:t>
            </a:r>
            <a:r>
              <a:rPr sz="2400" dirty="0">
                <a:solidFill>
                  <a:srgbClr val="FFFFFF"/>
                </a:solidFill>
                <a:latin typeface="Arial"/>
                <a:cs typeface="Arial"/>
              </a:rPr>
              <a:t>Object</a:t>
            </a:r>
            <a:r>
              <a:rPr sz="2400" spc="-85" dirty="0">
                <a:solidFill>
                  <a:srgbClr val="FFFFFF"/>
                </a:solidFill>
                <a:latin typeface="Arial"/>
                <a:cs typeface="Arial"/>
              </a:rPr>
              <a:t> </a:t>
            </a:r>
            <a:r>
              <a:rPr sz="2400" dirty="0">
                <a:solidFill>
                  <a:srgbClr val="FFFFFF"/>
                </a:solidFill>
                <a:latin typeface="Arial"/>
                <a:cs typeface="Arial"/>
              </a:rPr>
              <a:t>Wound</a:t>
            </a:r>
            <a:r>
              <a:rPr sz="2400" spc="-80" dirty="0">
                <a:solidFill>
                  <a:srgbClr val="FFFFFF"/>
                </a:solidFill>
                <a:latin typeface="Arial"/>
                <a:cs typeface="Arial"/>
              </a:rPr>
              <a:t> </a:t>
            </a:r>
            <a:r>
              <a:rPr sz="2400" spc="-10" dirty="0">
                <a:solidFill>
                  <a:srgbClr val="FFFFFF"/>
                </a:solidFill>
                <a:latin typeface="Arial"/>
                <a:cs typeface="Arial"/>
              </a:rPr>
              <a:t>Management </a:t>
            </a:r>
            <a:r>
              <a:rPr sz="2400" dirty="0">
                <a:solidFill>
                  <a:srgbClr val="FFFFFF"/>
                </a:solidFill>
                <a:latin typeface="Arial"/>
                <a:cs typeface="Arial"/>
              </a:rPr>
              <a:t>Amputation</a:t>
            </a:r>
            <a:r>
              <a:rPr sz="2400" spc="-95" dirty="0">
                <a:solidFill>
                  <a:srgbClr val="FFFFFF"/>
                </a:solidFill>
                <a:latin typeface="Arial"/>
                <a:cs typeface="Arial"/>
              </a:rPr>
              <a:t> </a:t>
            </a:r>
            <a:r>
              <a:rPr sz="2400" dirty="0">
                <a:solidFill>
                  <a:srgbClr val="FFFFFF"/>
                </a:solidFill>
                <a:latin typeface="Arial"/>
                <a:cs typeface="Arial"/>
              </a:rPr>
              <a:t>Wound</a:t>
            </a:r>
            <a:r>
              <a:rPr sz="2400" spc="-95" dirty="0">
                <a:solidFill>
                  <a:srgbClr val="FFFFFF"/>
                </a:solidFill>
                <a:latin typeface="Arial"/>
                <a:cs typeface="Arial"/>
              </a:rPr>
              <a:t> </a:t>
            </a:r>
            <a:r>
              <a:rPr sz="2400" spc="-10" dirty="0">
                <a:solidFill>
                  <a:srgbClr val="FFFFFF"/>
                </a:solidFill>
                <a:latin typeface="Arial"/>
                <a:cs typeface="Arial"/>
              </a:rPr>
              <a:t>Management</a:t>
            </a:r>
            <a:endParaRPr sz="2400">
              <a:latin typeface="Arial"/>
              <a:cs typeface="Arial"/>
            </a:endParaRPr>
          </a:p>
        </p:txBody>
      </p:sp>
      <p:pic>
        <p:nvPicPr>
          <p:cNvPr id="7" name="object 7"/>
          <p:cNvPicPr/>
          <p:nvPr/>
        </p:nvPicPr>
        <p:blipFill>
          <a:blip r:embed="rId3" cstate="print"/>
          <a:stretch>
            <a:fillRect/>
          </a:stretch>
        </p:blipFill>
        <p:spPr>
          <a:xfrm>
            <a:off x="2795778" y="4202429"/>
            <a:ext cx="662939" cy="672845"/>
          </a:xfrm>
          <a:prstGeom prst="rect">
            <a:avLst/>
          </a:prstGeom>
        </p:spPr>
      </p:pic>
      <p:pic>
        <p:nvPicPr>
          <p:cNvPr id="8" name="object 8"/>
          <p:cNvPicPr/>
          <p:nvPr/>
        </p:nvPicPr>
        <p:blipFill>
          <a:blip r:embed="rId3" cstate="print"/>
          <a:stretch>
            <a:fillRect/>
          </a:stretch>
        </p:blipFill>
        <p:spPr>
          <a:xfrm>
            <a:off x="2806445" y="3339084"/>
            <a:ext cx="662939" cy="672083"/>
          </a:xfrm>
          <a:prstGeom prst="rect">
            <a:avLst/>
          </a:prstGeom>
        </p:spPr>
      </p:pic>
      <p:pic>
        <p:nvPicPr>
          <p:cNvPr id="9" name="object 9"/>
          <p:cNvPicPr/>
          <p:nvPr/>
        </p:nvPicPr>
        <p:blipFill>
          <a:blip r:embed="rId3" cstate="print"/>
          <a:stretch>
            <a:fillRect/>
          </a:stretch>
        </p:blipFill>
        <p:spPr>
          <a:xfrm>
            <a:off x="2816351" y="2485644"/>
            <a:ext cx="662939" cy="672083"/>
          </a:xfrm>
          <a:prstGeom prst="rect">
            <a:avLst/>
          </a:prstGeom>
        </p:spPr>
      </p:pic>
      <p:pic>
        <p:nvPicPr>
          <p:cNvPr id="10" name="object 10"/>
          <p:cNvPicPr/>
          <p:nvPr/>
        </p:nvPicPr>
        <p:blipFill>
          <a:blip r:embed="rId4" cstate="print"/>
          <a:stretch>
            <a:fillRect/>
          </a:stretch>
        </p:blipFill>
        <p:spPr>
          <a:xfrm>
            <a:off x="12611" y="88813"/>
            <a:ext cx="228777" cy="228777"/>
          </a:xfrm>
          <a:prstGeom prst="rect">
            <a:avLst/>
          </a:prstGeom>
        </p:spPr>
      </p:pic>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17</a:t>
            </a:fld>
            <a:endParaRPr spc="-25"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144646" y="289778"/>
            <a:ext cx="390207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17:</a:t>
            </a:r>
            <a:r>
              <a:rPr sz="2000" b="1" spc="-75" dirty="0">
                <a:solidFill>
                  <a:srgbClr val="756F6F"/>
                </a:solidFill>
                <a:latin typeface="Arial"/>
                <a:cs typeface="Arial"/>
              </a:rPr>
              <a:t> </a:t>
            </a:r>
            <a:r>
              <a:rPr sz="2000" b="1" dirty="0">
                <a:solidFill>
                  <a:srgbClr val="756F6F"/>
                </a:solidFill>
                <a:latin typeface="Arial"/>
                <a:cs typeface="Arial"/>
              </a:rPr>
              <a:t>Wound</a:t>
            </a:r>
            <a:r>
              <a:rPr sz="2000" b="1" spc="-55" dirty="0">
                <a:solidFill>
                  <a:srgbClr val="756F6F"/>
                </a:solidFill>
                <a:latin typeface="Arial"/>
                <a:cs typeface="Arial"/>
              </a:rPr>
              <a:t> </a:t>
            </a:r>
            <a:r>
              <a:rPr sz="2000" b="1" spc="-10" dirty="0">
                <a:solidFill>
                  <a:srgbClr val="756F6F"/>
                </a:solidFill>
                <a:latin typeface="Arial"/>
                <a:cs typeface="Arial"/>
              </a:rPr>
              <a:t>Management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6759541" y="1428258"/>
            <a:ext cx="4726940" cy="2734945"/>
          </a:xfrm>
          <a:prstGeom prst="rect">
            <a:avLst/>
          </a:prstGeom>
        </p:spPr>
        <p:txBody>
          <a:bodyPr vert="horz" wrap="square" lIns="0" tIns="158750" rIns="0" bIns="0" rtlCol="0">
            <a:spAutoFit/>
          </a:bodyPr>
          <a:lstStyle/>
          <a:p>
            <a:pPr marL="12700">
              <a:lnSpc>
                <a:spcPct val="100000"/>
              </a:lnSpc>
              <a:spcBef>
                <a:spcPts val="1250"/>
              </a:spcBef>
            </a:pPr>
            <a:r>
              <a:rPr sz="2800" b="1" dirty="0">
                <a:latin typeface="Arial"/>
                <a:cs typeface="Arial"/>
              </a:rPr>
              <a:t>Skills</a:t>
            </a:r>
            <a:r>
              <a:rPr sz="2800" b="1" spc="-70" dirty="0">
                <a:latin typeface="Arial"/>
                <a:cs typeface="Arial"/>
              </a:rPr>
              <a:t> </a:t>
            </a:r>
            <a:r>
              <a:rPr sz="2800" b="1" dirty="0">
                <a:latin typeface="Arial"/>
                <a:cs typeface="Arial"/>
              </a:rPr>
              <a:t>and</a:t>
            </a:r>
            <a:r>
              <a:rPr sz="2800" b="1" spc="-150" dirty="0">
                <a:latin typeface="Arial"/>
                <a:cs typeface="Arial"/>
              </a:rPr>
              <a:t> </a:t>
            </a:r>
            <a:r>
              <a:rPr sz="2800" b="1" spc="-10" dirty="0">
                <a:latin typeface="Arial"/>
                <a:cs typeface="Arial"/>
              </a:rPr>
              <a:t>Abilities</a:t>
            </a:r>
            <a:endParaRPr sz="2800">
              <a:latin typeface="Arial"/>
              <a:cs typeface="Arial"/>
            </a:endParaRPr>
          </a:p>
          <a:p>
            <a:pPr marL="287655" marR="592455">
              <a:lnSpc>
                <a:spcPct val="100000"/>
              </a:lnSpc>
              <a:spcBef>
                <a:spcPts val="820"/>
              </a:spcBef>
            </a:pPr>
            <a:r>
              <a:rPr sz="2000" dirty="0">
                <a:latin typeface="Arial"/>
                <a:cs typeface="Arial"/>
              </a:rPr>
              <a:t>Open</a:t>
            </a:r>
            <a:r>
              <a:rPr sz="2000" spc="-95" dirty="0">
                <a:latin typeface="Arial"/>
                <a:cs typeface="Arial"/>
              </a:rPr>
              <a:t> </a:t>
            </a:r>
            <a:r>
              <a:rPr sz="2000" dirty="0">
                <a:latin typeface="Arial"/>
                <a:cs typeface="Arial"/>
              </a:rPr>
              <a:t>abdominal</a:t>
            </a:r>
            <a:r>
              <a:rPr sz="2000" spc="-65" dirty="0">
                <a:latin typeface="Arial"/>
                <a:cs typeface="Arial"/>
              </a:rPr>
              <a:t> </a:t>
            </a:r>
            <a:r>
              <a:rPr sz="2000" dirty="0">
                <a:latin typeface="Arial"/>
                <a:cs typeface="Arial"/>
              </a:rPr>
              <a:t>wound</a:t>
            </a:r>
            <a:r>
              <a:rPr sz="2000" spc="-75" dirty="0">
                <a:latin typeface="Arial"/>
                <a:cs typeface="Arial"/>
              </a:rPr>
              <a:t> </a:t>
            </a:r>
            <a:r>
              <a:rPr sz="2000" spc="-10" dirty="0">
                <a:latin typeface="Arial"/>
                <a:cs typeface="Arial"/>
              </a:rPr>
              <a:t>dressings application</a:t>
            </a:r>
            <a:endParaRPr sz="2000">
              <a:latin typeface="Arial"/>
              <a:cs typeface="Arial"/>
            </a:endParaRPr>
          </a:p>
          <a:p>
            <a:pPr marL="287655" marR="932180">
              <a:lnSpc>
                <a:spcPct val="100000"/>
              </a:lnSpc>
              <a:spcBef>
                <a:spcPts val="800"/>
              </a:spcBef>
            </a:pPr>
            <a:r>
              <a:rPr sz="2000" dirty="0">
                <a:latin typeface="Arial"/>
                <a:cs typeface="Arial"/>
              </a:rPr>
              <a:t>Impaled</a:t>
            </a:r>
            <a:r>
              <a:rPr sz="2000" spc="-70" dirty="0">
                <a:latin typeface="Arial"/>
                <a:cs typeface="Arial"/>
              </a:rPr>
              <a:t> </a:t>
            </a:r>
            <a:r>
              <a:rPr sz="2000" dirty="0">
                <a:latin typeface="Arial"/>
                <a:cs typeface="Arial"/>
              </a:rPr>
              <a:t>object</a:t>
            </a:r>
            <a:r>
              <a:rPr sz="2000" spc="-75" dirty="0">
                <a:latin typeface="Arial"/>
                <a:cs typeface="Arial"/>
              </a:rPr>
              <a:t> </a:t>
            </a:r>
            <a:r>
              <a:rPr sz="2000" dirty="0">
                <a:latin typeface="Arial"/>
                <a:cs typeface="Arial"/>
              </a:rPr>
              <a:t>wound</a:t>
            </a:r>
            <a:r>
              <a:rPr sz="2000" spc="-55" dirty="0">
                <a:latin typeface="Arial"/>
                <a:cs typeface="Arial"/>
              </a:rPr>
              <a:t> </a:t>
            </a:r>
            <a:r>
              <a:rPr sz="2000" spc="-10" dirty="0">
                <a:latin typeface="Arial"/>
                <a:cs typeface="Arial"/>
              </a:rPr>
              <a:t>dressing application</a:t>
            </a:r>
            <a:endParaRPr sz="2000">
              <a:latin typeface="Arial"/>
              <a:cs typeface="Arial"/>
            </a:endParaRPr>
          </a:p>
          <a:p>
            <a:pPr marL="287655" marR="5080">
              <a:lnSpc>
                <a:spcPct val="100000"/>
              </a:lnSpc>
              <a:spcBef>
                <a:spcPts val="800"/>
              </a:spcBef>
            </a:pPr>
            <a:r>
              <a:rPr sz="2000" dirty="0">
                <a:latin typeface="Arial"/>
                <a:cs typeface="Arial"/>
              </a:rPr>
              <a:t>Amputation</a:t>
            </a:r>
            <a:r>
              <a:rPr sz="2000" spc="-60" dirty="0">
                <a:latin typeface="Arial"/>
                <a:cs typeface="Arial"/>
              </a:rPr>
              <a:t> </a:t>
            </a:r>
            <a:r>
              <a:rPr sz="2000" dirty="0">
                <a:latin typeface="Arial"/>
                <a:cs typeface="Arial"/>
              </a:rPr>
              <a:t>stump</a:t>
            </a:r>
            <a:r>
              <a:rPr sz="2000" spc="-75" dirty="0">
                <a:latin typeface="Arial"/>
                <a:cs typeface="Arial"/>
              </a:rPr>
              <a:t> </a:t>
            </a:r>
            <a:r>
              <a:rPr sz="2000" dirty="0">
                <a:latin typeface="Arial"/>
                <a:cs typeface="Arial"/>
              </a:rPr>
              <a:t>and</a:t>
            </a:r>
            <a:r>
              <a:rPr sz="2000" spc="-60" dirty="0">
                <a:latin typeface="Arial"/>
                <a:cs typeface="Arial"/>
              </a:rPr>
              <a:t> </a:t>
            </a:r>
            <a:r>
              <a:rPr sz="2000" dirty="0">
                <a:latin typeface="Arial"/>
                <a:cs typeface="Arial"/>
              </a:rPr>
              <a:t>amputated</a:t>
            </a:r>
            <a:r>
              <a:rPr sz="2000" spc="-60" dirty="0">
                <a:latin typeface="Arial"/>
                <a:cs typeface="Arial"/>
              </a:rPr>
              <a:t> </a:t>
            </a:r>
            <a:r>
              <a:rPr sz="2000" spc="-20" dirty="0">
                <a:latin typeface="Arial"/>
                <a:cs typeface="Arial"/>
              </a:rPr>
              <a:t>body </a:t>
            </a:r>
            <a:r>
              <a:rPr sz="2000" dirty="0">
                <a:latin typeface="Arial"/>
                <a:cs typeface="Arial"/>
              </a:rPr>
              <a:t>part</a:t>
            </a:r>
            <a:r>
              <a:rPr sz="2000" spc="-60" dirty="0">
                <a:latin typeface="Arial"/>
                <a:cs typeface="Arial"/>
              </a:rPr>
              <a:t> </a:t>
            </a:r>
            <a:r>
              <a:rPr sz="2000" dirty="0">
                <a:latin typeface="Arial"/>
                <a:cs typeface="Arial"/>
              </a:rPr>
              <a:t>care</a:t>
            </a:r>
            <a:r>
              <a:rPr sz="2000" spc="-55" dirty="0">
                <a:latin typeface="Arial"/>
                <a:cs typeface="Arial"/>
              </a:rPr>
              <a:t> </a:t>
            </a:r>
            <a:r>
              <a:rPr sz="2000" dirty="0">
                <a:latin typeface="Arial"/>
                <a:cs typeface="Arial"/>
              </a:rPr>
              <a:t>dressing</a:t>
            </a:r>
            <a:r>
              <a:rPr sz="2000" spc="-50" dirty="0">
                <a:latin typeface="Arial"/>
                <a:cs typeface="Arial"/>
              </a:rPr>
              <a:t> </a:t>
            </a:r>
            <a:r>
              <a:rPr sz="2000" spc="-10" dirty="0">
                <a:latin typeface="Arial"/>
                <a:cs typeface="Arial"/>
              </a:rPr>
              <a:t>application</a:t>
            </a:r>
            <a:endParaRPr sz="2000">
              <a:latin typeface="Arial"/>
              <a:cs typeface="Arial"/>
            </a:endParaRPr>
          </a:p>
        </p:txBody>
      </p:sp>
      <p:sp>
        <p:nvSpPr>
          <p:cNvPr id="5" name="object 5"/>
          <p:cNvSpPr txBox="1">
            <a:spLocks noGrp="1"/>
          </p:cNvSpPr>
          <p:nvPr>
            <p:ph type="title"/>
          </p:nvPr>
        </p:nvSpPr>
        <p:spPr>
          <a:xfrm>
            <a:off x="4608525" y="675111"/>
            <a:ext cx="2387600" cy="574040"/>
          </a:xfrm>
          <a:prstGeom prst="rect">
            <a:avLst/>
          </a:prstGeom>
        </p:spPr>
        <p:txBody>
          <a:bodyPr vert="horz" wrap="square" lIns="0" tIns="12700" rIns="0" bIns="0" rtlCol="0">
            <a:spAutoFit/>
          </a:bodyPr>
          <a:lstStyle/>
          <a:p>
            <a:pPr marL="12700">
              <a:lnSpc>
                <a:spcPct val="100000"/>
              </a:lnSpc>
              <a:spcBef>
                <a:spcPts val="100"/>
              </a:spcBef>
            </a:pPr>
            <a:r>
              <a:rPr spc="-10" dirty="0"/>
              <a:t>SUMMARY</a:t>
            </a:r>
          </a:p>
        </p:txBody>
      </p:sp>
      <p:sp>
        <p:nvSpPr>
          <p:cNvPr id="6" name="object 6"/>
          <p:cNvSpPr/>
          <p:nvPr/>
        </p:nvSpPr>
        <p:spPr>
          <a:xfrm>
            <a:off x="6807707" y="3579114"/>
            <a:ext cx="114300" cy="548640"/>
          </a:xfrm>
          <a:custGeom>
            <a:avLst/>
            <a:gdLst/>
            <a:ahLst/>
            <a:cxnLst/>
            <a:rect l="l" t="t" r="r" b="b"/>
            <a:pathLst>
              <a:path w="114300" h="548639">
                <a:moveTo>
                  <a:pt x="0" y="548640"/>
                </a:moveTo>
                <a:lnTo>
                  <a:pt x="114300" y="548640"/>
                </a:lnTo>
                <a:lnTo>
                  <a:pt x="114300" y="0"/>
                </a:lnTo>
                <a:lnTo>
                  <a:pt x="0" y="0"/>
                </a:lnTo>
                <a:lnTo>
                  <a:pt x="0" y="548640"/>
                </a:lnTo>
                <a:close/>
              </a:path>
            </a:pathLst>
          </a:custGeom>
          <a:solidFill>
            <a:srgbClr val="BB8542"/>
          </a:solidFill>
        </p:spPr>
        <p:txBody>
          <a:bodyPr wrap="square" lIns="0" tIns="0" rIns="0" bIns="0" rtlCol="0"/>
          <a:lstStyle/>
          <a:p>
            <a:endParaRPr/>
          </a:p>
        </p:txBody>
      </p:sp>
      <p:sp>
        <p:nvSpPr>
          <p:cNvPr id="7" name="object 7"/>
          <p:cNvSpPr txBox="1"/>
          <p:nvPr/>
        </p:nvSpPr>
        <p:spPr>
          <a:xfrm>
            <a:off x="761064" y="1433838"/>
            <a:ext cx="4970780" cy="3216910"/>
          </a:xfrm>
          <a:prstGeom prst="rect">
            <a:avLst/>
          </a:prstGeom>
        </p:spPr>
        <p:txBody>
          <a:bodyPr vert="horz" wrap="square" lIns="0" tIns="158750" rIns="0" bIns="0" rtlCol="0">
            <a:spAutoFit/>
          </a:bodyPr>
          <a:lstStyle/>
          <a:p>
            <a:pPr marL="12700">
              <a:lnSpc>
                <a:spcPct val="100000"/>
              </a:lnSpc>
              <a:spcBef>
                <a:spcPts val="1250"/>
              </a:spcBef>
            </a:pPr>
            <a:r>
              <a:rPr sz="2800" b="1" dirty="0">
                <a:latin typeface="Arial"/>
                <a:cs typeface="Arial"/>
              </a:rPr>
              <a:t>Knowledge</a:t>
            </a:r>
            <a:r>
              <a:rPr sz="2800" b="1" spc="-114" dirty="0">
                <a:latin typeface="Arial"/>
                <a:cs typeface="Arial"/>
              </a:rPr>
              <a:t> </a:t>
            </a:r>
            <a:r>
              <a:rPr sz="2800" b="1" spc="-10" dirty="0">
                <a:latin typeface="Arial"/>
                <a:cs typeface="Arial"/>
              </a:rPr>
              <a:t>Topics</a:t>
            </a:r>
            <a:endParaRPr sz="2800">
              <a:latin typeface="Arial"/>
              <a:cs typeface="Arial"/>
            </a:endParaRPr>
          </a:p>
          <a:p>
            <a:pPr marL="287655" marR="248285">
              <a:lnSpc>
                <a:spcPct val="133400"/>
              </a:lnSpc>
              <a:spcBef>
                <a:spcPts val="15"/>
              </a:spcBef>
            </a:pPr>
            <a:r>
              <a:rPr sz="2000" dirty="0">
                <a:latin typeface="Arial"/>
                <a:cs typeface="Arial"/>
              </a:rPr>
              <a:t>General</a:t>
            </a:r>
            <a:r>
              <a:rPr sz="2000" spc="-85" dirty="0">
                <a:latin typeface="Arial"/>
                <a:cs typeface="Arial"/>
              </a:rPr>
              <a:t> </a:t>
            </a:r>
            <a:r>
              <a:rPr sz="2000" dirty="0">
                <a:latin typeface="Arial"/>
                <a:cs typeface="Arial"/>
              </a:rPr>
              <a:t>wound</a:t>
            </a:r>
            <a:r>
              <a:rPr sz="2000" spc="-80" dirty="0">
                <a:latin typeface="Arial"/>
                <a:cs typeface="Arial"/>
              </a:rPr>
              <a:t> </a:t>
            </a:r>
            <a:r>
              <a:rPr sz="2000" dirty="0">
                <a:latin typeface="Arial"/>
                <a:cs typeface="Arial"/>
              </a:rPr>
              <a:t>management</a:t>
            </a:r>
            <a:r>
              <a:rPr sz="2000" spc="-75" dirty="0">
                <a:latin typeface="Arial"/>
                <a:cs typeface="Arial"/>
              </a:rPr>
              <a:t> </a:t>
            </a:r>
            <a:r>
              <a:rPr sz="2000" spc="-10" dirty="0">
                <a:latin typeface="Arial"/>
                <a:cs typeface="Arial"/>
              </a:rPr>
              <a:t>principles </a:t>
            </a:r>
            <a:r>
              <a:rPr sz="2000" dirty="0">
                <a:latin typeface="Arial"/>
                <a:cs typeface="Arial"/>
              </a:rPr>
              <a:t>Open</a:t>
            </a:r>
            <a:r>
              <a:rPr sz="2000" spc="-95" dirty="0">
                <a:latin typeface="Arial"/>
                <a:cs typeface="Arial"/>
              </a:rPr>
              <a:t> </a:t>
            </a:r>
            <a:r>
              <a:rPr sz="2000" dirty="0">
                <a:latin typeface="Arial"/>
                <a:cs typeface="Arial"/>
              </a:rPr>
              <a:t>abdominal</a:t>
            </a:r>
            <a:r>
              <a:rPr sz="2000" spc="-65" dirty="0">
                <a:latin typeface="Arial"/>
                <a:cs typeface="Arial"/>
              </a:rPr>
              <a:t> </a:t>
            </a:r>
            <a:r>
              <a:rPr sz="2000" dirty="0">
                <a:latin typeface="Arial"/>
                <a:cs typeface="Arial"/>
              </a:rPr>
              <a:t>wound</a:t>
            </a:r>
            <a:r>
              <a:rPr sz="2000" spc="-75" dirty="0">
                <a:latin typeface="Arial"/>
                <a:cs typeface="Arial"/>
              </a:rPr>
              <a:t> </a:t>
            </a:r>
            <a:r>
              <a:rPr sz="2000" spc="-10" dirty="0">
                <a:latin typeface="Arial"/>
                <a:cs typeface="Arial"/>
              </a:rPr>
              <a:t>dressings </a:t>
            </a:r>
            <a:r>
              <a:rPr sz="2000" dirty="0">
                <a:latin typeface="Arial"/>
                <a:cs typeface="Arial"/>
              </a:rPr>
              <a:t>Impaled</a:t>
            </a:r>
            <a:r>
              <a:rPr sz="2000" spc="-70" dirty="0">
                <a:latin typeface="Arial"/>
                <a:cs typeface="Arial"/>
              </a:rPr>
              <a:t> </a:t>
            </a:r>
            <a:r>
              <a:rPr sz="2000" dirty="0">
                <a:latin typeface="Arial"/>
                <a:cs typeface="Arial"/>
              </a:rPr>
              <a:t>object</a:t>
            </a:r>
            <a:r>
              <a:rPr sz="2000" spc="-75" dirty="0">
                <a:latin typeface="Arial"/>
                <a:cs typeface="Arial"/>
              </a:rPr>
              <a:t> </a:t>
            </a:r>
            <a:r>
              <a:rPr sz="2000" dirty="0">
                <a:latin typeface="Arial"/>
                <a:cs typeface="Arial"/>
              </a:rPr>
              <a:t>wound</a:t>
            </a:r>
            <a:r>
              <a:rPr sz="2000" spc="-55" dirty="0">
                <a:latin typeface="Arial"/>
                <a:cs typeface="Arial"/>
              </a:rPr>
              <a:t> </a:t>
            </a:r>
            <a:r>
              <a:rPr sz="2000" spc="-10" dirty="0">
                <a:latin typeface="Arial"/>
                <a:cs typeface="Arial"/>
              </a:rPr>
              <a:t>management</a:t>
            </a:r>
            <a:endParaRPr sz="2000">
              <a:latin typeface="Arial"/>
              <a:cs typeface="Arial"/>
            </a:endParaRPr>
          </a:p>
          <a:p>
            <a:pPr marL="287655" marR="248285">
              <a:lnSpc>
                <a:spcPct val="100000"/>
              </a:lnSpc>
              <a:spcBef>
                <a:spcPts val="800"/>
              </a:spcBef>
            </a:pPr>
            <a:r>
              <a:rPr sz="2000" dirty="0">
                <a:latin typeface="Arial"/>
                <a:cs typeface="Arial"/>
              </a:rPr>
              <a:t>Amputation</a:t>
            </a:r>
            <a:r>
              <a:rPr sz="2000" spc="-60" dirty="0">
                <a:latin typeface="Arial"/>
                <a:cs typeface="Arial"/>
              </a:rPr>
              <a:t> </a:t>
            </a:r>
            <a:r>
              <a:rPr sz="2000" dirty="0">
                <a:latin typeface="Arial"/>
                <a:cs typeface="Arial"/>
              </a:rPr>
              <a:t>stump</a:t>
            </a:r>
            <a:r>
              <a:rPr sz="2000" spc="-75" dirty="0">
                <a:latin typeface="Arial"/>
                <a:cs typeface="Arial"/>
              </a:rPr>
              <a:t> </a:t>
            </a:r>
            <a:r>
              <a:rPr sz="2000" dirty="0">
                <a:latin typeface="Arial"/>
                <a:cs typeface="Arial"/>
              </a:rPr>
              <a:t>and</a:t>
            </a:r>
            <a:r>
              <a:rPr sz="2000" spc="-60" dirty="0">
                <a:latin typeface="Arial"/>
                <a:cs typeface="Arial"/>
              </a:rPr>
              <a:t> </a:t>
            </a:r>
            <a:r>
              <a:rPr sz="2000" dirty="0">
                <a:latin typeface="Arial"/>
                <a:cs typeface="Arial"/>
              </a:rPr>
              <a:t>amputated</a:t>
            </a:r>
            <a:r>
              <a:rPr sz="2000" spc="-60" dirty="0">
                <a:latin typeface="Arial"/>
                <a:cs typeface="Arial"/>
              </a:rPr>
              <a:t> </a:t>
            </a:r>
            <a:r>
              <a:rPr sz="2000" spc="-20" dirty="0">
                <a:latin typeface="Arial"/>
                <a:cs typeface="Arial"/>
              </a:rPr>
              <a:t>body </a:t>
            </a:r>
            <a:r>
              <a:rPr sz="2000" dirty="0">
                <a:latin typeface="Arial"/>
                <a:cs typeface="Arial"/>
              </a:rPr>
              <a:t>part</a:t>
            </a:r>
            <a:r>
              <a:rPr sz="2000" spc="-35" dirty="0">
                <a:latin typeface="Arial"/>
                <a:cs typeface="Arial"/>
              </a:rPr>
              <a:t> </a:t>
            </a:r>
            <a:r>
              <a:rPr sz="2000" spc="-20" dirty="0">
                <a:latin typeface="Arial"/>
                <a:cs typeface="Arial"/>
              </a:rPr>
              <a:t>care</a:t>
            </a:r>
            <a:endParaRPr sz="2000">
              <a:latin typeface="Arial"/>
              <a:cs typeface="Arial"/>
            </a:endParaRPr>
          </a:p>
          <a:p>
            <a:pPr marL="287655" marR="5080">
              <a:lnSpc>
                <a:spcPct val="100000"/>
              </a:lnSpc>
              <a:spcBef>
                <a:spcPts val="600"/>
              </a:spcBef>
            </a:pPr>
            <a:r>
              <a:rPr sz="2000" dirty="0">
                <a:latin typeface="Arial"/>
                <a:cs typeface="Arial"/>
              </a:rPr>
              <a:t>Evidence</a:t>
            </a:r>
            <a:r>
              <a:rPr sz="2000" spc="-90" dirty="0">
                <a:latin typeface="Arial"/>
                <a:cs typeface="Arial"/>
              </a:rPr>
              <a:t> </a:t>
            </a:r>
            <a:r>
              <a:rPr sz="2000" dirty="0">
                <a:latin typeface="Arial"/>
                <a:cs typeface="Arial"/>
              </a:rPr>
              <a:t>supporting</a:t>
            </a:r>
            <a:r>
              <a:rPr sz="2000" spc="-90" dirty="0">
                <a:latin typeface="Arial"/>
                <a:cs typeface="Arial"/>
              </a:rPr>
              <a:t> </a:t>
            </a:r>
            <a:r>
              <a:rPr sz="2000" dirty="0">
                <a:latin typeface="Arial"/>
                <a:cs typeface="Arial"/>
              </a:rPr>
              <a:t>wound</a:t>
            </a:r>
            <a:r>
              <a:rPr sz="2000" spc="-90" dirty="0">
                <a:latin typeface="Arial"/>
                <a:cs typeface="Arial"/>
              </a:rPr>
              <a:t> </a:t>
            </a:r>
            <a:r>
              <a:rPr sz="2000" spc="-10" dirty="0">
                <a:latin typeface="Arial"/>
                <a:cs typeface="Arial"/>
              </a:rPr>
              <a:t>management recommendations</a:t>
            </a:r>
            <a:endParaRPr sz="2000">
              <a:latin typeface="Arial"/>
              <a:cs typeface="Arial"/>
            </a:endParaRPr>
          </a:p>
        </p:txBody>
      </p:sp>
      <p:sp>
        <p:nvSpPr>
          <p:cNvPr id="8" name="object 8"/>
          <p:cNvSpPr/>
          <p:nvPr/>
        </p:nvSpPr>
        <p:spPr>
          <a:xfrm>
            <a:off x="756666" y="4082034"/>
            <a:ext cx="114300" cy="548640"/>
          </a:xfrm>
          <a:custGeom>
            <a:avLst/>
            <a:gdLst/>
            <a:ahLst/>
            <a:cxnLst/>
            <a:rect l="l" t="t" r="r" b="b"/>
            <a:pathLst>
              <a:path w="114300" h="548639">
                <a:moveTo>
                  <a:pt x="0" y="548639"/>
                </a:moveTo>
                <a:lnTo>
                  <a:pt x="114300" y="548639"/>
                </a:lnTo>
                <a:lnTo>
                  <a:pt x="114300" y="0"/>
                </a:lnTo>
                <a:lnTo>
                  <a:pt x="0" y="0"/>
                </a:lnTo>
                <a:lnTo>
                  <a:pt x="0" y="548639"/>
                </a:lnTo>
                <a:close/>
              </a:path>
            </a:pathLst>
          </a:custGeom>
          <a:solidFill>
            <a:srgbClr val="BB8542"/>
          </a:solidFill>
        </p:spPr>
        <p:txBody>
          <a:bodyPr wrap="square" lIns="0" tIns="0" rIns="0" bIns="0" rtlCol="0"/>
          <a:lstStyle/>
          <a:p>
            <a:endParaRPr/>
          </a:p>
        </p:txBody>
      </p:sp>
      <p:sp>
        <p:nvSpPr>
          <p:cNvPr id="9" name="object 9"/>
          <p:cNvSpPr/>
          <p:nvPr/>
        </p:nvSpPr>
        <p:spPr>
          <a:xfrm>
            <a:off x="756666" y="3383279"/>
            <a:ext cx="114300" cy="548640"/>
          </a:xfrm>
          <a:custGeom>
            <a:avLst/>
            <a:gdLst/>
            <a:ahLst/>
            <a:cxnLst/>
            <a:rect l="l" t="t" r="r" b="b"/>
            <a:pathLst>
              <a:path w="114300" h="548639">
                <a:moveTo>
                  <a:pt x="0" y="548640"/>
                </a:moveTo>
                <a:lnTo>
                  <a:pt x="114300" y="548640"/>
                </a:lnTo>
                <a:lnTo>
                  <a:pt x="114300" y="0"/>
                </a:lnTo>
                <a:lnTo>
                  <a:pt x="0" y="0"/>
                </a:lnTo>
                <a:lnTo>
                  <a:pt x="0" y="548640"/>
                </a:lnTo>
                <a:close/>
              </a:path>
            </a:pathLst>
          </a:custGeom>
          <a:solidFill>
            <a:srgbClr val="BB8542"/>
          </a:solidFill>
        </p:spPr>
        <p:txBody>
          <a:bodyPr wrap="square" lIns="0" tIns="0" rIns="0" bIns="0" rtlCol="0"/>
          <a:lstStyle/>
          <a:p>
            <a:endParaRPr/>
          </a:p>
        </p:txBody>
      </p:sp>
      <p:sp>
        <p:nvSpPr>
          <p:cNvPr id="10" name="object 10"/>
          <p:cNvSpPr/>
          <p:nvPr/>
        </p:nvSpPr>
        <p:spPr>
          <a:xfrm>
            <a:off x="756666" y="2969514"/>
            <a:ext cx="114300" cy="274320"/>
          </a:xfrm>
          <a:custGeom>
            <a:avLst/>
            <a:gdLst/>
            <a:ahLst/>
            <a:cxnLst/>
            <a:rect l="l" t="t" r="r" b="b"/>
            <a:pathLst>
              <a:path w="114300" h="274319">
                <a:moveTo>
                  <a:pt x="0" y="274320"/>
                </a:moveTo>
                <a:lnTo>
                  <a:pt x="114300" y="274320"/>
                </a:lnTo>
                <a:lnTo>
                  <a:pt x="114300" y="0"/>
                </a:lnTo>
                <a:lnTo>
                  <a:pt x="0" y="0"/>
                </a:lnTo>
                <a:lnTo>
                  <a:pt x="0" y="274320"/>
                </a:lnTo>
                <a:close/>
              </a:path>
            </a:pathLst>
          </a:custGeom>
          <a:solidFill>
            <a:srgbClr val="BB8542"/>
          </a:solidFill>
        </p:spPr>
        <p:txBody>
          <a:bodyPr wrap="square" lIns="0" tIns="0" rIns="0" bIns="0" rtlCol="0"/>
          <a:lstStyle/>
          <a:p>
            <a:endParaRPr/>
          </a:p>
        </p:txBody>
      </p:sp>
      <p:sp>
        <p:nvSpPr>
          <p:cNvPr id="11" name="object 11"/>
          <p:cNvSpPr/>
          <p:nvPr/>
        </p:nvSpPr>
        <p:spPr>
          <a:xfrm>
            <a:off x="6803897" y="2880360"/>
            <a:ext cx="114300" cy="548640"/>
          </a:xfrm>
          <a:custGeom>
            <a:avLst/>
            <a:gdLst/>
            <a:ahLst/>
            <a:cxnLst/>
            <a:rect l="l" t="t" r="r" b="b"/>
            <a:pathLst>
              <a:path w="114300" h="548639">
                <a:moveTo>
                  <a:pt x="0" y="548639"/>
                </a:moveTo>
                <a:lnTo>
                  <a:pt x="114300" y="548639"/>
                </a:lnTo>
                <a:lnTo>
                  <a:pt x="114300" y="0"/>
                </a:lnTo>
                <a:lnTo>
                  <a:pt x="0" y="0"/>
                </a:lnTo>
                <a:lnTo>
                  <a:pt x="0" y="548639"/>
                </a:lnTo>
                <a:close/>
              </a:path>
            </a:pathLst>
          </a:custGeom>
          <a:solidFill>
            <a:srgbClr val="BB8542"/>
          </a:solidFill>
        </p:spPr>
        <p:txBody>
          <a:bodyPr wrap="square" lIns="0" tIns="0" rIns="0" bIns="0" rtlCol="0"/>
          <a:lstStyle/>
          <a:p>
            <a:endParaRPr/>
          </a:p>
        </p:txBody>
      </p:sp>
      <p:sp>
        <p:nvSpPr>
          <p:cNvPr id="12" name="object 12"/>
          <p:cNvSpPr/>
          <p:nvPr/>
        </p:nvSpPr>
        <p:spPr>
          <a:xfrm>
            <a:off x="6803897" y="2160270"/>
            <a:ext cx="114300" cy="548640"/>
          </a:xfrm>
          <a:custGeom>
            <a:avLst/>
            <a:gdLst/>
            <a:ahLst/>
            <a:cxnLst/>
            <a:rect l="l" t="t" r="r" b="b"/>
            <a:pathLst>
              <a:path w="114300" h="548639">
                <a:moveTo>
                  <a:pt x="0" y="548639"/>
                </a:moveTo>
                <a:lnTo>
                  <a:pt x="114300" y="548639"/>
                </a:lnTo>
                <a:lnTo>
                  <a:pt x="114300" y="0"/>
                </a:lnTo>
                <a:lnTo>
                  <a:pt x="0" y="0"/>
                </a:lnTo>
                <a:lnTo>
                  <a:pt x="0" y="548639"/>
                </a:lnTo>
                <a:close/>
              </a:path>
            </a:pathLst>
          </a:custGeom>
          <a:solidFill>
            <a:srgbClr val="BB8542"/>
          </a:solidFill>
        </p:spPr>
        <p:txBody>
          <a:bodyPr wrap="square" lIns="0" tIns="0" rIns="0" bIns="0" rtlCol="0"/>
          <a:lstStyle/>
          <a:p>
            <a:endParaRPr/>
          </a:p>
        </p:txBody>
      </p:sp>
      <p:sp>
        <p:nvSpPr>
          <p:cNvPr id="13" name="object 13"/>
          <p:cNvSpPr/>
          <p:nvPr/>
        </p:nvSpPr>
        <p:spPr>
          <a:xfrm>
            <a:off x="756666" y="2571750"/>
            <a:ext cx="114300" cy="274320"/>
          </a:xfrm>
          <a:custGeom>
            <a:avLst/>
            <a:gdLst/>
            <a:ahLst/>
            <a:cxnLst/>
            <a:rect l="l" t="t" r="r" b="b"/>
            <a:pathLst>
              <a:path w="114300" h="274319">
                <a:moveTo>
                  <a:pt x="0" y="274320"/>
                </a:moveTo>
                <a:lnTo>
                  <a:pt x="114300" y="274320"/>
                </a:lnTo>
                <a:lnTo>
                  <a:pt x="114300" y="0"/>
                </a:lnTo>
                <a:lnTo>
                  <a:pt x="0" y="0"/>
                </a:lnTo>
                <a:lnTo>
                  <a:pt x="0" y="274320"/>
                </a:lnTo>
                <a:close/>
              </a:path>
            </a:pathLst>
          </a:custGeom>
          <a:solidFill>
            <a:srgbClr val="BB8542"/>
          </a:solidFill>
        </p:spPr>
        <p:txBody>
          <a:bodyPr wrap="square" lIns="0" tIns="0" rIns="0" bIns="0" rtlCol="0"/>
          <a:lstStyle/>
          <a:p>
            <a:endParaRPr/>
          </a:p>
        </p:txBody>
      </p:sp>
      <p:sp>
        <p:nvSpPr>
          <p:cNvPr id="14" name="object 14"/>
          <p:cNvSpPr/>
          <p:nvPr/>
        </p:nvSpPr>
        <p:spPr>
          <a:xfrm>
            <a:off x="756666" y="2160270"/>
            <a:ext cx="114300" cy="274320"/>
          </a:xfrm>
          <a:custGeom>
            <a:avLst/>
            <a:gdLst/>
            <a:ahLst/>
            <a:cxnLst/>
            <a:rect l="l" t="t" r="r" b="b"/>
            <a:pathLst>
              <a:path w="114300" h="274319">
                <a:moveTo>
                  <a:pt x="0" y="274320"/>
                </a:moveTo>
                <a:lnTo>
                  <a:pt x="114300" y="274320"/>
                </a:lnTo>
                <a:lnTo>
                  <a:pt x="114300" y="0"/>
                </a:lnTo>
                <a:lnTo>
                  <a:pt x="0" y="0"/>
                </a:lnTo>
                <a:lnTo>
                  <a:pt x="0" y="274320"/>
                </a:lnTo>
                <a:close/>
              </a:path>
            </a:pathLst>
          </a:custGeom>
          <a:solidFill>
            <a:srgbClr val="BB8542"/>
          </a:solidFill>
        </p:spPr>
        <p:txBody>
          <a:bodyPr wrap="square" lIns="0" tIns="0" rIns="0" bIns="0" rtlCol="0"/>
          <a:lstStyle/>
          <a:p>
            <a:endParaRPr/>
          </a:p>
        </p:txBody>
      </p:sp>
      <p:pic>
        <p:nvPicPr>
          <p:cNvPr id="15" name="object 15"/>
          <p:cNvPicPr/>
          <p:nvPr/>
        </p:nvPicPr>
        <p:blipFill>
          <a:blip r:embed="rId4" cstate="print"/>
          <a:stretch>
            <a:fillRect/>
          </a:stretch>
        </p:blipFill>
        <p:spPr>
          <a:xfrm>
            <a:off x="12611" y="88813"/>
            <a:ext cx="228777" cy="228777"/>
          </a:xfrm>
          <a:prstGeom prst="rect">
            <a:avLst/>
          </a:prstGeom>
        </p:spPr>
      </p:pic>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18</a:t>
            </a:fld>
            <a:endParaRPr spc="-25"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4144646" y="289778"/>
            <a:ext cx="390207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17:</a:t>
            </a:r>
            <a:r>
              <a:rPr sz="2000" b="1" spc="-75" dirty="0">
                <a:solidFill>
                  <a:srgbClr val="756F6F"/>
                </a:solidFill>
                <a:latin typeface="Arial"/>
                <a:cs typeface="Arial"/>
              </a:rPr>
              <a:t> </a:t>
            </a:r>
            <a:r>
              <a:rPr sz="2000" b="1" dirty="0">
                <a:solidFill>
                  <a:srgbClr val="756F6F"/>
                </a:solidFill>
                <a:latin typeface="Arial"/>
                <a:cs typeface="Arial"/>
              </a:rPr>
              <a:t>Wound</a:t>
            </a:r>
            <a:r>
              <a:rPr sz="2000" b="1" spc="-55" dirty="0">
                <a:solidFill>
                  <a:srgbClr val="756F6F"/>
                </a:solidFill>
                <a:latin typeface="Arial"/>
                <a:cs typeface="Arial"/>
              </a:rPr>
              <a:t> </a:t>
            </a:r>
            <a:r>
              <a:rPr sz="2000" b="1" spc="-10" dirty="0">
                <a:solidFill>
                  <a:srgbClr val="756F6F"/>
                </a:solidFill>
                <a:latin typeface="Arial"/>
                <a:cs typeface="Arial"/>
              </a:rPr>
              <a:t>Management</a:t>
            </a:r>
            <a:endParaRPr sz="2000">
              <a:latin typeface="Arial"/>
              <a:cs typeface="Arial"/>
            </a:endParaRPr>
          </a:p>
        </p:txBody>
      </p:sp>
      <p:sp>
        <p:nvSpPr>
          <p:cNvPr id="5" name="object 5"/>
          <p:cNvSpPr txBox="1">
            <a:spLocks noGrp="1"/>
          </p:cNvSpPr>
          <p:nvPr>
            <p:ph type="title"/>
          </p:nvPr>
        </p:nvSpPr>
        <p:spPr>
          <a:prstGeom prst="rect">
            <a:avLst/>
          </a:prstGeom>
        </p:spPr>
        <p:txBody>
          <a:bodyPr vert="horz" wrap="square" lIns="0" tIns="120794" rIns="0" bIns="0" rtlCol="0">
            <a:spAutoFit/>
          </a:bodyPr>
          <a:lstStyle/>
          <a:p>
            <a:pPr marL="632460">
              <a:lnSpc>
                <a:spcPct val="100000"/>
              </a:lnSpc>
              <a:spcBef>
                <a:spcPts val="100"/>
              </a:spcBef>
            </a:pPr>
            <a:r>
              <a:rPr dirty="0">
                <a:solidFill>
                  <a:srgbClr val="FFFFFF"/>
                </a:solidFill>
              </a:rPr>
              <a:t>CHECK</a:t>
            </a:r>
            <a:r>
              <a:rPr spc="-10" dirty="0">
                <a:solidFill>
                  <a:srgbClr val="FFFFFF"/>
                </a:solidFill>
              </a:rPr>
              <a:t> </a:t>
            </a:r>
            <a:r>
              <a:rPr dirty="0">
                <a:solidFill>
                  <a:srgbClr val="FFFFFF"/>
                </a:solidFill>
              </a:rPr>
              <a:t>ON</a:t>
            </a:r>
            <a:r>
              <a:rPr spc="-10" dirty="0">
                <a:solidFill>
                  <a:srgbClr val="FFFFFF"/>
                </a:solidFill>
              </a:rPr>
              <a:t> LEARNING</a:t>
            </a:r>
          </a:p>
        </p:txBody>
      </p:sp>
      <p:sp>
        <p:nvSpPr>
          <p:cNvPr id="6" name="object 6"/>
          <p:cNvSpPr txBox="1"/>
          <p:nvPr/>
        </p:nvSpPr>
        <p:spPr>
          <a:xfrm>
            <a:off x="2652999" y="2016765"/>
            <a:ext cx="8504555" cy="3469640"/>
          </a:xfrm>
          <a:prstGeom prst="rect">
            <a:avLst/>
          </a:prstGeom>
        </p:spPr>
        <p:txBody>
          <a:bodyPr vert="horz" wrap="square" lIns="0" tIns="12700" rIns="0" bIns="0" rtlCol="0">
            <a:spAutoFit/>
          </a:bodyPr>
          <a:lstStyle/>
          <a:p>
            <a:pPr marL="12700" marR="5080">
              <a:lnSpc>
                <a:spcPct val="100000"/>
              </a:lnSpc>
              <a:spcBef>
                <a:spcPts val="100"/>
              </a:spcBef>
            </a:pPr>
            <a:r>
              <a:rPr sz="2800" dirty="0">
                <a:solidFill>
                  <a:srgbClr val="FFFFFF"/>
                </a:solidFill>
                <a:latin typeface="Arial"/>
                <a:cs typeface="Arial"/>
              </a:rPr>
              <a:t>After</a:t>
            </a:r>
            <a:r>
              <a:rPr sz="2800" spc="-70" dirty="0">
                <a:solidFill>
                  <a:srgbClr val="FFFFFF"/>
                </a:solidFill>
                <a:latin typeface="Arial"/>
                <a:cs typeface="Arial"/>
              </a:rPr>
              <a:t> </a:t>
            </a:r>
            <a:r>
              <a:rPr sz="2800" dirty="0">
                <a:solidFill>
                  <a:srgbClr val="FFFFFF"/>
                </a:solidFill>
                <a:latin typeface="Arial"/>
                <a:cs typeface="Arial"/>
              </a:rPr>
              <a:t>applying</a:t>
            </a:r>
            <a:r>
              <a:rPr sz="2800" spc="-50" dirty="0">
                <a:solidFill>
                  <a:srgbClr val="FFFFFF"/>
                </a:solidFill>
                <a:latin typeface="Arial"/>
                <a:cs typeface="Arial"/>
              </a:rPr>
              <a:t> </a:t>
            </a:r>
            <a:r>
              <a:rPr sz="2800" dirty="0">
                <a:solidFill>
                  <a:srgbClr val="FFFFFF"/>
                </a:solidFill>
                <a:latin typeface="Arial"/>
                <a:cs typeface="Arial"/>
              </a:rPr>
              <a:t>pressure</a:t>
            </a:r>
            <a:r>
              <a:rPr sz="2800" spc="-55" dirty="0">
                <a:solidFill>
                  <a:srgbClr val="FFFFFF"/>
                </a:solidFill>
                <a:latin typeface="Arial"/>
                <a:cs typeface="Arial"/>
              </a:rPr>
              <a:t> </a:t>
            </a:r>
            <a:r>
              <a:rPr sz="2800" dirty="0">
                <a:solidFill>
                  <a:srgbClr val="FFFFFF"/>
                </a:solidFill>
                <a:latin typeface="Arial"/>
                <a:cs typeface="Arial"/>
              </a:rPr>
              <a:t>to</a:t>
            </a:r>
            <a:r>
              <a:rPr sz="2800" spc="-70" dirty="0">
                <a:solidFill>
                  <a:srgbClr val="FFFFFF"/>
                </a:solidFill>
                <a:latin typeface="Arial"/>
                <a:cs typeface="Arial"/>
              </a:rPr>
              <a:t> </a:t>
            </a:r>
            <a:r>
              <a:rPr sz="2800" dirty="0">
                <a:solidFill>
                  <a:srgbClr val="FFFFFF"/>
                </a:solidFill>
                <a:latin typeface="Arial"/>
                <a:cs typeface="Arial"/>
              </a:rPr>
              <a:t>stop</a:t>
            </a:r>
            <a:r>
              <a:rPr sz="2800" spc="-60" dirty="0">
                <a:solidFill>
                  <a:srgbClr val="FFFFFF"/>
                </a:solidFill>
                <a:latin typeface="Arial"/>
                <a:cs typeface="Arial"/>
              </a:rPr>
              <a:t> </a:t>
            </a:r>
            <a:r>
              <a:rPr sz="2800" dirty="0">
                <a:solidFill>
                  <a:srgbClr val="FFFFFF"/>
                </a:solidFill>
                <a:latin typeface="Arial"/>
                <a:cs typeface="Arial"/>
              </a:rPr>
              <a:t>bleeding,</a:t>
            </a:r>
            <a:r>
              <a:rPr sz="2800" spc="-55" dirty="0">
                <a:solidFill>
                  <a:srgbClr val="FFFFFF"/>
                </a:solidFill>
                <a:latin typeface="Arial"/>
                <a:cs typeface="Arial"/>
              </a:rPr>
              <a:t> </a:t>
            </a:r>
            <a:r>
              <a:rPr sz="2800" dirty="0">
                <a:solidFill>
                  <a:srgbClr val="FFFFFF"/>
                </a:solidFill>
                <a:latin typeface="Arial"/>
                <a:cs typeface="Arial"/>
              </a:rPr>
              <a:t>if</a:t>
            </a:r>
            <a:r>
              <a:rPr sz="2800" spc="-65" dirty="0">
                <a:solidFill>
                  <a:srgbClr val="FFFFFF"/>
                </a:solidFill>
                <a:latin typeface="Arial"/>
                <a:cs typeface="Arial"/>
              </a:rPr>
              <a:t> </a:t>
            </a:r>
            <a:r>
              <a:rPr sz="2800" spc="-10" dirty="0">
                <a:solidFill>
                  <a:srgbClr val="FFFFFF"/>
                </a:solidFill>
                <a:latin typeface="Arial"/>
                <a:cs typeface="Arial"/>
              </a:rPr>
              <a:t>necessary, </a:t>
            </a:r>
            <a:r>
              <a:rPr sz="2800" dirty="0">
                <a:solidFill>
                  <a:srgbClr val="FFFFFF"/>
                </a:solidFill>
                <a:latin typeface="Arial"/>
                <a:cs typeface="Arial"/>
              </a:rPr>
              <a:t>what</a:t>
            </a:r>
            <a:r>
              <a:rPr sz="2800" spc="-45" dirty="0">
                <a:solidFill>
                  <a:srgbClr val="FFFFFF"/>
                </a:solidFill>
                <a:latin typeface="Arial"/>
                <a:cs typeface="Arial"/>
              </a:rPr>
              <a:t> </a:t>
            </a:r>
            <a:r>
              <a:rPr sz="2800" dirty="0">
                <a:solidFill>
                  <a:srgbClr val="FFFFFF"/>
                </a:solidFill>
                <a:latin typeface="Arial"/>
                <a:cs typeface="Arial"/>
              </a:rPr>
              <a:t>is</a:t>
            </a:r>
            <a:r>
              <a:rPr sz="2800" spc="-55" dirty="0">
                <a:solidFill>
                  <a:srgbClr val="FFFFFF"/>
                </a:solidFill>
                <a:latin typeface="Arial"/>
                <a:cs typeface="Arial"/>
              </a:rPr>
              <a:t> </a:t>
            </a:r>
            <a:r>
              <a:rPr sz="2800" dirty="0">
                <a:solidFill>
                  <a:srgbClr val="FFFFFF"/>
                </a:solidFill>
                <a:latin typeface="Arial"/>
                <a:cs typeface="Arial"/>
              </a:rPr>
              <a:t>the</a:t>
            </a:r>
            <a:r>
              <a:rPr sz="2800" spc="-45" dirty="0">
                <a:solidFill>
                  <a:srgbClr val="FFFFFF"/>
                </a:solidFill>
                <a:latin typeface="Arial"/>
                <a:cs typeface="Arial"/>
              </a:rPr>
              <a:t> </a:t>
            </a:r>
            <a:r>
              <a:rPr sz="2800" dirty="0">
                <a:solidFill>
                  <a:srgbClr val="FFFFFF"/>
                </a:solidFill>
                <a:latin typeface="Arial"/>
                <a:cs typeface="Arial"/>
              </a:rPr>
              <a:t>next</a:t>
            </a:r>
            <a:r>
              <a:rPr sz="2800" spc="-50" dirty="0">
                <a:solidFill>
                  <a:srgbClr val="FFFFFF"/>
                </a:solidFill>
                <a:latin typeface="Arial"/>
                <a:cs typeface="Arial"/>
              </a:rPr>
              <a:t> </a:t>
            </a:r>
            <a:r>
              <a:rPr sz="2800" dirty="0">
                <a:solidFill>
                  <a:srgbClr val="FFFFFF"/>
                </a:solidFill>
                <a:latin typeface="Arial"/>
                <a:cs typeface="Arial"/>
              </a:rPr>
              <a:t>step</a:t>
            </a:r>
            <a:r>
              <a:rPr sz="2800" spc="-50" dirty="0">
                <a:solidFill>
                  <a:srgbClr val="FFFFFF"/>
                </a:solidFill>
                <a:latin typeface="Arial"/>
                <a:cs typeface="Arial"/>
              </a:rPr>
              <a:t> </a:t>
            </a:r>
            <a:r>
              <a:rPr sz="2800" dirty="0">
                <a:solidFill>
                  <a:srgbClr val="FFFFFF"/>
                </a:solidFill>
                <a:latin typeface="Arial"/>
                <a:cs typeface="Arial"/>
              </a:rPr>
              <a:t>in</a:t>
            </a:r>
            <a:r>
              <a:rPr sz="2800" spc="-50" dirty="0">
                <a:solidFill>
                  <a:srgbClr val="FFFFFF"/>
                </a:solidFill>
                <a:latin typeface="Arial"/>
                <a:cs typeface="Arial"/>
              </a:rPr>
              <a:t> </a:t>
            </a:r>
            <a:r>
              <a:rPr sz="2800" dirty="0">
                <a:solidFill>
                  <a:srgbClr val="FFFFFF"/>
                </a:solidFill>
                <a:latin typeface="Arial"/>
                <a:cs typeface="Arial"/>
              </a:rPr>
              <a:t>treating</a:t>
            </a:r>
            <a:r>
              <a:rPr sz="2800" spc="-45" dirty="0">
                <a:solidFill>
                  <a:srgbClr val="FFFFFF"/>
                </a:solidFill>
                <a:latin typeface="Arial"/>
                <a:cs typeface="Arial"/>
              </a:rPr>
              <a:t> </a:t>
            </a:r>
            <a:r>
              <a:rPr sz="2800" dirty="0">
                <a:solidFill>
                  <a:srgbClr val="FFFFFF"/>
                </a:solidFill>
                <a:latin typeface="Arial"/>
                <a:cs typeface="Arial"/>
              </a:rPr>
              <a:t>a</a:t>
            </a:r>
            <a:r>
              <a:rPr sz="2800" spc="-45" dirty="0">
                <a:solidFill>
                  <a:srgbClr val="FFFFFF"/>
                </a:solidFill>
                <a:latin typeface="Arial"/>
                <a:cs typeface="Arial"/>
              </a:rPr>
              <a:t> </a:t>
            </a:r>
            <a:r>
              <a:rPr sz="2800" dirty="0">
                <a:solidFill>
                  <a:srgbClr val="FFFFFF"/>
                </a:solidFill>
                <a:latin typeface="Arial"/>
                <a:cs typeface="Arial"/>
              </a:rPr>
              <a:t>minor</a:t>
            </a:r>
            <a:r>
              <a:rPr sz="2800" spc="-35" dirty="0">
                <a:solidFill>
                  <a:srgbClr val="FFFFFF"/>
                </a:solidFill>
                <a:latin typeface="Arial"/>
                <a:cs typeface="Arial"/>
              </a:rPr>
              <a:t> </a:t>
            </a:r>
            <a:r>
              <a:rPr sz="2800" spc="-10" dirty="0">
                <a:solidFill>
                  <a:srgbClr val="FFFFFF"/>
                </a:solidFill>
                <a:latin typeface="Arial"/>
                <a:cs typeface="Arial"/>
              </a:rPr>
              <a:t>wound?</a:t>
            </a:r>
            <a:endParaRPr sz="2800">
              <a:latin typeface="Arial"/>
              <a:cs typeface="Arial"/>
            </a:endParaRPr>
          </a:p>
          <a:p>
            <a:pPr marL="12700" marR="1373505">
              <a:lnSpc>
                <a:spcPct val="100000"/>
              </a:lnSpc>
              <a:spcBef>
                <a:spcPts val="1200"/>
              </a:spcBef>
            </a:pPr>
            <a:r>
              <a:rPr sz="2800" dirty="0">
                <a:solidFill>
                  <a:srgbClr val="FFFFFF"/>
                </a:solidFill>
                <a:latin typeface="Arial"/>
                <a:cs typeface="Arial"/>
              </a:rPr>
              <a:t>Name</a:t>
            </a:r>
            <a:r>
              <a:rPr sz="2800" spc="-55" dirty="0">
                <a:solidFill>
                  <a:srgbClr val="FFFFFF"/>
                </a:solidFill>
                <a:latin typeface="Arial"/>
                <a:cs typeface="Arial"/>
              </a:rPr>
              <a:t> </a:t>
            </a:r>
            <a:r>
              <a:rPr sz="2800" dirty="0">
                <a:solidFill>
                  <a:srgbClr val="FFFFFF"/>
                </a:solidFill>
                <a:latin typeface="Arial"/>
                <a:cs typeface="Arial"/>
              </a:rPr>
              <a:t>three</a:t>
            </a:r>
            <a:r>
              <a:rPr sz="2800" spc="-60" dirty="0">
                <a:solidFill>
                  <a:srgbClr val="FFFFFF"/>
                </a:solidFill>
                <a:latin typeface="Arial"/>
                <a:cs typeface="Arial"/>
              </a:rPr>
              <a:t> </a:t>
            </a:r>
            <a:r>
              <a:rPr sz="2800" dirty="0">
                <a:solidFill>
                  <a:srgbClr val="FFFFFF"/>
                </a:solidFill>
                <a:latin typeface="Arial"/>
                <a:cs typeface="Arial"/>
              </a:rPr>
              <a:t>of</a:t>
            </a:r>
            <a:r>
              <a:rPr sz="2800" spc="-65" dirty="0">
                <a:solidFill>
                  <a:srgbClr val="FFFFFF"/>
                </a:solidFill>
                <a:latin typeface="Arial"/>
                <a:cs typeface="Arial"/>
              </a:rPr>
              <a:t> </a:t>
            </a:r>
            <a:r>
              <a:rPr sz="2800" dirty="0">
                <a:solidFill>
                  <a:srgbClr val="FFFFFF"/>
                </a:solidFill>
                <a:latin typeface="Arial"/>
                <a:cs typeface="Arial"/>
              </a:rPr>
              <a:t>the</a:t>
            </a:r>
            <a:r>
              <a:rPr sz="2800" spc="-70" dirty="0">
                <a:solidFill>
                  <a:srgbClr val="FFFFFF"/>
                </a:solidFill>
                <a:latin typeface="Arial"/>
                <a:cs typeface="Arial"/>
              </a:rPr>
              <a:t> </a:t>
            </a:r>
            <a:r>
              <a:rPr sz="2800" dirty="0">
                <a:solidFill>
                  <a:srgbClr val="FFFFFF"/>
                </a:solidFill>
                <a:latin typeface="Arial"/>
                <a:cs typeface="Arial"/>
              </a:rPr>
              <a:t>four</a:t>
            </a:r>
            <a:r>
              <a:rPr sz="2800" spc="-65" dirty="0">
                <a:solidFill>
                  <a:srgbClr val="FFFFFF"/>
                </a:solidFill>
                <a:latin typeface="Arial"/>
                <a:cs typeface="Arial"/>
              </a:rPr>
              <a:t> </a:t>
            </a:r>
            <a:r>
              <a:rPr sz="2800" dirty="0">
                <a:solidFill>
                  <a:srgbClr val="FFFFFF"/>
                </a:solidFill>
                <a:latin typeface="Arial"/>
                <a:cs typeface="Arial"/>
              </a:rPr>
              <a:t>complications</a:t>
            </a:r>
            <a:r>
              <a:rPr sz="2800" spc="-60" dirty="0">
                <a:solidFill>
                  <a:srgbClr val="FFFFFF"/>
                </a:solidFill>
                <a:latin typeface="Arial"/>
                <a:cs typeface="Arial"/>
              </a:rPr>
              <a:t> </a:t>
            </a:r>
            <a:r>
              <a:rPr sz="2800" dirty="0">
                <a:solidFill>
                  <a:srgbClr val="FFFFFF"/>
                </a:solidFill>
                <a:latin typeface="Arial"/>
                <a:cs typeface="Arial"/>
              </a:rPr>
              <a:t>of</a:t>
            </a:r>
            <a:r>
              <a:rPr sz="2800" spc="-65" dirty="0">
                <a:solidFill>
                  <a:srgbClr val="FFFFFF"/>
                </a:solidFill>
                <a:latin typeface="Arial"/>
                <a:cs typeface="Arial"/>
              </a:rPr>
              <a:t> </a:t>
            </a:r>
            <a:r>
              <a:rPr sz="2800" spc="-20" dirty="0">
                <a:solidFill>
                  <a:srgbClr val="FFFFFF"/>
                </a:solidFill>
                <a:latin typeface="Arial"/>
                <a:cs typeface="Arial"/>
              </a:rPr>
              <a:t>open </a:t>
            </a:r>
            <a:r>
              <a:rPr sz="2800" dirty="0">
                <a:solidFill>
                  <a:srgbClr val="FFFFFF"/>
                </a:solidFill>
                <a:latin typeface="Arial"/>
                <a:cs typeface="Arial"/>
              </a:rPr>
              <a:t>abdominal</a:t>
            </a:r>
            <a:r>
              <a:rPr sz="2800" spc="-114" dirty="0">
                <a:solidFill>
                  <a:srgbClr val="FFFFFF"/>
                </a:solidFill>
                <a:latin typeface="Arial"/>
                <a:cs typeface="Arial"/>
              </a:rPr>
              <a:t> </a:t>
            </a:r>
            <a:r>
              <a:rPr sz="2800" spc="-10" dirty="0">
                <a:solidFill>
                  <a:srgbClr val="FFFFFF"/>
                </a:solidFill>
                <a:latin typeface="Arial"/>
                <a:cs typeface="Arial"/>
              </a:rPr>
              <a:t>wounds</a:t>
            </a:r>
            <a:endParaRPr sz="2800">
              <a:latin typeface="Arial"/>
              <a:cs typeface="Arial"/>
            </a:endParaRPr>
          </a:p>
          <a:p>
            <a:pPr marL="12700" marR="384175">
              <a:lnSpc>
                <a:spcPct val="100000"/>
              </a:lnSpc>
              <a:spcBef>
                <a:spcPts val="1195"/>
              </a:spcBef>
            </a:pPr>
            <a:r>
              <a:rPr sz="2800" dirty="0">
                <a:solidFill>
                  <a:srgbClr val="FFFFFF"/>
                </a:solidFill>
                <a:latin typeface="Arial"/>
                <a:cs typeface="Arial"/>
              </a:rPr>
              <a:t>If</a:t>
            </a:r>
            <a:r>
              <a:rPr sz="2800" spc="-55" dirty="0">
                <a:solidFill>
                  <a:srgbClr val="FFFFFF"/>
                </a:solidFill>
                <a:latin typeface="Arial"/>
                <a:cs typeface="Arial"/>
              </a:rPr>
              <a:t> </a:t>
            </a:r>
            <a:r>
              <a:rPr sz="2800" dirty="0">
                <a:solidFill>
                  <a:srgbClr val="FFFFFF"/>
                </a:solidFill>
                <a:latin typeface="Arial"/>
                <a:cs typeface="Arial"/>
              </a:rPr>
              <a:t>an</a:t>
            </a:r>
            <a:r>
              <a:rPr sz="2800" spc="-45" dirty="0">
                <a:solidFill>
                  <a:srgbClr val="FFFFFF"/>
                </a:solidFill>
                <a:latin typeface="Arial"/>
                <a:cs typeface="Arial"/>
              </a:rPr>
              <a:t> </a:t>
            </a:r>
            <a:r>
              <a:rPr sz="2800" dirty="0">
                <a:solidFill>
                  <a:srgbClr val="FFFFFF"/>
                </a:solidFill>
                <a:latin typeface="Arial"/>
                <a:cs typeface="Arial"/>
              </a:rPr>
              <a:t>impaled</a:t>
            </a:r>
            <a:r>
              <a:rPr sz="2800" spc="-30" dirty="0">
                <a:solidFill>
                  <a:srgbClr val="FFFFFF"/>
                </a:solidFill>
                <a:latin typeface="Arial"/>
                <a:cs typeface="Arial"/>
              </a:rPr>
              <a:t> </a:t>
            </a:r>
            <a:r>
              <a:rPr sz="2800" dirty="0">
                <a:solidFill>
                  <a:srgbClr val="FFFFFF"/>
                </a:solidFill>
                <a:latin typeface="Arial"/>
                <a:cs typeface="Arial"/>
              </a:rPr>
              <a:t>object</a:t>
            </a:r>
            <a:r>
              <a:rPr sz="2800" spc="-50" dirty="0">
                <a:solidFill>
                  <a:srgbClr val="FFFFFF"/>
                </a:solidFill>
                <a:latin typeface="Arial"/>
                <a:cs typeface="Arial"/>
              </a:rPr>
              <a:t> </a:t>
            </a:r>
            <a:r>
              <a:rPr sz="2800" dirty="0">
                <a:solidFill>
                  <a:srgbClr val="FFFFFF"/>
                </a:solidFill>
                <a:latin typeface="Arial"/>
                <a:cs typeface="Arial"/>
              </a:rPr>
              <a:t>is</a:t>
            </a:r>
            <a:r>
              <a:rPr sz="2800" spc="-50" dirty="0">
                <a:solidFill>
                  <a:srgbClr val="FFFFFF"/>
                </a:solidFill>
                <a:latin typeface="Arial"/>
                <a:cs typeface="Arial"/>
              </a:rPr>
              <a:t> </a:t>
            </a:r>
            <a:r>
              <a:rPr sz="2800" dirty="0">
                <a:solidFill>
                  <a:srgbClr val="FFFFFF"/>
                </a:solidFill>
                <a:latin typeface="Arial"/>
                <a:cs typeface="Arial"/>
              </a:rPr>
              <a:t>on</a:t>
            </a:r>
            <a:r>
              <a:rPr sz="2800" spc="-40" dirty="0">
                <a:solidFill>
                  <a:srgbClr val="FFFFFF"/>
                </a:solidFill>
                <a:latin typeface="Arial"/>
                <a:cs typeface="Arial"/>
              </a:rPr>
              <a:t> </a:t>
            </a:r>
            <a:r>
              <a:rPr sz="2800" dirty="0">
                <a:solidFill>
                  <a:srgbClr val="FFFFFF"/>
                </a:solidFill>
                <a:latin typeface="Arial"/>
                <a:cs typeface="Arial"/>
              </a:rPr>
              <a:t>an</a:t>
            </a:r>
            <a:r>
              <a:rPr sz="2800" spc="-45" dirty="0">
                <a:solidFill>
                  <a:srgbClr val="FFFFFF"/>
                </a:solidFill>
                <a:latin typeface="Arial"/>
                <a:cs typeface="Arial"/>
              </a:rPr>
              <a:t> </a:t>
            </a:r>
            <a:r>
              <a:rPr sz="2800" dirty="0">
                <a:solidFill>
                  <a:srgbClr val="FFFFFF"/>
                </a:solidFill>
                <a:latin typeface="Arial"/>
                <a:cs typeface="Arial"/>
              </a:rPr>
              <a:t>extremity,</a:t>
            </a:r>
            <a:r>
              <a:rPr sz="2800" spc="-55" dirty="0">
                <a:solidFill>
                  <a:srgbClr val="FFFFFF"/>
                </a:solidFill>
                <a:latin typeface="Arial"/>
                <a:cs typeface="Arial"/>
              </a:rPr>
              <a:t> </a:t>
            </a:r>
            <a:r>
              <a:rPr sz="2800" dirty="0">
                <a:solidFill>
                  <a:srgbClr val="FFFFFF"/>
                </a:solidFill>
                <a:latin typeface="Arial"/>
                <a:cs typeface="Arial"/>
              </a:rPr>
              <a:t>what</a:t>
            </a:r>
            <a:r>
              <a:rPr sz="2800" spc="-45" dirty="0">
                <a:solidFill>
                  <a:srgbClr val="FFFFFF"/>
                </a:solidFill>
                <a:latin typeface="Arial"/>
                <a:cs typeface="Arial"/>
              </a:rPr>
              <a:t> </a:t>
            </a:r>
            <a:r>
              <a:rPr sz="2800" dirty="0">
                <a:solidFill>
                  <a:srgbClr val="FFFFFF"/>
                </a:solidFill>
                <a:latin typeface="Arial"/>
                <a:cs typeface="Arial"/>
              </a:rPr>
              <a:t>do</a:t>
            </a:r>
            <a:r>
              <a:rPr sz="2800" spc="-45" dirty="0">
                <a:solidFill>
                  <a:srgbClr val="FFFFFF"/>
                </a:solidFill>
                <a:latin typeface="Arial"/>
                <a:cs typeface="Arial"/>
              </a:rPr>
              <a:t> </a:t>
            </a:r>
            <a:r>
              <a:rPr sz="2800" spc="-25" dirty="0">
                <a:solidFill>
                  <a:srgbClr val="FFFFFF"/>
                </a:solidFill>
                <a:latin typeface="Arial"/>
                <a:cs typeface="Arial"/>
              </a:rPr>
              <a:t>you </a:t>
            </a:r>
            <a:r>
              <a:rPr sz="2800" dirty="0">
                <a:solidFill>
                  <a:srgbClr val="FFFFFF"/>
                </a:solidFill>
                <a:latin typeface="Arial"/>
                <a:cs typeface="Arial"/>
              </a:rPr>
              <a:t>need</a:t>
            </a:r>
            <a:r>
              <a:rPr sz="2800" spc="-40" dirty="0">
                <a:solidFill>
                  <a:srgbClr val="FFFFFF"/>
                </a:solidFill>
                <a:latin typeface="Arial"/>
                <a:cs typeface="Arial"/>
              </a:rPr>
              <a:t> </a:t>
            </a:r>
            <a:r>
              <a:rPr sz="2800" dirty="0">
                <a:solidFill>
                  <a:srgbClr val="FFFFFF"/>
                </a:solidFill>
                <a:latin typeface="Arial"/>
                <a:cs typeface="Arial"/>
              </a:rPr>
              <a:t>to</a:t>
            </a:r>
            <a:r>
              <a:rPr sz="2800" spc="-50" dirty="0">
                <a:solidFill>
                  <a:srgbClr val="FFFFFF"/>
                </a:solidFill>
                <a:latin typeface="Arial"/>
                <a:cs typeface="Arial"/>
              </a:rPr>
              <a:t> </a:t>
            </a:r>
            <a:r>
              <a:rPr sz="2800" dirty="0">
                <a:solidFill>
                  <a:srgbClr val="FFFFFF"/>
                </a:solidFill>
                <a:latin typeface="Arial"/>
                <a:cs typeface="Arial"/>
              </a:rPr>
              <a:t>do</a:t>
            </a:r>
            <a:r>
              <a:rPr sz="2800" spc="-50" dirty="0">
                <a:solidFill>
                  <a:srgbClr val="FFFFFF"/>
                </a:solidFill>
                <a:latin typeface="Arial"/>
                <a:cs typeface="Arial"/>
              </a:rPr>
              <a:t> </a:t>
            </a:r>
            <a:r>
              <a:rPr sz="2800" dirty="0">
                <a:solidFill>
                  <a:srgbClr val="FFFFFF"/>
                </a:solidFill>
                <a:latin typeface="Arial"/>
                <a:cs typeface="Arial"/>
              </a:rPr>
              <a:t>in</a:t>
            </a:r>
            <a:r>
              <a:rPr sz="2800" spc="-50" dirty="0">
                <a:solidFill>
                  <a:srgbClr val="FFFFFF"/>
                </a:solidFill>
                <a:latin typeface="Arial"/>
                <a:cs typeface="Arial"/>
              </a:rPr>
              <a:t> </a:t>
            </a:r>
            <a:r>
              <a:rPr sz="2800" dirty="0">
                <a:solidFill>
                  <a:srgbClr val="FFFFFF"/>
                </a:solidFill>
                <a:latin typeface="Arial"/>
                <a:cs typeface="Arial"/>
              </a:rPr>
              <a:t>addition</a:t>
            </a:r>
            <a:r>
              <a:rPr sz="2800" spc="-40" dirty="0">
                <a:solidFill>
                  <a:srgbClr val="FFFFFF"/>
                </a:solidFill>
                <a:latin typeface="Arial"/>
                <a:cs typeface="Arial"/>
              </a:rPr>
              <a:t> </a:t>
            </a:r>
            <a:r>
              <a:rPr sz="2800" dirty="0">
                <a:solidFill>
                  <a:srgbClr val="FFFFFF"/>
                </a:solidFill>
                <a:latin typeface="Arial"/>
                <a:cs typeface="Arial"/>
              </a:rPr>
              <a:t>to</a:t>
            </a:r>
            <a:r>
              <a:rPr sz="2800" spc="-50" dirty="0">
                <a:solidFill>
                  <a:srgbClr val="FFFFFF"/>
                </a:solidFill>
                <a:latin typeface="Arial"/>
                <a:cs typeface="Arial"/>
              </a:rPr>
              <a:t> </a:t>
            </a:r>
            <a:r>
              <a:rPr sz="2800" dirty="0">
                <a:solidFill>
                  <a:srgbClr val="FFFFFF"/>
                </a:solidFill>
                <a:latin typeface="Arial"/>
                <a:cs typeface="Arial"/>
              </a:rPr>
              <a:t>stabilizing</a:t>
            </a:r>
            <a:r>
              <a:rPr sz="2800" spc="-55" dirty="0">
                <a:solidFill>
                  <a:srgbClr val="FFFFFF"/>
                </a:solidFill>
                <a:latin typeface="Arial"/>
                <a:cs typeface="Arial"/>
              </a:rPr>
              <a:t> </a:t>
            </a:r>
            <a:r>
              <a:rPr sz="2800" dirty="0">
                <a:solidFill>
                  <a:srgbClr val="FFFFFF"/>
                </a:solidFill>
                <a:latin typeface="Arial"/>
                <a:cs typeface="Arial"/>
              </a:rPr>
              <a:t>the</a:t>
            </a:r>
            <a:r>
              <a:rPr sz="2800" spc="-50" dirty="0">
                <a:solidFill>
                  <a:srgbClr val="FFFFFF"/>
                </a:solidFill>
                <a:latin typeface="Arial"/>
                <a:cs typeface="Arial"/>
              </a:rPr>
              <a:t> </a:t>
            </a:r>
            <a:r>
              <a:rPr sz="2800" spc="-10" dirty="0">
                <a:solidFill>
                  <a:srgbClr val="FFFFFF"/>
                </a:solidFill>
                <a:latin typeface="Arial"/>
                <a:cs typeface="Arial"/>
              </a:rPr>
              <a:t>object?</a:t>
            </a:r>
            <a:endParaRPr sz="2800">
              <a:latin typeface="Arial"/>
              <a:cs typeface="Arial"/>
            </a:endParaRPr>
          </a:p>
          <a:p>
            <a:pPr marL="12700">
              <a:lnSpc>
                <a:spcPct val="100000"/>
              </a:lnSpc>
              <a:spcBef>
                <a:spcPts val="1200"/>
              </a:spcBef>
            </a:pPr>
            <a:r>
              <a:rPr sz="2800" dirty="0">
                <a:solidFill>
                  <a:srgbClr val="FFFFFF"/>
                </a:solidFill>
                <a:latin typeface="Arial"/>
                <a:cs typeface="Arial"/>
              </a:rPr>
              <a:t>How</a:t>
            </a:r>
            <a:r>
              <a:rPr sz="2800" spc="-55" dirty="0">
                <a:solidFill>
                  <a:srgbClr val="FFFFFF"/>
                </a:solidFill>
                <a:latin typeface="Arial"/>
                <a:cs typeface="Arial"/>
              </a:rPr>
              <a:t> </a:t>
            </a:r>
            <a:r>
              <a:rPr sz="2800" dirty="0">
                <a:solidFill>
                  <a:srgbClr val="FFFFFF"/>
                </a:solidFill>
                <a:latin typeface="Arial"/>
                <a:cs typeface="Arial"/>
              </a:rPr>
              <a:t>do</a:t>
            </a:r>
            <a:r>
              <a:rPr sz="2800" spc="-55" dirty="0">
                <a:solidFill>
                  <a:srgbClr val="FFFFFF"/>
                </a:solidFill>
                <a:latin typeface="Arial"/>
                <a:cs typeface="Arial"/>
              </a:rPr>
              <a:t> </a:t>
            </a:r>
            <a:r>
              <a:rPr sz="2800" dirty="0">
                <a:solidFill>
                  <a:srgbClr val="FFFFFF"/>
                </a:solidFill>
                <a:latin typeface="Arial"/>
                <a:cs typeface="Arial"/>
              </a:rPr>
              <a:t>you</a:t>
            </a:r>
            <a:r>
              <a:rPr sz="2800" spc="-60" dirty="0">
                <a:solidFill>
                  <a:srgbClr val="FFFFFF"/>
                </a:solidFill>
                <a:latin typeface="Arial"/>
                <a:cs typeface="Arial"/>
              </a:rPr>
              <a:t> </a:t>
            </a:r>
            <a:r>
              <a:rPr sz="2800" dirty="0">
                <a:solidFill>
                  <a:srgbClr val="FFFFFF"/>
                </a:solidFill>
                <a:latin typeface="Arial"/>
                <a:cs typeface="Arial"/>
              </a:rPr>
              <a:t>care</a:t>
            </a:r>
            <a:r>
              <a:rPr sz="2800" spc="-55" dirty="0">
                <a:solidFill>
                  <a:srgbClr val="FFFFFF"/>
                </a:solidFill>
                <a:latin typeface="Arial"/>
                <a:cs typeface="Arial"/>
              </a:rPr>
              <a:t> </a:t>
            </a:r>
            <a:r>
              <a:rPr sz="2800" dirty="0">
                <a:solidFill>
                  <a:srgbClr val="FFFFFF"/>
                </a:solidFill>
                <a:latin typeface="Arial"/>
                <a:cs typeface="Arial"/>
              </a:rPr>
              <a:t>for</a:t>
            </a:r>
            <a:r>
              <a:rPr sz="2800" spc="-60" dirty="0">
                <a:solidFill>
                  <a:srgbClr val="FFFFFF"/>
                </a:solidFill>
                <a:latin typeface="Arial"/>
                <a:cs typeface="Arial"/>
              </a:rPr>
              <a:t> </a:t>
            </a:r>
            <a:r>
              <a:rPr sz="2800" dirty="0">
                <a:solidFill>
                  <a:srgbClr val="FFFFFF"/>
                </a:solidFill>
                <a:latin typeface="Arial"/>
                <a:cs typeface="Arial"/>
              </a:rPr>
              <a:t>an</a:t>
            </a:r>
            <a:r>
              <a:rPr sz="2800" spc="-55" dirty="0">
                <a:solidFill>
                  <a:srgbClr val="FFFFFF"/>
                </a:solidFill>
                <a:latin typeface="Arial"/>
                <a:cs typeface="Arial"/>
              </a:rPr>
              <a:t> </a:t>
            </a:r>
            <a:r>
              <a:rPr sz="2800" dirty="0">
                <a:solidFill>
                  <a:srgbClr val="FFFFFF"/>
                </a:solidFill>
                <a:latin typeface="Arial"/>
                <a:cs typeface="Arial"/>
              </a:rPr>
              <a:t>amputated</a:t>
            </a:r>
            <a:r>
              <a:rPr sz="2800" spc="-55" dirty="0">
                <a:solidFill>
                  <a:srgbClr val="FFFFFF"/>
                </a:solidFill>
                <a:latin typeface="Arial"/>
                <a:cs typeface="Arial"/>
              </a:rPr>
              <a:t> </a:t>
            </a:r>
            <a:r>
              <a:rPr sz="2800" dirty="0">
                <a:solidFill>
                  <a:srgbClr val="FFFFFF"/>
                </a:solidFill>
                <a:latin typeface="Arial"/>
                <a:cs typeface="Arial"/>
              </a:rPr>
              <a:t>body</a:t>
            </a:r>
            <a:r>
              <a:rPr sz="2800" spc="-55" dirty="0">
                <a:solidFill>
                  <a:srgbClr val="FFFFFF"/>
                </a:solidFill>
                <a:latin typeface="Arial"/>
                <a:cs typeface="Arial"/>
              </a:rPr>
              <a:t> </a:t>
            </a:r>
            <a:r>
              <a:rPr sz="2800" spc="-10" dirty="0">
                <a:solidFill>
                  <a:srgbClr val="FFFFFF"/>
                </a:solidFill>
                <a:latin typeface="Arial"/>
                <a:cs typeface="Arial"/>
              </a:rPr>
              <a:t>part?</a:t>
            </a:r>
            <a:endParaRPr sz="2800">
              <a:latin typeface="Arial"/>
              <a:cs typeface="Arial"/>
            </a:endParaRPr>
          </a:p>
        </p:txBody>
      </p:sp>
      <p:pic>
        <p:nvPicPr>
          <p:cNvPr id="7" name="object 7"/>
          <p:cNvPicPr/>
          <p:nvPr/>
        </p:nvPicPr>
        <p:blipFill>
          <a:blip r:embed="rId4" cstate="print"/>
          <a:stretch>
            <a:fillRect/>
          </a:stretch>
        </p:blipFill>
        <p:spPr>
          <a:xfrm>
            <a:off x="1719072" y="2042922"/>
            <a:ext cx="638555" cy="675893"/>
          </a:xfrm>
          <a:prstGeom prst="rect">
            <a:avLst/>
          </a:prstGeom>
        </p:spPr>
      </p:pic>
      <p:pic>
        <p:nvPicPr>
          <p:cNvPr id="8" name="object 8"/>
          <p:cNvPicPr/>
          <p:nvPr/>
        </p:nvPicPr>
        <p:blipFill>
          <a:blip r:embed="rId4" cstate="print"/>
          <a:stretch>
            <a:fillRect/>
          </a:stretch>
        </p:blipFill>
        <p:spPr>
          <a:xfrm>
            <a:off x="1728977" y="3010661"/>
            <a:ext cx="638543" cy="675893"/>
          </a:xfrm>
          <a:prstGeom prst="rect">
            <a:avLst/>
          </a:prstGeom>
        </p:spPr>
      </p:pic>
      <p:pic>
        <p:nvPicPr>
          <p:cNvPr id="9" name="object 9"/>
          <p:cNvPicPr/>
          <p:nvPr/>
        </p:nvPicPr>
        <p:blipFill>
          <a:blip r:embed="rId4" cstate="print"/>
          <a:stretch>
            <a:fillRect/>
          </a:stretch>
        </p:blipFill>
        <p:spPr>
          <a:xfrm>
            <a:off x="1719072" y="3991355"/>
            <a:ext cx="638555" cy="675893"/>
          </a:xfrm>
          <a:prstGeom prst="rect">
            <a:avLst/>
          </a:prstGeom>
        </p:spPr>
      </p:pic>
      <p:pic>
        <p:nvPicPr>
          <p:cNvPr id="10" name="object 10"/>
          <p:cNvPicPr/>
          <p:nvPr/>
        </p:nvPicPr>
        <p:blipFill>
          <a:blip r:embed="rId4" cstate="print"/>
          <a:stretch>
            <a:fillRect/>
          </a:stretch>
        </p:blipFill>
        <p:spPr>
          <a:xfrm>
            <a:off x="1719072" y="4920996"/>
            <a:ext cx="638555" cy="675893"/>
          </a:xfrm>
          <a:prstGeom prst="rect">
            <a:avLst/>
          </a:prstGeom>
        </p:spPr>
      </p:pic>
      <p:pic>
        <p:nvPicPr>
          <p:cNvPr id="11" name="object 11"/>
          <p:cNvPicPr/>
          <p:nvPr/>
        </p:nvPicPr>
        <p:blipFill>
          <a:blip r:embed="rId5" cstate="print"/>
          <a:stretch>
            <a:fillRect/>
          </a:stretch>
        </p:blipFill>
        <p:spPr>
          <a:xfrm>
            <a:off x="12611" y="88813"/>
            <a:ext cx="228777" cy="228777"/>
          </a:xfrm>
          <a:prstGeom prst="rect">
            <a:avLst/>
          </a:prstGeom>
        </p:spPr>
      </p:pic>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19</a:t>
            </a:fld>
            <a:endParaRPr spc="-25"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44646" y="289778"/>
            <a:ext cx="3902075" cy="330200"/>
          </a:xfrm>
          <a:prstGeom prst="rect">
            <a:avLst/>
          </a:prstGeom>
        </p:spPr>
        <p:txBody>
          <a:bodyPr vert="horz" wrap="square" lIns="0" tIns="12065" rIns="0" bIns="0" rtlCol="0">
            <a:spAutoFit/>
          </a:bodyPr>
          <a:lstStyle/>
          <a:p>
            <a:pPr marL="12700">
              <a:lnSpc>
                <a:spcPct val="100000"/>
              </a:lnSpc>
              <a:spcBef>
                <a:spcPts val="95"/>
              </a:spcBef>
            </a:pPr>
            <a:r>
              <a:rPr sz="2000" dirty="0">
                <a:solidFill>
                  <a:srgbClr val="756F6F"/>
                </a:solidFill>
              </a:rPr>
              <a:t>Module</a:t>
            </a:r>
            <a:r>
              <a:rPr sz="2000" spc="-65" dirty="0">
                <a:solidFill>
                  <a:srgbClr val="756F6F"/>
                </a:solidFill>
              </a:rPr>
              <a:t> </a:t>
            </a:r>
            <a:r>
              <a:rPr sz="2000" dirty="0">
                <a:solidFill>
                  <a:srgbClr val="756F6F"/>
                </a:solidFill>
              </a:rPr>
              <a:t>17:</a:t>
            </a:r>
            <a:r>
              <a:rPr sz="2000" spc="-75" dirty="0">
                <a:solidFill>
                  <a:srgbClr val="756F6F"/>
                </a:solidFill>
              </a:rPr>
              <a:t> </a:t>
            </a:r>
            <a:r>
              <a:rPr sz="2000" dirty="0">
                <a:solidFill>
                  <a:srgbClr val="756F6F"/>
                </a:solidFill>
              </a:rPr>
              <a:t>Wound</a:t>
            </a:r>
            <a:r>
              <a:rPr sz="2000" spc="-55" dirty="0">
                <a:solidFill>
                  <a:srgbClr val="756F6F"/>
                </a:solidFill>
              </a:rPr>
              <a:t> </a:t>
            </a:r>
            <a:r>
              <a:rPr sz="2000" spc="-10" dirty="0">
                <a:solidFill>
                  <a:srgbClr val="756F6F"/>
                </a:solidFill>
              </a:rPr>
              <a:t>Management</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963167" y="1333500"/>
            <a:ext cx="10349865" cy="4469130"/>
            <a:chOff x="963167" y="1333500"/>
            <a:chExt cx="10349865" cy="4469130"/>
          </a:xfrm>
        </p:grpSpPr>
        <p:sp>
          <p:nvSpPr>
            <p:cNvPr id="5" name="object 5"/>
            <p:cNvSpPr/>
            <p:nvPr/>
          </p:nvSpPr>
          <p:spPr>
            <a:xfrm>
              <a:off x="982217" y="1545337"/>
              <a:ext cx="10311765" cy="4238625"/>
            </a:xfrm>
            <a:custGeom>
              <a:avLst/>
              <a:gdLst/>
              <a:ahLst/>
              <a:cxnLst/>
              <a:rect l="l" t="t" r="r" b="b"/>
              <a:pathLst>
                <a:path w="10311765" h="4238625">
                  <a:moveTo>
                    <a:pt x="390715" y="0"/>
                  </a:moveTo>
                  <a:lnTo>
                    <a:pt x="390715" y="0"/>
                  </a:lnTo>
                  <a:lnTo>
                    <a:pt x="8959113" y="0"/>
                  </a:lnTo>
                  <a:lnTo>
                    <a:pt x="9013859" y="2133"/>
                  </a:lnTo>
                  <a:lnTo>
                    <a:pt x="9066878" y="8383"/>
                  </a:lnTo>
                  <a:lnTo>
                    <a:pt x="9117857" y="18527"/>
                  </a:lnTo>
                  <a:lnTo>
                    <a:pt x="9166484" y="32340"/>
                  </a:lnTo>
                  <a:lnTo>
                    <a:pt x="9212446" y="49599"/>
                  </a:lnTo>
                  <a:lnTo>
                    <a:pt x="9255431" y="70079"/>
                  </a:lnTo>
                  <a:lnTo>
                    <a:pt x="9295126" y="93557"/>
                  </a:lnTo>
                  <a:lnTo>
                    <a:pt x="9331220" y="119809"/>
                  </a:lnTo>
                  <a:lnTo>
                    <a:pt x="9363398" y="148610"/>
                  </a:lnTo>
                  <a:lnTo>
                    <a:pt x="9391350" y="179737"/>
                  </a:lnTo>
                  <a:lnTo>
                    <a:pt x="9414761" y="212966"/>
                  </a:lnTo>
                  <a:lnTo>
                    <a:pt x="9433321" y="248074"/>
                  </a:lnTo>
                  <a:lnTo>
                    <a:pt x="9446717" y="284835"/>
                  </a:lnTo>
                  <a:lnTo>
                    <a:pt x="10311384" y="2079434"/>
                  </a:lnTo>
                  <a:lnTo>
                    <a:pt x="9446717" y="3953408"/>
                  </a:lnTo>
                  <a:lnTo>
                    <a:pt x="9433321" y="3990167"/>
                  </a:lnTo>
                  <a:lnTo>
                    <a:pt x="9414761" y="4025272"/>
                  </a:lnTo>
                  <a:lnTo>
                    <a:pt x="9391350" y="4058501"/>
                  </a:lnTo>
                  <a:lnTo>
                    <a:pt x="9363398" y="4089627"/>
                  </a:lnTo>
                  <a:lnTo>
                    <a:pt x="9331220" y="4118429"/>
                  </a:lnTo>
                  <a:lnTo>
                    <a:pt x="9295126" y="4144681"/>
                  </a:lnTo>
                  <a:lnTo>
                    <a:pt x="9255431" y="4168160"/>
                  </a:lnTo>
                  <a:lnTo>
                    <a:pt x="9212446" y="4188641"/>
                  </a:lnTo>
                  <a:lnTo>
                    <a:pt x="9166484" y="4205900"/>
                  </a:lnTo>
                  <a:lnTo>
                    <a:pt x="9117857" y="4219714"/>
                  </a:lnTo>
                  <a:lnTo>
                    <a:pt x="9066878" y="4229859"/>
                  </a:lnTo>
                  <a:lnTo>
                    <a:pt x="9013859" y="4236110"/>
                  </a:lnTo>
                  <a:lnTo>
                    <a:pt x="8959113" y="4238244"/>
                  </a:lnTo>
                  <a:lnTo>
                    <a:pt x="458812" y="4238244"/>
                  </a:lnTo>
                  <a:lnTo>
                    <a:pt x="401333" y="4235843"/>
                  </a:lnTo>
                  <a:lnTo>
                    <a:pt x="346842" y="4228822"/>
                  </a:lnTo>
                  <a:lnTo>
                    <a:pt x="295543" y="4217446"/>
                  </a:lnTo>
                  <a:lnTo>
                    <a:pt x="247637" y="4201985"/>
                  </a:lnTo>
                  <a:lnTo>
                    <a:pt x="203330" y="4182704"/>
                  </a:lnTo>
                  <a:lnTo>
                    <a:pt x="162824" y="4159873"/>
                  </a:lnTo>
                  <a:lnTo>
                    <a:pt x="126322" y="4133759"/>
                  </a:lnTo>
                  <a:lnTo>
                    <a:pt x="94027" y="4104629"/>
                  </a:lnTo>
                  <a:lnTo>
                    <a:pt x="66143" y="4072751"/>
                  </a:lnTo>
                  <a:lnTo>
                    <a:pt x="42874" y="4038393"/>
                  </a:lnTo>
                  <a:lnTo>
                    <a:pt x="24421" y="4001823"/>
                  </a:lnTo>
                  <a:lnTo>
                    <a:pt x="10989" y="3963308"/>
                  </a:lnTo>
                  <a:lnTo>
                    <a:pt x="2781" y="3923115"/>
                  </a:lnTo>
                  <a:lnTo>
                    <a:pt x="0" y="3881513"/>
                  </a:lnTo>
                  <a:lnTo>
                    <a:pt x="0" y="338251"/>
                  </a:lnTo>
                  <a:lnTo>
                    <a:pt x="2075" y="293815"/>
                  </a:lnTo>
                  <a:lnTo>
                    <a:pt x="8382" y="251593"/>
                  </a:lnTo>
                  <a:lnTo>
                    <a:pt x="19037" y="211818"/>
                  </a:lnTo>
                  <a:lnTo>
                    <a:pt x="34158" y="174723"/>
                  </a:lnTo>
                  <a:lnTo>
                    <a:pt x="53865" y="140542"/>
                  </a:lnTo>
                  <a:lnTo>
                    <a:pt x="78273" y="109508"/>
                  </a:lnTo>
                  <a:lnTo>
                    <a:pt x="107502" y="81855"/>
                  </a:lnTo>
                  <a:lnTo>
                    <a:pt x="141670" y="57816"/>
                  </a:lnTo>
                  <a:lnTo>
                    <a:pt x="180894" y="37625"/>
                  </a:lnTo>
                  <a:lnTo>
                    <a:pt x="225292" y="21514"/>
                  </a:lnTo>
                  <a:lnTo>
                    <a:pt x="274983" y="9717"/>
                  </a:lnTo>
                  <a:lnTo>
                    <a:pt x="330085" y="2468"/>
                  </a:lnTo>
                  <a:lnTo>
                    <a:pt x="390715" y="0"/>
                  </a:lnTo>
                  <a:close/>
                </a:path>
              </a:pathLst>
            </a:custGeom>
            <a:ln w="38100">
              <a:solidFill>
                <a:srgbClr val="2D3334"/>
              </a:solidFill>
            </a:ln>
          </p:spPr>
          <p:txBody>
            <a:bodyPr wrap="square" lIns="0" tIns="0" rIns="0" bIns="0" rtlCol="0"/>
            <a:lstStyle/>
            <a:p>
              <a:endParaRPr/>
            </a:p>
          </p:txBody>
        </p:sp>
        <p:sp>
          <p:nvSpPr>
            <p:cNvPr id="6" name="object 6"/>
            <p:cNvSpPr/>
            <p:nvPr/>
          </p:nvSpPr>
          <p:spPr>
            <a:xfrm>
              <a:off x="4448555" y="1333500"/>
              <a:ext cx="2579370" cy="424815"/>
            </a:xfrm>
            <a:custGeom>
              <a:avLst/>
              <a:gdLst/>
              <a:ahLst/>
              <a:cxnLst/>
              <a:rect l="l" t="t" r="r" b="b"/>
              <a:pathLst>
                <a:path w="2579370" h="424814">
                  <a:moveTo>
                    <a:pt x="2579370" y="0"/>
                  </a:moveTo>
                  <a:lnTo>
                    <a:pt x="0" y="0"/>
                  </a:lnTo>
                  <a:lnTo>
                    <a:pt x="0" y="424434"/>
                  </a:lnTo>
                  <a:lnTo>
                    <a:pt x="2579370" y="424434"/>
                  </a:lnTo>
                  <a:lnTo>
                    <a:pt x="2579370" y="0"/>
                  </a:lnTo>
                  <a:close/>
                </a:path>
              </a:pathLst>
            </a:custGeom>
            <a:solidFill>
              <a:srgbClr val="FFFFFF"/>
            </a:solidFill>
          </p:spPr>
          <p:txBody>
            <a:bodyPr wrap="square" lIns="0" tIns="0" rIns="0" bIns="0" rtlCol="0"/>
            <a:lstStyle/>
            <a:p>
              <a:endParaRPr/>
            </a:p>
          </p:txBody>
        </p:sp>
      </p:grpSp>
      <p:grpSp>
        <p:nvGrpSpPr>
          <p:cNvPr id="7" name="object 7"/>
          <p:cNvGrpSpPr/>
          <p:nvPr/>
        </p:nvGrpSpPr>
        <p:grpSpPr>
          <a:xfrm>
            <a:off x="940942" y="5857366"/>
            <a:ext cx="10106660" cy="454659"/>
            <a:chOff x="940942" y="5857366"/>
            <a:chExt cx="10106660" cy="454659"/>
          </a:xfrm>
        </p:grpSpPr>
        <p:sp>
          <p:nvSpPr>
            <p:cNvPr id="8" name="object 8"/>
            <p:cNvSpPr/>
            <p:nvPr/>
          </p:nvSpPr>
          <p:spPr>
            <a:xfrm>
              <a:off x="982217" y="5898641"/>
              <a:ext cx="10024110" cy="372110"/>
            </a:xfrm>
            <a:custGeom>
              <a:avLst/>
              <a:gdLst/>
              <a:ahLst/>
              <a:cxnLst/>
              <a:rect l="l" t="t" r="r" b="b"/>
              <a:pathLst>
                <a:path w="10024110" h="372110">
                  <a:moveTo>
                    <a:pt x="9816617" y="0"/>
                  </a:moveTo>
                  <a:lnTo>
                    <a:pt x="0" y="0"/>
                  </a:lnTo>
                  <a:lnTo>
                    <a:pt x="0" y="371856"/>
                  </a:lnTo>
                  <a:lnTo>
                    <a:pt x="9816617" y="371856"/>
                  </a:lnTo>
                  <a:lnTo>
                    <a:pt x="10024110" y="185928"/>
                  </a:lnTo>
                  <a:lnTo>
                    <a:pt x="9816617" y="0"/>
                  </a:lnTo>
                  <a:close/>
                </a:path>
              </a:pathLst>
            </a:custGeom>
            <a:solidFill>
              <a:srgbClr val="D7D7D7"/>
            </a:solidFill>
          </p:spPr>
          <p:txBody>
            <a:bodyPr wrap="square" lIns="0" tIns="0" rIns="0" bIns="0" rtlCol="0"/>
            <a:lstStyle/>
            <a:p>
              <a:endParaRPr/>
            </a:p>
          </p:txBody>
        </p:sp>
        <p:sp>
          <p:nvSpPr>
            <p:cNvPr id="9" name="object 9"/>
            <p:cNvSpPr/>
            <p:nvPr/>
          </p:nvSpPr>
          <p:spPr>
            <a:xfrm>
              <a:off x="982217" y="5898641"/>
              <a:ext cx="10024110" cy="372110"/>
            </a:xfrm>
            <a:custGeom>
              <a:avLst/>
              <a:gdLst/>
              <a:ahLst/>
              <a:cxnLst/>
              <a:rect l="l" t="t" r="r" b="b"/>
              <a:pathLst>
                <a:path w="10024110" h="372110">
                  <a:moveTo>
                    <a:pt x="0" y="0"/>
                  </a:moveTo>
                  <a:lnTo>
                    <a:pt x="9816617" y="0"/>
                  </a:lnTo>
                  <a:lnTo>
                    <a:pt x="10024110" y="185928"/>
                  </a:lnTo>
                  <a:lnTo>
                    <a:pt x="9816617" y="371856"/>
                  </a:lnTo>
                  <a:lnTo>
                    <a:pt x="0" y="371856"/>
                  </a:lnTo>
                  <a:lnTo>
                    <a:pt x="0" y="0"/>
                  </a:lnTo>
                  <a:close/>
                </a:path>
              </a:pathLst>
            </a:custGeom>
            <a:ln w="82550">
              <a:solidFill>
                <a:srgbClr val="D9D9D9"/>
              </a:solidFill>
            </a:ln>
          </p:spPr>
          <p:txBody>
            <a:bodyPr wrap="square" lIns="0" tIns="0" rIns="0" bIns="0" rtlCol="0"/>
            <a:lstStyle/>
            <a:p>
              <a:endParaRPr/>
            </a:p>
          </p:txBody>
        </p:sp>
      </p:grpSp>
      <p:sp>
        <p:nvSpPr>
          <p:cNvPr id="10" name="object 10"/>
          <p:cNvSpPr txBox="1"/>
          <p:nvPr/>
        </p:nvSpPr>
        <p:spPr>
          <a:xfrm>
            <a:off x="1498409" y="963405"/>
            <a:ext cx="9195435" cy="749300"/>
          </a:xfrm>
          <a:prstGeom prst="rect">
            <a:avLst/>
          </a:prstGeom>
        </p:spPr>
        <p:txBody>
          <a:bodyPr vert="horz" wrap="square" lIns="0" tIns="48260" rIns="0" bIns="0" rtlCol="0">
            <a:spAutoFit/>
          </a:bodyPr>
          <a:lstStyle/>
          <a:p>
            <a:pPr marL="12700">
              <a:lnSpc>
                <a:spcPct val="100000"/>
              </a:lnSpc>
              <a:spcBef>
                <a:spcPts val="380"/>
              </a:spcBef>
            </a:pPr>
            <a:r>
              <a:rPr sz="1800" b="1" dirty="0">
                <a:solidFill>
                  <a:srgbClr val="BB8542"/>
                </a:solidFill>
                <a:latin typeface="Arial"/>
                <a:cs typeface="Arial"/>
              </a:rPr>
              <a:t>TACTICAL</a:t>
            </a:r>
            <a:r>
              <a:rPr sz="1800" b="1" spc="-65" dirty="0">
                <a:solidFill>
                  <a:srgbClr val="BB8542"/>
                </a:solidFill>
                <a:latin typeface="Arial"/>
                <a:cs typeface="Arial"/>
              </a:rPr>
              <a:t> </a:t>
            </a:r>
            <a:r>
              <a:rPr sz="1800" b="1" dirty="0">
                <a:solidFill>
                  <a:srgbClr val="BB8542"/>
                </a:solidFill>
                <a:latin typeface="Arial"/>
                <a:cs typeface="Arial"/>
              </a:rPr>
              <a:t>COMBAT</a:t>
            </a:r>
            <a:r>
              <a:rPr sz="1800" b="1" spc="-60" dirty="0">
                <a:solidFill>
                  <a:srgbClr val="BB8542"/>
                </a:solidFill>
                <a:latin typeface="Arial"/>
                <a:cs typeface="Arial"/>
              </a:rPr>
              <a:t> </a:t>
            </a:r>
            <a:r>
              <a:rPr sz="1800" b="1" dirty="0">
                <a:solidFill>
                  <a:srgbClr val="BB8542"/>
                </a:solidFill>
                <a:latin typeface="Arial"/>
                <a:cs typeface="Arial"/>
              </a:rPr>
              <a:t>CASUALTY</a:t>
            </a:r>
            <a:r>
              <a:rPr sz="1800" b="1" spc="-60" dirty="0">
                <a:solidFill>
                  <a:srgbClr val="BB8542"/>
                </a:solidFill>
                <a:latin typeface="Arial"/>
                <a:cs typeface="Arial"/>
              </a:rPr>
              <a:t> </a:t>
            </a:r>
            <a:r>
              <a:rPr sz="1800" b="1" dirty="0">
                <a:solidFill>
                  <a:srgbClr val="BB8542"/>
                </a:solidFill>
                <a:latin typeface="Arial"/>
                <a:cs typeface="Arial"/>
              </a:rPr>
              <a:t>CARE</a:t>
            </a:r>
            <a:r>
              <a:rPr sz="1800" b="1" spc="-65" dirty="0">
                <a:solidFill>
                  <a:srgbClr val="BB8542"/>
                </a:solidFill>
                <a:latin typeface="Arial"/>
                <a:cs typeface="Arial"/>
              </a:rPr>
              <a:t> </a:t>
            </a:r>
            <a:r>
              <a:rPr sz="1800" b="1" dirty="0">
                <a:solidFill>
                  <a:srgbClr val="BB8542"/>
                </a:solidFill>
                <a:latin typeface="Arial"/>
                <a:cs typeface="Arial"/>
              </a:rPr>
              <a:t>(TCCC)</a:t>
            </a:r>
            <a:r>
              <a:rPr sz="1800" b="1" spc="-60" dirty="0">
                <a:solidFill>
                  <a:srgbClr val="BB8542"/>
                </a:solidFill>
                <a:latin typeface="Arial"/>
                <a:cs typeface="Arial"/>
              </a:rPr>
              <a:t> </a:t>
            </a:r>
            <a:r>
              <a:rPr sz="1800" b="1" spc="-10" dirty="0">
                <a:solidFill>
                  <a:srgbClr val="BB8542"/>
                </a:solidFill>
                <a:latin typeface="Arial"/>
                <a:cs typeface="Arial"/>
              </a:rPr>
              <a:t>ROLE-</a:t>
            </a:r>
            <a:r>
              <a:rPr sz="1800" b="1" dirty="0">
                <a:solidFill>
                  <a:srgbClr val="BB8542"/>
                </a:solidFill>
                <a:latin typeface="Arial"/>
                <a:cs typeface="Arial"/>
              </a:rPr>
              <a:t>BASED</a:t>
            </a:r>
            <a:r>
              <a:rPr sz="1800" b="1" spc="-60" dirty="0">
                <a:solidFill>
                  <a:srgbClr val="BB8542"/>
                </a:solidFill>
                <a:latin typeface="Arial"/>
                <a:cs typeface="Arial"/>
              </a:rPr>
              <a:t> </a:t>
            </a:r>
            <a:r>
              <a:rPr sz="1800" b="1" dirty="0">
                <a:solidFill>
                  <a:srgbClr val="BB8542"/>
                </a:solidFill>
                <a:latin typeface="Arial"/>
                <a:cs typeface="Arial"/>
              </a:rPr>
              <a:t>TRAINING</a:t>
            </a:r>
            <a:r>
              <a:rPr sz="1800" b="1" spc="-65" dirty="0">
                <a:solidFill>
                  <a:srgbClr val="BB8542"/>
                </a:solidFill>
                <a:latin typeface="Arial"/>
                <a:cs typeface="Arial"/>
              </a:rPr>
              <a:t> </a:t>
            </a:r>
            <a:r>
              <a:rPr sz="1800" b="1" spc="-10" dirty="0">
                <a:solidFill>
                  <a:srgbClr val="BB8542"/>
                </a:solidFill>
                <a:latin typeface="Arial"/>
                <a:cs typeface="Arial"/>
              </a:rPr>
              <a:t>SPECTRUM</a:t>
            </a:r>
            <a:endParaRPr sz="1800">
              <a:latin typeface="Arial"/>
              <a:cs typeface="Arial"/>
            </a:endParaRPr>
          </a:p>
          <a:p>
            <a:pPr marR="708025" algn="ctr">
              <a:lnSpc>
                <a:spcPct val="100000"/>
              </a:lnSpc>
              <a:spcBef>
                <a:spcPts val="375"/>
              </a:spcBef>
            </a:pPr>
            <a:r>
              <a:rPr sz="2400" b="1" dirty="0">
                <a:latin typeface="Arial"/>
                <a:cs typeface="Arial"/>
              </a:rPr>
              <a:t>ROLE</a:t>
            </a:r>
            <a:r>
              <a:rPr sz="2400" b="1" spc="-25" dirty="0">
                <a:latin typeface="Arial"/>
                <a:cs typeface="Arial"/>
              </a:rPr>
              <a:t> </a:t>
            </a:r>
            <a:r>
              <a:rPr sz="2400" b="1" dirty="0">
                <a:latin typeface="Arial"/>
                <a:cs typeface="Arial"/>
              </a:rPr>
              <a:t>1</a:t>
            </a:r>
            <a:r>
              <a:rPr sz="2400" b="1" spc="-15" dirty="0">
                <a:latin typeface="Arial"/>
                <a:cs typeface="Arial"/>
              </a:rPr>
              <a:t> </a:t>
            </a:r>
            <a:r>
              <a:rPr sz="2400" b="1" spc="-20" dirty="0">
                <a:latin typeface="Arial"/>
                <a:cs typeface="Arial"/>
              </a:rPr>
              <a:t>CARE</a:t>
            </a:r>
            <a:endParaRPr sz="2400">
              <a:latin typeface="Arial"/>
              <a:cs typeface="Arial"/>
            </a:endParaRPr>
          </a:p>
        </p:txBody>
      </p:sp>
      <p:grpSp>
        <p:nvGrpSpPr>
          <p:cNvPr id="11" name="object 11"/>
          <p:cNvGrpSpPr/>
          <p:nvPr/>
        </p:nvGrpSpPr>
        <p:grpSpPr>
          <a:xfrm>
            <a:off x="2509139" y="1761744"/>
            <a:ext cx="2519680" cy="646430"/>
            <a:chOff x="2509139" y="1761744"/>
            <a:chExt cx="2519680" cy="646430"/>
          </a:xfrm>
        </p:grpSpPr>
        <p:sp>
          <p:nvSpPr>
            <p:cNvPr id="12" name="object 12"/>
            <p:cNvSpPr/>
            <p:nvPr/>
          </p:nvSpPr>
          <p:spPr>
            <a:xfrm>
              <a:off x="2521839" y="2039493"/>
              <a:ext cx="2494280" cy="315595"/>
            </a:xfrm>
            <a:custGeom>
              <a:avLst/>
              <a:gdLst/>
              <a:ahLst/>
              <a:cxnLst/>
              <a:rect l="l" t="t" r="r" b="b"/>
              <a:pathLst>
                <a:path w="2494279" h="315594">
                  <a:moveTo>
                    <a:pt x="0" y="315467"/>
                  </a:moveTo>
                  <a:lnTo>
                    <a:pt x="3482" y="268849"/>
                  </a:lnTo>
                  <a:lnTo>
                    <a:pt x="13598" y="224355"/>
                  </a:lnTo>
                  <a:lnTo>
                    <a:pt x="29852" y="182473"/>
                  </a:lnTo>
                  <a:lnTo>
                    <a:pt x="51745" y="143690"/>
                  </a:lnTo>
                  <a:lnTo>
                    <a:pt x="78781" y="108496"/>
                  </a:lnTo>
                  <a:lnTo>
                    <a:pt x="110464" y="77377"/>
                  </a:lnTo>
                  <a:lnTo>
                    <a:pt x="146297" y="50823"/>
                  </a:lnTo>
                  <a:lnTo>
                    <a:pt x="185781" y="29319"/>
                  </a:lnTo>
                  <a:lnTo>
                    <a:pt x="228422" y="13356"/>
                  </a:lnTo>
                  <a:lnTo>
                    <a:pt x="273721" y="3420"/>
                  </a:lnTo>
                  <a:lnTo>
                    <a:pt x="321183" y="0"/>
                  </a:lnTo>
                  <a:lnTo>
                    <a:pt x="2172843" y="0"/>
                  </a:lnTo>
                  <a:lnTo>
                    <a:pt x="2220304" y="3420"/>
                  </a:lnTo>
                  <a:lnTo>
                    <a:pt x="2265603" y="13356"/>
                  </a:lnTo>
                  <a:lnTo>
                    <a:pt x="2308244" y="29319"/>
                  </a:lnTo>
                  <a:lnTo>
                    <a:pt x="2347728" y="50823"/>
                  </a:lnTo>
                  <a:lnTo>
                    <a:pt x="2383561" y="77377"/>
                  </a:lnTo>
                  <a:lnTo>
                    <a:pt x="2415244" y="108496"/>
                  </a:lnTo>
                  <a:lnTo>
                    <a:pt x="2442280" y="143690"/>
                  </a:lnTo>
                  <a:lnTo>
                    <a:pt x="2464173" y="182473"/>
                  </a:lnTo>
                  <a:lnTo>
                    <a:pt x="2480427" y="224355"/>
                  </a:lnTo>
                  <a:lnTo>
                    <a:pt x="2490543" y="268849"/>
                  </a:lnTo>
                  <a:lnTo>
                    <a:pt x="2494026" y="315467"/>
                  </a:lnTo>
                </a:path>
              </a:pathLst>
            </a:custGeom>
            <a:ln w="25400">
              <a:solidFill>
                <a:srgbClr val="BEBEBE"/>
              </a:solidFill>
            </a:ln>
          </p:spPr>
          <p:txBody>
            <a:bodyPr wrap="square" lIns="0" tIns="0" rIns="0" bIns="0" rtlCol="0"/>
            <a:lstStyle/>
            <a:p>
              <a:endParaRPr/>
            </a:p>
          </p:txBody>
        </p:sp>
        <p:sp>
          <p:nvSpPr>
            <p:cNvPr id="13" name="object 13"/>
            <p:cNvSpPr/>
            <p:nvPr/>
          </p:nvSpPr>
          <p:spPr>
            <a:xfrm>
              <a:off x="2882646" y="1761744"/>
              <a:ext cx="1771650" cy="646430"/>
            </a:xfrm>
            <a:custGeom>
              <a:avLst/>
              <a:gdLst/>
              <a:ahLst/>
              <a:cxnLst/>
              <a:rect l="l" t="t" r="r" b="b"/>
              <a:pathLst>
                <a:path w="1771650" h="646430">
                  <a:moveTo>
                    <a:pt x="1771650" y="0"/>
                  </a:moveTo>
                  <a:lnTo>
                    <a:pt x="0" y="0"/>
                  </a:lnTo>
                  <a:lnTo>
                    <a:pt x="0" y="646176"/>
                  </a:lnTo>
                  <a:lnTo>
                    <a:pt x="1771650" y="646176"/>
                  </a:lnTo>
                  <a:lnTo>
                    <a:pt x="1771650" y="0"/>
                  </a:lnTo>
                  <a:close/>
                </a:path>
              </a:pathLst>
            </a:custGeom>
            <a:solidFill>
              <a:srgbClr val="FFFFFF"/>
            </a:solidFill>
          </p:spPr>
          <p:txBody>
            <a:bodyPr wrap="square" lIns="0" tIns="0" rIns="0" bIns="0" rtlCol="0"/>
            <a:lstStyle/>
            <a:p>
              <a:endParaRPr/>
            </a:p>
          </p:txBody>
        </p:sp>
      </p:grpSp>
      <p:sp>
        <p:nvSpPr>
          <p:cNvPr id="14" name="object 14"/>
          <p:cNvSpPr txBox="1"/>
          <p:nvPr/>
        </p:nvSpPr>
        <p:spPr>
          <a:xfrm>
            <a:off x="2980372" y="1788637"/>
            <a:ext cx="1576070" cy="574040"/>
          </a:xfrm>
          <a:prstGeom prst="rect">
            <a:avLst/>
          </a:prstGeom>
        </p:spPr>
        <p:txBody>
          <a:bodyPr vert="horz" wrap="square" lIns="0" tIns="12700" rIns="0" bIns="0" rtlCol="0">
            <a:spAutoFit/>
          </a:bodyPr>
          <a:lstStyle/>
          <a:p>
            <a:pPr marL="76200" marR="5080" indent="-64135">
              <a:lnSpc>
                <a:spcPct val="100000"/>
              </a:lnSpc>
              <a:spcBef>
                <a:spcPts val="100"/>
              </a:spcBef>
            </a:pPr>
            <a:r>
              <a:rPr sz="1800" b="1" spc="-10" dirty="0">
                <a:solidFill>
                  <a:srgbClr val="2D3334"/>
                </a:solidFill>
                <a:latin typeface="Arial"/>
                <a:cs typeface="Arial"/>
              </a:rPr>
              <a:t>NONMEDICAL PERSONNEL</a:t>
            </a:r>
            <a:endParaRPr sz="1800">
              <a:latin typeface="Arial"/>
              <a:cs typeface="Arial"/>
            </a:endParaRPr>
          </a:p>
        </p:txBody>
      </p:sp>
      <p:grpSp>
        <p:nvGrpSpPr>
          <p:cNvPr id="15" name="object 15"/>
          <p:cNvGrpSpPr/>
          <p:nvPr/>
        </p:nvGrpSpPr>
        <p:grpSpPr>
          <a:xfrm>
            <a:off x="2109216" y="1747266"/>
            <a:ext cx="7051675" cy="3519804"/>
            <a:chOff x="2109216" y="1747266"/>
            <a:chExt cx="7051675" cy="3519804"/>
          </a:xfrm>
        </p:grpSpPr>
        <p:pic>
          <p:nvPicPr>
            <p:cNvPr id="16" name="object 16"/>
            <p:cNvPicPr/>
            <p:nvPr/>
          </p:nvPicPr>
          <p:blipFill>
            <a:blip r:embed="rId4" cstate="print"/>
            <a:stretch>
              <a:fillRect/>
            </a:stretch>
          </p:blipFill>
          <p:spPr>
            <a:xfrm>
              <a:off x="7289292" y="2403348"/>
              <a:ext cx="1871471" cy="2863595"/>
            </a:xfrm>
            <a:prstGeom prst="rect">
              <a:avLst/>
            </a:prstGeom>
          </p:spPr>
        </p:pic>
        <p:pic>
          <p:nvPicPr>
            <p:cNvPr id="17" name="object 17"/>
            <p:cNvPicPr/>
            <p:nvPr/>
          </p:nvPicPr>
          <p:blipFill>
            <a:blip r:embed="rId5" cstate="print"/>
            <a:stretch>
              <a:fillRect/>
            </a:stretch>
          </p:blipFill>
          <p:spPr>
            <a:xfrm>
              <a:off x="2109216" y="2403348"/>
              <a:ext cx="1546859" cy="2367533"/>
            </a:xfrm>
            <a:prstGeom prst="rect">
              <a:avLst/>
            </a:prstGeom>
          </p:spPr>
        </p:pic>
        <p:sp>
          <p:nvSpPr>
            <p:cNvPr id="18" name="object 18"/>
            <p:cNvSpPr/>
            <p:nvPr/>
          </p:nvSpPr>
          <p:spPr>
            <a:xfrm>
              <a:off x="6224397" y="2022729"/>
              <a:ext cx="2494280" cy="316230"/>
            </a:xfrm>
            <a:custGeom>
              <a:avLst/>
              <a:gdLst/>
              <a:ahLst/>
              <a:cxnLst/>
              <a:rect l="l" t="t" r="r" b="b"/>
              <a:pathLst>
                <a:path w="2494279" h="316230">
                  <a:moveTo>
                    <a:pt x="0" y="316229"/>
                  </a:moveTo>
                  <a:lnTo>
                    <a:pt x="3490" y="269499"/>
                  </a:lnTo>
                  <a:lnTo>
                    <a:pt x="13631" y="224898"/>
                  </a:lnTo>
                  <a:lnTo>
                    <a:pt x="29923" y="182914"/>
                  </a:lnTo>
                  <a:lnTo>
                    <a:pt x="51869" y="144038"/>
                  </a:lnTo>
                  <a:lnTo>
                    <a:pt x="78970" y="108759"/>
                  </a:lnTo>
                  <a:lnTo>
                    <a:pt x="110729" y="77565"/>
                  </a:lnTo>
                  <a:lnTo>
                    <a:pt x="146648" y="50946"/>
                  </a:lnTo>
                  <a:lnTo>
                    <a:pt x="186228" y="29390"/>
                  </a:lnTo>
                  <a:lnTo>
                    <a:pt x="228971" y="13388"/>
                  </a:lnTo>
                  <a:lnTo>
                    <a:pt x="274381" y="3428"/>
                  </a:lnTo>
                  <a:lnTo>
                    <a:pt x="321957" y="0"/>
                  </a:lnTo>
                  <a:lnTo>
                    <a:pt x="2172068" y="0"/>
                  </a:lnTo>
                  <a:lnTo>
                    <a:pt x="2219644" y="3428"/>
                  </a:lnTo>
                  <a:lnTo>
                    <a:pt x="2265054" y="13388"/>
                  </a:lnTo>
                  <a:lnTo>
                    <a:pt x="2307797" y="29390"/>
                  </a:lnTo>
                  <a:lnTo>
                    <a:pt x="2347377" y="50946"/>
                  </a:lnTo>
                  <a:lnTo>
                    <a:pt x="2383296" y="77565"/>
                  </a:lnTo>
                  <a:lnTo>
                    <a:pt x="2415055" y="108759"/>
                  </a:lnTo>
                  <a:lnTo>
                    <a:pt x="2442156" y="144038"/>
                  </a:lnTo>
                  <a:lnTo>
                    <a:pt x="2464102" y="182914"/>
                  </a:lnTo>
                  <a:lnTo>
                    <a:pt x="2480394" y="224898"/>
                  </a:lnTo>
                  <a:lnTo>
                    <a:pt x="2490535" y="269499"/>
                  </a:lnTo>
                  <a:lnTo>
                    <a:pt x="2494026" y="316229"/>
                  </a:lnTo>
                </a:path>
              </a:pathLst>
            </a:custGeom>
            <a:ln w="25400">
              <a:solidFill>
                <a:srgbClr val="BEBEBE"/>
              </a:solidFill>
            </a:ln>
          </p:spPr>
          <p:txBody>
            <a:bodyPr wrap="square" lIns="0" tIns="0" rIns="0" bIns="0" rtlCol="0"/>
            <a:lstStyle/>
            <a:p>
              <a:endParaRPr/>
            </a:p>
          </p:txBody>
        </p:sp>
        <p:sp>
          <p:nvSpPr>
            <p:cNvPr id="19" name="object 19"/>
            <p:cNvSpPr/>
            <p:nvPr/>
          </p:nvSpPr>
          <p:spPr>
            <a:xfrm>
              <a:off x="6685787" y="1747266"/>
              <a:ext cx="1634489" cy="591820"/>
            </a:xfrm>
            <a:custGeom>
              <a:avLst/>
              <a:gdLst/>
              <a:ahLst/>
              <a:cxnLst/>
              <a:rect l="l" t="t" r="r" b="b"/>
              <a:pathLst>
                <a:path w="1634490" h="591819">
                  <a:moveTo>
                    <a:pt x="1634490" y="0"/>
                  </a:moveTo>
                  <a:lnTo>
                    <a:pt x="0" y="0"/>
                  </a:lnTo>
                  <a:lnTo>
                    <a:pt x="0" y="591312"/>
                  </a:lnTo>
                  <a:lnTo>
                    <a:pt x="1634490" y="591312"/>
                  </a:lnTo>
                  <a:lnTo>
                    <a:pt x="1634490" y="0"/>
                  </a:lnTo>
                  <a:close/>
                </a:path>
              </a:pathLst>
            </a:custGeom>
            <a:solidFill>
              <a:srgbClr val="FFFFFF"/>
            </a:solidFill>
          </p:spPr>
          <p:txBody>
            <a:bodyPr wrap="square" lIns="0" tIns="0" rIns="0" bIns="0" rtlCol="0"/>
            <a:lstStyle/>
            <a:p>
              <a:endParaRPr/>
            </a:p>
          </p:txBody>
        </p:sp>
      </p:grpSp>
      <p:sp>
        <p:nvSpPr>
          <p:cNvPr id="20" name="object 20"/>
          <p:cNvSpPr txBox="1"/>
          <p:nvPr/>
        </p:nvSpPr>
        <p:spPr>
          <a:xfrm>
            <a:off x="6778577" y="1746848"/>
            <a:ext cx="1449070" cy="546735"/>
          </a:xfrm>
          <a:prstGeom prst="rect">
            <a:avLst/>
          </a:prstGeom>
        </p:spPr>
        <p:txBody>
          <a:bodyPr vert="horz" wrap="square" lIns="0" tIns="43815" rIns="0" bIns="0" rtlCol="0">
            <a:spAutoFit/>
          </a:bodyPr>
          <a:lstStyle/>
          <a:p>
            <a:pPr marL="12700" marR="5080" indent="189865">
              <a:lnSpc>
                <a:spcPts val="1939"/>
              </a:lnSpc>
              <a:spcBef>
                <a:spcPts val="345"/>
              </a:spcBef>
            </a:pPr>
            <a:r>
              <a:rPr sz="1800" b="1" spc="-10" dirty="0">
                <a:solidFill>
                  <a:srgbClr val="2D3334"/>
                </a:solidFill>
                <a:latin typeface="Arial"/>
                <a:cs typeface="Arial"/>
              </a:rPr>
              <a:t>MEDICAL PERSONNEL</a:t>
            </a:r>
            <a:endParaRPr sz="1800">
              <a:latin typeface="Arial"/>
              <a:cs typeface="Arial"/>
            </a:endParaRPr>
          </a:p>
        </p:txBody>
      </p:sp>
      <p:sp>
        <p:nvSpPr>
          <p:cNvPr id="21" name="object 21"/>
          <p:cNvSpPr txBox="1"/>
          <p:nvPr/>
        </p:nvSpPr>
        <p:spPr>
          <a:xfrm>
            <a:off x="3852412" y="5375644"/>
            <a:ext cx="5237480" cy="852805"/>
          </a:xfrm>
          <a:prstGeom prst="rect">
            <a:avLst/>
          </a:prstGeom>
        </p:spPr>
        <p:txBody>
          <a:bodyPr vert="horz" wrap="square" lIns="0" tIns="12700" rIns="0" bIns="0" rtlCol="0">
            <a:spAutoFit/>
          </a:bodyPr>
          <a:lstStyle/>
          <a:p>
            <a:pPr marL="3483610">
              <a:lnSpc>
                <a:spcPct val="100000"/>
              </a:lnSpc>
              <a:spcBef>
                <a:spcPts val="100"/>
              </a:spcBef>
            </a:pPr>
            <a:r>
              <a:rPr sz="1800" b="1" dirty="0">
                <a:solidFill>
                  <a:srgbClr val="CD9146"/>
                </a:solidFill>
                <a:latin typeface="Arial"/>
                <a:cs typeface="Arial"/>
              </a:rPr>
              <a:t>YOU</a:t>
            </a:r>
            <a:r>
              <a:rPr sz="1800" b="1" spc="-20" dirty="0">
                <a:solidFill>
                  <a:srgbClr val="CD9146"/>
                </a:solidFill>
                <a:latin typeface="Arial"/>
                <a:cs typeface="Arial"/>
              </a:rPr>
              <a:t> </a:t>
            </a:r>
            <a:r>
              <a:rPr sz="1800" b="1" dirty="0">
                <a:solidFill>
                  <a:srgbClr val="CD9146"/>
                </a:solidFill>
                <a:latin typeface="Arial"/>
                <a:cs typeface="Arial"/>
              </a:rPr>
              <a:t>ARE</a:t>
            </a:r>
            <a:r>
              <a:rPr sz="1800" b="1" spc="-15" dirty="0">
                <a:solidFill>
                  <a:srgbClr val="CD9146"/>
                </a:solidFill>
                <a:latin typeface="Arial"/>
                <a:cs typeface="Arial"/>
              </a:rPr>
              <a:t> </a:t>
            </a:r>
            <a:r>
              <a:rPr sz="1800" b="1" spc="-20" dirty="0">
                <a:solidFill>
                  <a:srgbClr val="CD9146"/>
                </a:solidFill>
                <a:latin typeface="Arial"/>
                <a:cs typeface="Arial"/>
              </a:rPr>
              <a:t>HERE</a:t>
            </a:r>
            <a:endParaRPr sz="1800">
              <a:latin typeface="Arial"/>
              <a:cs typeface="Arial"/>
            </a:endParaRPr>
          </a:p>
          <a:p>
            <a:pPr>
              <a:lnSpc>
                <a:spcPct val="100000"/>
              </a:lnSpc>
              <a:spcBef>
                <a:spcPts val="120"/>
              </a:spcBef>
            </a:pPr>
            <a:endParaRPr sz="1800">
              <a:latin typeface="Arial"/>
              <a:cs typeface="Arial"/>
            </a:endParaRPr>
          </a:p>
          <a:p>
            <a:pPr marL="12700">
              <a:lnSpc>
                <a:spcPct val="100000"/>
              </a:lnSpc>
            </a:pPr>
            <a:r>
              <a:rPr sz="1800" b="1" spc="-10" dirty="0">
                <a:solidFill>
                  <a:srgbClr val="585858"/>
                </a:solidFill>
                <a:latin typeface="Arial"/>
                <a:cs typeface="Arial"/>
              </a:rPr>
              <a:t>STANDARDIZED</a:t>
            </a:r>
            <a:r>
              <a:rPr sz="1800" b="1" spc="-45" dirty="0">
                <a:solidFill>
                  <a:srgbClr val="585858"/>
                </a:solidFill>
                <a:latin typeface="Arial"/>
                <a:cs typeface="Arial"/>
              </a:rPr>
              <a:t> </a:t>
            </a:r>
            <a:r>
              <a:rPr sz="1800" b="1" dirty="0">
                <a:solidFill>
                  <a:srgbClr val="585858"/>
                </a:solidFill>
                <a:latin typeface="Arial"/>
                <a:cs typeface="Arial"/>
              </a:rPr>
              <a:t>JOINT</a:t>
            </a:r>
            <a:r>
              <a:rPr sz="1800" b="1" spc="-30" dirty="0">
                <a:solidFill>
                  <a:srgbClr val="585858"/>
                </a:solidFill>
                <a:latin typeface="Arial"/>
                <a:cs typeface="Arial"/>
              </a:rPr>
              <a:t> </a:t>
            </a:r>
            <a:r>
              <a:rPr sz="1800" b="1" spc="-10" dirty="0">
                <a:solidFill>
                  <a:srgbClr val="585858"/>
                </a:solidFill>
                <a:latin typeface="Arial"/>
                <a:cs typeface="Arial"/>
              </a:rPr>
              <a:t>CURRICULUM</a:t>
            </a:r>
            <a:endParaRPr sz="1800">
              <a:latin typeface="Arial"/>
              <a:cs typeface="Arial"/>
            </a:endParaRPr>
          </a:p>
        </p:txBody>
      </p:sp>
      <p:grpSp>
        <p:nvGrpSpPr>
          <p:cNvPr id="22" name="object 22"/>
          <p:cNvGrpSpPr/>
          <p:nvPr/>
        </p:nvGrpSpPr>
        <p:grpSpPr>
          <a:xfrm>
            <a:off x="3838955" y="2381250"/>
            <a:ext cx="4481830" cy="2997835"/>
            <a:chOff x="3838955" y="2381250"/>
            <a:chExt cx="4481830" cy="2997835"/>
          </a:xfrm>
        </p:grpSpPr>
        <p:sp>
          <p:nvSpPr>
            <p:cNvPr id="23" name="object 23"/>
            <p:cNvSpPr/>
            <p:nvPr/>
          </p:nvSpPr>
          <p:spPr>
            <a:xfrm>
              <a:off x="8102346" y="5263895"/>
              <a:ext cx="218440" cy="115570"/>
            </a:xfrm>
            <a:custGeom>
              <a:avLst/>
              <a:gdLst/>
              <a:ahLst/>
              <a:cxnLst/>
              <a:rect l="l" t="t" r="r" b="b"/>
              <a:pathLst>
                <a:path w="218440" h="115570">
                  <a:moveTo>
                    <a:pt x="108965" y="0"/>
                  </a:moveTo>
                  <a:lnTo>
                    <a:pt x="0" y="115061"/>
                  </a:lnTo>
                  <a:lnTo>
                    <a:pt x="217931" y="115061"/>
                  </a:lnTo>
                  <a:lnTo>
                    <a:pt x="108965" y="0"/>
                  </a:lnTo>
                  <a:close/>
                </a:path>
              </a:pathLst>
            </a:custGeom>
            <a:solidFill>
              <a:srgbClr val="CD9146"/>
            </a:solidFill>
          </p:spPr>
          <p:txBody>
            <a:bodyPr wrap="square" lIns="0" tIns="0" rIns="0" bIns="0" rtlCol="0"/>
            <a:lstStyle/>
            <a:p>
              <a:endParaRPr/>
            </a:p>
          </p:txBody>
        </p:sp>
        <p:pic>
          <p:nvPicPr>
            <p:cNvPr id="24" name="object 24"/>
            <p:cNvPicPr/>
            <p:nvPr/>
          </p:nvPicPr>
          <p:blipFill>
            <a:blip r:embed="rId6" cstate="print"/>
            <a:stretch>
              <a:fillRect/>
            </a:stretch>
          </p:blipFill>
          <p:spPr>
            <a:xfrm>
              <a:off x="3838955" y="2403348"/>
              <a:ext cx="1546859" cy="2367533"/>
            </a:xfrm>
            <a:prstGeom prst="rect">
              <a:avLst/>
            </a:prstGeom>
          </p:spPr>
        </p:pic>
        <p:pic>
          <p:nvPicPr>
            <p:cNvPr id="25" name="object 25"/>
            <p:cNvPicPr/>
            <p:nvPr/>
          </p:nvPicPr>
          <p:blipFill>
            <a:blip r:embed="rId7" cstate="print"/>
            <a:stretch>
              <a:fillRect/>
            </a:stretch>
          </p:blipFill>
          <p:spPr>
            <a:xfrm>
              <a:off x="5559551" y="2381250"/>
              <a:ext cx="1568195" cy="2399537"/>
            </a:xfrm>
            <a:prstGeom prst="rect">
              <a:avLst/>
            </a:prstGeom>
          </p:spPr>
        </p:pic>
      </p:grpSp>
      <p:pic>
        <p:nvPicPr>
          <p:cNvPr id="26" name="object 26"/>
          <p:cNvPicPr/>
          <p:nvPr/>
        </p:nvPicPr>
        <p:blipFill>
          <a:blip r:embed="rId8" cstate="print"/>
          <a:stretch>
            <a:fillRect/>
          </a:stretch>
        </p:blipFill>
        <p:spPr>
          <a:xfrm>
            <a:off x="12611" y="88813"/>
            <a:ext cx="228777" cy="228777"/>
          </a:xfrm>
          <a:prstGeom prst="rect">
            <a:avLst/>
          </a:prstGeom>
        </p:spPr>
      </p:pic>
      <p:sp>
        <p:nvSpPr>
          <p:cNvPr id="28" name="object 28"/>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29" name="object 29"/>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2</a:t>
            </a:fld>
            <a:endParaRPr spc="-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z="2000" dirty="0">
                <a:solidFill>
                  <a:srgbClr val="756F6F"/>
                </a:solidFill>
              </a:rPr>
              <a:t>Module</a:t>
            </a:r>
            <a:r>
              <a:rPr sz="2000" spc="-65" dirty="0">
                <a:solidFill>
                  <a:srgbClr val="756F6F"/>
                </a:solidFill>
              </a:rPr>
              <a:t> </a:t>
            </a:r>
            <a:r>
              <a:rPr sz="2000" dirty="0">
                <a:solidFill>
                  <a:srgbClr val="756F6F"/>
                </a:solidFill>
              </a:rPr>
              <a:t>17:</a:t>
            </a:r>
            <a:r>
              <a:rPr sz="2000" spc="-75" dirty="0">
                <a:solidFill>
                  <a:srgbClr val="756F6F"/>
                </a:solidFill>
              </a:rPr>
              <a:t> </a:t>
            </a:r>
            <a:r>
              <a:rPr sz="2000" dirty="0">
                <a:solidFill>
                  <a:srgbClr val="756F6F"/>
                </a:solidFill>
              </a:rPr>
              <a:t>Wound</a:t>
            </a:r>
            <a:r>
              <a:rPr sz="2000" spc="-55" dirty="0">
                <a:solidFill>
                  <a:srgbClr val="756F6F"/>
                </a:solidFill>
              </a:rPr>
              <a:t> </a:t>
            </a:r>
            <a:r>
              <a:rPr sz="2000" spc="-10" dirty="0">
                <a:solidFill>
                  <a:srgbClr val="756F6F"/>
                </a:solidFill>
              </a:rPr>
              <a:t>Management</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2695320" y="2915902"/>
            <a:ext cx="6801484" cy="939800"/>
          </a:xfrm>
          <a:prstGeom prst="rect">
            <a:avLst/>
          </a:prstGeom>
        </p:spPr>
        <p:txBody>
          <a:bodyPr vert="horz" wrap="square" lIns="0" tIns="12700" rIns="0" bIns="0" rtlCol="0">
            <a:spAutoFit/>
          </a:bodyPr>
          <a:lstStyle/>
          <a:p>
            <a:pPr marL="12700">
              <a:lnSpc>
                <a:spcPct val="100000"/>
              </a:lnSpc>
              <a:spcBef>
                <a:spcPts val="100"/>
              </a:spcBef>
            </a:pPr>
            <a:r>
              <a:rPr sz="6000" b="1" dirty="0">
                <a:solidFill>
                  <a:srgbClr val="FFFFFF"/>
                </a:solidFill>
                <a:latin typeface="Arial"/>
                <a:cs typeface="Arial"/>
              </a:rPr>
              <a:t>ANY</a:t>
            </a:r>
            <a:r>
              <a:rPr sz="6000" b="1" spc="-125" dirty="0">
                <a:solidFill>
                  <a:srgbClr val="FFFFFF"/>
                </a:solidFill>
                <a:latin typeface="Arial"/>
                <a:cs typeface="Arial"/>
              </a:rPr>
              <a:t> </a:t>
            </a:r>
            <a:r>
              <a:rPr sz="6000" b="1" spc="-10" dirty="0">
                <a:solidFill>
                  <a:srgbClr val="FFFFFF"/>
                </a:solidFill>
                <a:latin typeface="Arial"/>
                <a:cs typeface="Arial"/>
              </a:rPr>
              <a:t>QUESTIONS?</a:t>
            </a:r>
            <a:endParaRPr sz="6000">
              <a:latin typeface="Arial"/>
              <a:cs typeface="Arial"/>
            </a:endParaRPr>
          </a:p>
        </p:txBody>
      </p:sp>
      <p:pic>
        <p:nvPicPr>
          <p:cNvPr id="5" name="object 5"/>
          <p:cNvPicPr/>
          <p:nvPr/>
        </p:nvPicPr>
        <p:blipFill>
          <a:blip r:embed="rId4" cstate="print"/>
          <a:stretch>
            <a:fillRect/>
          </a:stretch>
        </p:blipFill>
        <p:spPr>
          <a:xfrm>
            <a:off x="8596121" y="1441703"/>
            <a:ext cx="1523998" cy="1434845"/>
          </a:xfrm>
          <a:prstGeom prst="rect">
            <a:avLst/>
          </a:prstGeom>
        </p:spPr>
      </p:pic>
      <p:pic>
        <p:nvPicPr>
          <p:cNvPr id="6" name="object 6"/>
          <p:cNvPicPr/>
          <p:nvPr/>
        </p:nvPicPr>
        <p:blipFill>
          <a:blip r:embed="rId5" cstate="print"/>
          <a:stretch>
            <a:fillRect/>
          </a:stretch>
        </p:blipFill>
        <p:spPr>
          <a:xfrm>
            <a:off x="7223759" y="4335018"/>
            <a:ext cx="2514599" cy="1828799"/>
          </a:xfrm>
          <a:prstGeom prst="rect">
            <a:avLst/>
          </a:prstGeom>
        </p:spPr>
      </p:pic>
      <p:grpSp>
        <p:nvGrpSpPr>
          <p:cNvPr id="7" name="object 7"/>
          <p:cNvGrpSpPr/>
          <p:nvPr/>
        </p:nvGrpSpPr>
        <p:grpSpPr>
          <a:xfrm>
            <a:off x="198745" y="1300128"/>
            <a:ext cx="3277870" cy="3007360"/>
            <a:chOff x="198745" y="1300128"/>
            <a:chExt cx="3277870" cy="3007360"/>
          </a:xfrm>
        </p:grpSpPr>
        <p:pic>
          <p:nvPicPr>
            <p:cNvPr id="8" name="object 8"/>
            <p:cNvPicPr/>
            <p:nvPr/>
          </p:nvPicPr>
          <p:blipFill>
            <a:blip r:embed="rId6" cstate="print"/>
            <a:stretch>
              <a:fillRect/>
            </a:stretch>
          </p:blipFill>
          <p:spPr>
            <a:xfrm>
              <a:off x="1329842" y="1300128"/>
              <a:ext cx="2146246" cy="2128871"/>
            </a:xfrm>
            <a:prstGeom prst="rect">
              <a:avLst/>
            </a:prstGeom>
          </p:spPr>
        </p:pic>
        <p:pic>
          <p:nvPicPr>
            <p:cNvPr id="9" name="object 9"/>
            <p:cNvPicPr/>
            <p:nvPr/>
          </p:nvPicPr>
          <p:blipFill>
            <a:blip r:embed="rId7" cstate="print"/>
            <a:stretch>
              <a:fillRect/>
            </a:stretch>
          </p:blipFill>
          <p:spPr>
            <a:xfrm>
              <a:off x="198745" y="2094814"/>
              <a:ext cx="2204208" cy="2212657"/>
            </a:xfrm>
            <a:prstGeom prst="rect">
              <a:avLst/>
            </a:prstGeom>
          </p:spPr>
        </p:pic>
      </p:grpSp>
      <p:pic>
        <p:nvPicPr>
          <p:cNvPr id="10" name="object 10"/>
          <p:cNvPicPr/>
          <p:nvPr/>
        </p:nvPicPr>
        <p:blipFill>
          <a:blip r:embed="rId8" cstate="print"/>
          <a:stretch>
            <a:fillRect/>
          </a:stretch>
        </p:blipFill>
        <p:spPr>
          <a:xfrm>
            <a:off x="12611" y="88813"/>
            <a:ext cx="228777" cy="228777"/>
          </a:xfrm>
          <a:prstGeom prst="rect">
            <a:avLst/>
          </a:prstGeom>
        </p:spPr>
      </p:pic>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20</a:t>
            </a:fld>
            <a:endParaRPr spc="-25"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144646" y="289778"/>
            <a:ext cx="390207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17:</a:t>
            </a:r>
            <a:r>
              <a:rPr sz="2000" b="1" spc="-75" dirty="0">
                <a:solidFill>
                  <a:srgbClr val="756F6F"/>
                </a:solidFill>
                <a:latin typeface="Arial"/>
                <a:cs typeface="Arial"/>
              </a:rPr>
              <a:t> </a:t>
            </a:r>
            <a:r>
              <a:rPr sz="2000" b="1" dirty="0">
                <a:solidFill>
                  <a:srgbClr val="756F6F"/>
                </a:solidFill>
                <a:latin typeface="Arial"/>
                <a:cs typeface="Arial"/>
              </a:rPr>
              <a:t>Wound</a:t>
            </a:r>
            <a:r>
              <a:rPr sz="2000" b="1" spc="-55" dirty="0">
                <a:solidFill>
                  <a:srgbClr val="756F6F"/>
                </a:solidFill>
                <a:latin typeface="Arial"/>
                <a:cs typeface="Arial"/>
              </a:rPr>
              <a:t> </a:t>
            </a:r>
            <a:r>
              <a:rPr sz="2000" b="1" spc="-10" dirty="0">
                <a:solidFill>
                  <a:srgbClr val="756F6F"/>
                </a:solidFill>
                <a:latin typeface="Arial"/>
                <a:cs typeface="Arial"/>
              </a:rPr>
              <a:t>Management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647700" y="1779775"/>
            <a:ext cx="5946140" cy="4467225"/>
            <a:chOff x="647700" y="1779775"/>
            <a:chExt cx="5946140" cy="4467225"/>
          </a:xfrm>
        </p:grpSpPr>
        <p:pic>
          <p:nvPicPr>
            <p:cNvPr id="5" name="object 5"/>
            <p:cNvPicPr/>
            <p:nvPr/>
          </p:nvPicPr>
          <p:blipFill>
            <a:blip r:embed="rId4" cstate="print"/>
            <a:stretch>
              <a:fillRect/>
            </a:stretch>
          </p:blipFill>
          <p:spPr>
            <a:xfrm>
              <a:off x="647700" y="1779775"/>
              <a:ext cx="5945873" cy="4466882"/>
            </a:xfrm>
            <a:prstGeom prst="rect">
              <a:avLst/>
            </a:prstGeom>
          </p:spPr>
        </p:pic>
        <p:sp>
          <p:nvSpPr>
            <p:cNvPr id="6" name="object 6"/>
            <p:cNvSpPr/>
            <p:nvPr/>
          </p:nvSpPr>
          <p:spPr>
            <a:xfrm>
              <a:off x="3786366" y="4936877"/>
              <a:ext cx="1543050" cy="485140"/>
            </a:xfrm>
            <a:custGeom>
              <a:avLst/>
              <a:gdLst/>
              <a:ahLst/>
              <a:cxnLst/>
              <a:rect l="l" t="t" r="r" b="b"/>
              <a:pathLst>
                <a:path w="1543050" h="485139">
                  <a:moveTo>
                    <a:pt x="38912" y="0"/>
                  </a:moveTo>
                  <a:lnTo>
                    <a:pt x="0" y="258660"/>
                  </a:lnTo>
                  <a:lnTo>
                    <a:pt x="1503794" y="484860"/>
                  </a:lnTo>
                  <a:lnTo>
                    <a:pt x="1542707" y="226199"/>
                  </a:lnTo>
                  <a:lnTo>
                    <a:pt x="38912" y="0"/>
                  </a:lnTo>
                  <a:close/>
                </a:path>
              </a:pathLst>
            </a:custGeom>
            <a:solidFill>
              <a:srgbClr val="000000"/>
            </a:solidFill>
          </p:spPr>
          <p:txBody>
            <a:bodyPr wrap="square" lIns="0" tIns="0" rIns="0" bIns="0" rtlCol="0"/>
            <a:lstStyle/>
            <a:p>
              <a:endParaRPr/>
            </a:p>
          </p:txBody>
        </p:sp>
        <p:sp>
          <p:nvSpPr>
            <p:cNvPr id="7" name="object 7"/>
            <p:cNvSpPr/>
            <p:nvPr/>
          </p:nvSpPr>
          <p:spPr>
            <a:xfrm>
              <a:off x="3924864" y="5040191"/>
              <a:ext cx="1267460" cy="283845"/>
            </a:xfrm>
            <a:custGeom>
              <a:avLst/>
              <a:gdLst/>
              <a:ahLst/>
              <a:cxnLst/>
              <a:rect l="l" t="t" r="r" b="b"/>
              <a:pathLst>
                <a:path w="1267460" h="283845">
                  <a:moveTo>
                    <a:pt x="44865" y="0"/>
                  </a:moveTo>
                  <a:lnTo>
                    <a:pt x="7336" y="24184"/>
                  </a:lnTo>
                  <a:lnTo>
                    <a:pt x="0" y="56750"/>
                  </a:lnTo>
                  <a:lnTo>
                    <a:pt x="897" y="66906"/>
                  </a:lnTo>
                  <a:lnTo>
                    <a:pt x="29030" y="100269"/>
                  </a:lnTo>
                  <a:lnTo>
                    <a:pt x="45968" y="103177"/>
                  </a:lnTo>
                  <a:lnTo>
                    <a:pt x="53094" y="102747"/>
                  </a:lnTo>
                  <a:lnTo>
                    <a:pt x="78763" y="86251"/>
                  </a:lnTo>
                  <a:lnTo>
                    <a:pt x="45954" y="86251"/>
                  </a:lnTo>
                  <a:lnTo>
                    <a:pt x="33470" y="84384"/>
                  </a:lnTo>
                  <a:lnTo>
                    <a:pt x="20734" y="55950"/>
                  </a:lnTo>
                  <a:lnTo>
                    <a:pt x="21620" y="47198"/>
                  </a:lnTo>
                  <a:lnTo>
                    <a:pt x="43972" y="16414"/>
                  </a:lnTo>
                  <a:lnTo>
                    <a:pt x="83192" y="16414"/>
                  </a:lnTo>
                  <a:lnTo>
                    <a:pt x="82682" y="15766"/>
                  </a:lnTo>
                  <a:lnTo>
                    <a:pt x="77300" y="10168"/>
                  </a:lnTo>
                  <a:lnTo>
                    <a:pt x="70869" y="5777"/>
                  </a:lnTo>
                  <a:lnTo>
                    <a:pt x="63389" y="2596"/>
                  </a:lnTo>
                  <a:lnTo>
                    <a:pt x="54856" y="628"/>
                  </a:lnTo>
                  <a:lnTo>
                    <a:pt x="44865" y="0"/>
                  </a:lnTo>
                  <a:close/>
                </a:path>
                <a:path w="1267460" h="283845">
                  <a:moveTo>
                    <a:pt x="65689" y="67811"/>
                  </a:moveTo>
                  <a:lnTo>
                    <a:pt x="62946" y="74783"/>
                  </a:lnTo>
                  <a:lnTo>
                    <a:pt x="59403" y="79672"/>
                  </a:lnTo>
                  <a:lnTo>
                    <a:pt x="50767" y="85260"/>
                  </a:lnTo>
                  <a:lnTo>
                    <a:pt x="45954" y="86251"/>
                  </a:lnTo>
                  <a:lnTo>
                    <a:pt x="78763" y="86251"/>
                  </a:lnTo>
                  <a:lnTo>
                    <a:pt x="80363" y="84015"/>
                  </a:lnTo>
                  <a:lnTo>
                    <a:pt x="84092" y="76840"/>
                  </a:lnTo>
                  <a:lnTo>
                    <a:pt x="65689" y="67811"/>
                  </a:lnTo>
                  <a:close/>
                </a:path>
                <a:path w="1267460" h="283845">
                  <a:moveTo>
                    <a:pt x="83192" y="16414"/>
                  </a:moveTo>
                  <a:lnTo>
                    <a:pt x="43972" y="16414"/>
                  </a:lnTo>
                  <a:lnTo>
                    <a:pt x="56584" y="18306"/>
                  </a:lnTo>
                  <a:lnTo>
                    <a:pt x="60863" y="20465"/>
                  </a:lnTo>
                  <a:lnTo>
                    <a:pt x="67379" y="27513"/>
                  </a:lnTo>
                  <a:lnTo>
                    <a:pt x="69207" y="31920"/>
                  </a:lnTo>
                  <a:lnTo>
                    <a:pt x="69601" y="37204"/>
                  </a:lnTo>
                  <a:lnTo>
                    <a:pt x="90035" y="35464"/>
                  </a:lnTo>
                  <a:lnTo>
                    <a:pt x="88981" y="27221"/>
                  </a:lnTo>
                  <a:lnTo>
                    <a:pt x="86530" y="20655"/>
                  </a:lnTo>
                  <a:lnTo>
                    <a:pt x="83192" y="16414"/>
                  </a:lnTo>
                  <a:close/>
                </a:path>
                <a:path w="1267460" h="283845">
                  <a:moveTo>
                    <a:pt x="111257" y="10838"/>
                  </a:moveTo>
                  <a:lnTo>
                    <a:pt x="103332" y="63493"/>
                  </a:lnTo>
                  <a:lnTo>
                    <a:pt x="101482" y="87635"/>
                  </a:lnTo>
                  <a:lnTo>
                    <a:pt x="101583" y="89623"/>
                  </a:lnTo>
                  <a:lnTo>
                    <a:pt x="144493" y="118496"/>
                  </a:lnTo>
                  <a:lnTo>
                    <a:pt x="150970" y="118458"/>
                  </a:lnTo>
                  <a:lnTo>
                    <a:pt x="176133" y="101046"/>
                  </a:lnTo>
                  <a:lnTo>
                    <a:pt x="144302" y="101046"/>
                  </a:lnTo>
                  <a:lnTo>
                    <a:pt x="133076" y="99357"/>
                  </a:lnTo>
                  <a:lnTo>
                    <a:pt x="121290" y="81311"/>
                  </a:lnTo>
                  <a:lnTo>
                    <a:pt x="121862" y="75773"/>
                  </a:lnTo>
                  <a:lnTo>
                    <a:pt x="131183" y="13836"/>
                  </a:lnTo>
                  <a:lnTo>
                    <a:pt x="111257" y="10838"/>
                  </a:lnTo>
                  <a:close/>
                </a:path>
                <a:path w="1267460" h="283845">
                  <a:moveTo>
                    <a:pt x="170033" y="19678"/>
                  </a:moveTo>
                  <a:lnTo>
                    <a:pt x="160647" y="82098"/>
                  </a:lnTo>
                  <a:lnTo>
                    <a:pt x="144302" y="101046"/>
                  </a:lnTo>
                  <a:lnTo>
                    <a:pt x="176133" y="101046"/>
                  </a:lnTo>
                  <a:lnTo>
                    <a:pt x="189959" y="22675"/>
                  </a:lnTo>
                  <a:lnTo>
                    <a:pt x="170033" y="19678"/>
                  </a:lnTo>
                  <a:close/>
                </a:path>
                <a:path w="1267460" h="283845">
                  <a:moveTo>
                    <a:pt x="274155" y="86327"/>
                  </a:moveTo>
                  <a:lnTo>
                    <a:pt x="222204" y="86327"/>
                  </a:lnTo>
                  <a:lnTo>
                    <a:pt x="230815" y="87623"/>
                  </a:lnTo>
                  <a:lnTo>
                    <a:pt x="234104" y="88499"/>
                  </a:lnTo>
                  <a:lnTo>
                    <a:pt x="249801" y="110648"/>
                  </a:lnTo>
                  <a:lnTo>
                    <a:pt x="260977" y="134295"/>
                  </a:lnTo>
                  <a:lnTo>
                    <a:pt x="284815" y="137889"/>
                  </a:lnTo>
                  <a:lnTo>
                    <a:pt x="275659" y="116820"/>
                  </a:lnTo>
                  <a:lnTo>
                    <a:pt x="272052" y="108425"/>
                  </a:lnTo>
                  <a:lnTo>
                    <a:pt x="269080" y="102507"/>
                  </a:lnTo>
                  <a:lnTo>
                    <a:pt x="264368" y="95649"/>
                  </a:lnTo>
                  <a:lnTo>
                    <a:pt x="261231" y="92360"/>
                  </a:lnTo>
                  <a:lnTo>
                    <a:pt x="257294" y="89197"/>
                  </a:lnTo>
                  <a:lnTo>
                    <a:pt x="266317" y="89197"/>
                  </a:lnTo>
                  <a:lnTo>
                    <a:pt x="273119" y="87178"/>
                  </a:lnTo>
                  <a:lnTo>
                    <a:pt x="274155" y="86327"/>
                  </a:lnTo>
                  <a:close/>
                </a:path>
                <a:path w="1267460" h="283845">
                  <a:moveTo>
                    <a:pt x="210914" y="25824"/>
                  </a:moveTo>
                  <a:lnTo>
                    <a:pt x="196068" y="124541"/>
                  </a:lnTo>
                  <a:lnTo>
                    <a:pt x="216007" y="127539"/>
                  </a:lnTo>
                  <a:lnTo>
                    <a:pt x="222204" y="86327"/>
                  </a:lnTo>
                  <a:lnTo>
                    <a:pt x="274155" y="86327"/>
                  </a:lnTo>
                  <a:lnTo>
                    <a:pt x="283279" y="78834"/>
                  </a:lnTo>
                  <a:lnTo>
                    <a:pt x="285485" y="74719"/>
                  </a:lnTo>
                  <a:lnTo>
                    <a:pt x="254907" y="74719"/>
                  </a:lnTo>
                  <a:lnTo>
                    <a:pt x="248874" y="74224"/>
                  </a:lnTo>
                  <a:lnTo>
                    <a:pt x="224566" y="70566"/>
                  </a:lnTo>
                  <a:lnTo>
                    <a:pt x="228338" y="45522"/>
                  </a:lnTo>
                  <a:lnTo>
                    <a:pt x="283789" y="45522"/>
                  </a:lnTo>
                  <a:lnTo>
                    <a:pt x="283329" y="44481"/>
                  </a:lnTo>
                  <a:lnTo>
                    <a:pt x="279977" y="40747"/>
                  </a:lnTo>
                  <a:lnTo>
                    <a:pt x="270947" y="35768"/>
                  </a:lnTo>
                  <a:lnTo>
                    <a:pt x="263416" y="33724"/>
                  </a:lnTo>
                  <a:lnTo>
                    <a:pt x="210914" y="25824"/>
                  </a:lnTo>
                  <a:close/>
                </a:path>
                <a:path w="1267460" h="283845">
                  <a:moveTo>
                    <a:pt x="266317" y="89197"/>
                  </a:moveTo>
                  <a:lnTo>
                    <a:pt x="257294" y="89197"/>
                  </a:lnTo>
                  <a:lnTo>
                    <a:pt x="266146" y="89248"/>
                  </a:lnTo>
                  <a:lnTo>
                    <a:pt x="266317" y="89197"/>
                  </a:lnTo>
                  <a:close/>
                </a:path>
                <a:path w="1267460" h="283845">
                  <a:moveTo>
                    <a:pt x="283789" y="45522"/>
                  </a:moveTo>
                  <a:lnTo>
                    <a:pt x="228338" y="45522"/>
                  </a:lnTo>
                  <a:lnTo>
                    <a:pt x="251973" y="49078"/>
                  </a:lnTo>
                  <a:lnTo>
                    <a:pt x="256799" y="49916"/>
                  </a:lnTo>
                  <a:lnTo>
                    <a:pt x="267251" y="60508"/>
                  </a:lnTo>
                  <a:lnTo>
                    <a:pt x="266311" y="66795"/>
                  </a:lnTo>
                  <a:lnTo>
                    <a:pt x="265270" y="69169"/>
                  </a:lnTo>
                  <a:lnTo>
                    <a:pt x="261981" y="72713"/>
                  </a:lnTo>
                  <a:lnTo>
                    <a:pt x="259911" y="73818"/>
                  </a:lnTo>
                  <a:lnTo>
                    <a:pt x="254907" y="74719"/>
                  </a:lnTo>
                  <a:lnTo>
                    <a:pt x="285485" y="74719"/>
                  </a:lnTo>
                  <a:lnTo>
                    <a:pt x="286377" y="73056"/>
                  </a:lnTo>
                  <a:lnTo>
                    <a:pt x="288359" y="59810"/>
                  </a:lnTo>
                  <a:lnTo>
                    <a:pt x="287711" y="54412"/>
                  </a:lnTo>
                  <a:lnTo>
                    <a:pt x="283789" y="45522"/>
                  </a:lnTo>
                  <a:close/>
                </a:path>
                <a:path w="1267460" h="283845">
                  <a:moveTo>
                    <a:pt x="373623" y="101288"/>
                  </a:moveTo>
                  <a:lnTo>
                    <a:pt x="321671" y="101288"/>
                  </a:lnTo>
                  <a:lnTo>
                    <a:pt x="330281" y="102583"/>
                  </a:lnTo>
                  <a:lnTo>
                    <a:pt x="333571" y="103459"/>
                  </a:lnTo>
                  <a:lnTo>
                    <a:pt x="349268" y="125621"/>
                  </a:lnTo>
                  <a:lnTo>
                    <a:pt x="360444" y="149256"/>
                  </a:lnTo>
                  <a:lnTo>
                    <a:pt x="384282" y="152850"/>
                  </a:lnTo>
                  <a:lnTo>
                    <a:pt x="375125" y="131780"/>
                  </a:lnTo>
                  <a:lnTo>
                    <a:pt x="371518" y="123386"/>
                  </a:lnTo>
                  <a:lnTo>
                    <a:pt x="368546" y="117480"/>
                  </a:lnTo>
                  <a:lnTo>
                    <a:pt x="363835" y="110610"/>
                  </a:lnTo>
                  <a:lnTo>
                    <a:pt x="360698" y="107320"/>
                  </a:lnTo>
                  <a:lnTo>
                    <a:pt x="356761" y="104158"/>
                  </a:lnTo>
                  <a:lnTo>
                    <a:pt x="365784" y="104158"/>
                  </a:lnTo>
                  <a:lnTo>
                    <a:pt x="372585" y="102139"/>
                  </a:lnTo>
                  <a:lnTo>
                    <a:pt x="373623" y="101288"/>
                  </a:lnTo>
                  <a:close/>
                </a:path>
                <a:path w="1267460" h="283845">
                  <a:moveTo>
                    <a:pt x="310380" y="40785"/>
                  </a:moveTo>
                  <a:lnTo>
                    <a:pt x="295534" y="139502"/>
                  </a:lnTo>
                  <a:lnTo>
                    <a:pt x="315460" y="142499"/>
                  </a:lnTo>
                  <a:lnTo>
                    <a:pt x="321671" y="101288"/>
                  </a:lnTo>
                  <a:lnTo>
                    <a:pt x="373623" y="101288"/>
                  </a:lnTo>
                  <a:lnTo>
                    <a:pt x="382745" y="93807"/>
                  </a:lnTo>
                  <a:lnTo>
                    <a:pt x="384944" y="89680"/>
                  </a:lnTo>
                  <a:lnTo>
                    <a:pt x="354373" y="89680"/>
                  </a:lnTo>
                  <a:lnTo>
                    <a:pt x="348341" y="89185"/>
                  </a:lnTo>
                  <a:lnTo>
                    <a:pt x="324033" y="85527"/>
                  </a:lnTo>
                  <a:lnTo>
                    <a:pt x="327805" y="60483"/>
                  </a:lnTo>
                  <a:lnTo>
                    <a:pt x="383255" y="60483"/>
                  </a:lnTo>
                  <a:lnTo>
                    <a:pt x="382796" y="59441"/>
                  </a:lnTo>
                  <a:lnTo>
                    <a:pt x="379443" y="55707"/>
                  </a:lnTo>
                  <a:lnTo>
                    <a:pt x="370413" y="50729"/>
                  </a:lnTo>
                  <a:lnTo>
                    <a:pt x="362882" y="48684"/>
                  </a:lnTo>
                  <a:lnTo>
                    <a:pt x="310380" y="40785"/>
                  </a:lnTo>
                  <a:close/>
                </a:path>
                <a:path w="1267460" h="283845">
                  <a:moveTo>
                    <a:pt x="365784" y="104158"/>
                  </a:moveTo>
                  <a:lnTo>
                    <a:pt x="356761" y="104158"/>
                  </a:lnTo>
                  <a:lnTo>
                    <a:pt x="365613" y="104209"/>
                  </a:lnTo>
                  <a:lnTo>
                    <a:pt x="365784" y="104158"/>
                  </a:lnTo>
                  <a:close/>
                </a:path>
                <a:path w="1267460" h="283845">
                  <a:moveTo>
                    <a:pt x="383255" y="60483"/>
                  </a:moveTo>
                  <a:lnTo>
                    <a:pt x="327805" y="60483"/>
                  </a:lnTo>
                  <a:lnTo>
                    <a:pt x="351439" y="64039"/>
                  </a:lnTo>
                  <a:lnTo>
                    <a:pt x="356265" y="64877"/>
                  </a:lnTo>
                  <a:lnTo>
                    <a:pt x="366718" y="75481"/>
                  </a:lnTo>
                  <a:lnTo>
                    <a:pt x="365778" y="81755"/>
                  </a:lnTo>
                  <a:lnTo>
                    <a:pt x="364736" y="84130"/>
                  </a:lnTo>
                  <a:lnTo>
                    <a:pt x="361447" y="87673"/>
                  </a:lnTo>
                  <a:lnTo>
                    <a:pt x="359377" y="88778"/>
                  </a:lnTo>
                  <a:lnTo>
                    <a:pt x="354373" y="89680"/>
                  </a:lnTo>
                  <a:lnTo>
                    <a:pt x="384944" y="89680"/>
                  </a:lnTo>
                  <a:lnTo>
                    <a:pt x="385831" y="88016"/>
                  </a:lnTo>
                  <a:lnTo>
                    <a:pt x="387825" y="74770"/>
                  </a:lnTo>
                  <a:lnTo>
                    <a:pt x="387177" y="69373"/>
                  </a:lnTo>
                  <a:lnTo>
                    <a:pt x="383255" y="60483"/>
                  </a:lnTo>
                  <a:close/>
                </a:path>
                <a:path w="1267460" h="283845">
                  <a:moveTo>
                    <a:pt x="410533" y="55860"/>
                  </a:moveTo>
                  <a:lnTo>
                    <a:pt x="395686" y="154564"/>
                  </a:lnTo>
                  <a:lnTo>
                    <a:pt x="470756" y="165855"/>
                  </a:lnTo>
                  <a:lnTo>
                    <a:pt x="473258" y="149230"/>
                  </a:lnTo>
                  <a:lnTo>
                    <a:pt x="418114" y="140924"/>
                  </a:lnTo>
                  <a:lnTo>
                    <a:pt x="422166" y="114064"/>
                  </a:lnTo>
                  <a:lnTo>
                    <a:pt x="472842" y="114064"/>
                  </a:lnTo>
                  <a:lnTo>
                    <a:pt x="474223" y="104882"/>
                  </a:lnTo>
                  <a:lnTo>
                    <a:pt x="424668" y="97440"/>
                  </a:lnTo>
                  <a:lnTo>
                    <a:pt x="427957" y="75545"/>
                  </a:lnTo>
                  <a:lnTo>
                    <a:pt x="482415" y="75545"/>
                  </a:lnTo>
                  <a:lnTo>
                    <a:pt x="483723" y="66858"/>
                  </a:lnTo>
                  <a:lnTo>
                    <a:pt x="410533" y="55860"/>
                  </a:lnTo>
                  <a:close/>
                </a:path>
                <a:path w="1267460" h="283845">
                  <a:moveTo>
                    <a:pt x="472842" y="114064"/>
                  </a:moveTo>
                  <a:lnTo>
                    <a:pt x="422166" y="114064"/>
                  </a:lnTo>
                  <a:lnTo>
                    <a:pt x="471721" y="121519"/>
                  </a:lnTo>
                  <a:lnTo>
                    <a:pt x="472842" y="114064"/>
                  </a:lnTo>
                  <a:close/>
                </a:path>
                <a:path w="1267460" h="283845">
                  <a:moveTo>
                    <a:pt x="482415" y="75545"/>
                  </a:moveTo>
                  <a:lnTo>
                    <a:pt x="427957" y="75545"/>
                  </a:lnTo>
                  <a:lnTo>
                    <a:pt x="481208" y="83559"/>
                  </a:lnTo>
                  <a:lnTo>
                    <a:pt x="482415" y="75545"/>
                  </a:lnTo>
                  <a:close/>
                </a:path>
                <a:path w="1267460" h="283845">
                  <a:moveTo>
                    <a:pt x="537298" y="106952"/>
                  </a:moveTo>
                  <a:lnTo>
                    <a:pt x="516768" y="106952"/>
                  </a:lnTo>
                  <a:lnTo>
                    <a:pt x="546880" y="177310"/>
                  </a:lnTo>
                  <a:lnTo>
                    <a:pt x="566882" y="180320"/>
                  </a:lnTo>
                  <a:lnTo>
                    <a:pt x="572234" y="144734"/>
                  </a:lnTo>
                  <a:lnTo>
                    <a:pt x="553293" y="144734"/>
                  </a:lnTo>
                  <a:lnTo>
                    <a:pt x="537298" y="106952"/>
                  </a:lnTo>
                  <a:close/>
                </a:path>
                <a:path w="1267460" h="283845">
                  <a:moveTo>
                    <a:pt x="503420" y="69830"/>
                  </a:moveTo>
                  <a:lnTo>
                    <a:pt x="488574" y="168534"/>
                  </a:lnTo>
                  <a:lnTo>
                    <a:pt x="507091" y="171316"/>
                  </a:lnTo>
                  <a:lnTo>
                    <a:pt x="516768" y="106952"/>
                  </a:lnTo>
                  <a:lnTo>
                    <a:pt x="537298" y="106952"/>
                  </a:lnTo>
                  <a:lnTo>
                    <a:pt x="522813" y="72738"/>
                  </a:lnTo>
                  <a:lnTo>
                    <a:pt x="503420" y="69830"/>
                  </a:lnTo>
                  <a:close/>
                </a:path>
                <a:path w="1267460" h="283845">
                  <a:moveTo>
                    <a:pt x="563212" y="78821"/>
                  </a:moveTo>
                  <a:lnTo>
                    <a:pt x="553293" y="144734"/>
                  </a:lnTo>
                  <a:lnTo>
                    <a:pt x="572234" y="144734"/>
                  </a:lnTo>
                  <a:lnTo>
                    <a:pt x="581729" y="81603"/>
                  </a:lnTo>
                  <a:lnTo>
                    <a:pt x="563212" y="78821"/>
                  </a:lnTo>
                  <a:close/>
                </a:path>
                <a:path w="1267460" h="283845">
                  <a:moveTo>
                    <a:pt x="596372" y="83813"/>
                  </a:moveTo>
                  <a:lnTo>
                    <a:pt x="593857" y="100500"/>
                  </a:lnTo>
                  <a:lnTo>
                    <a:pt x="623143" y="104907"/>
                  </a:lnTo>
                  <a:lnTo>
                    <a:pt x="610812" y="186924"/>
                  </a:lnTo>
                  <a:lnTo>
                    <a:pt x="630738" y="189921"/>
                  </a:lnTo>
                  <a:lnTo>
                    <a:pt x="643070" y="107904"/>
                  </a:lnTo>
                  <a:lnTo>
                    <a:pt x="672956" y="107904"/>
                  </a:lnTo>
                  <a:lnTo>
                    <a:pt x="674807" y="95611"/>
                  </a:lnTo>
                  <a:lnTo>
                    <a:pt x="596372" y="83813"/>
                  </a:lnTo>
                  <a:close/>
                </a:path>
                <a:path w="1267460" h="283845">
                  <a:moveTo>
                    <a:pt x="672956" y="107904"/>
                  </a:moveTo>
                  <a:lnTo>
                    <a:pt x="643070" y="107904"/>
                  </a:lnTo>
                  <a:lnTo>
                    <a:pt x="672292" y="112311"/>
                  </a:lnTo>
                  <a:lnTo>
                    <a:pt x="672956" y="107904"/>
                  </a:lnTo>
                  <a:close/>
                </a:path>
                <a:path w="1267460" h="283845">
                  <a:moveTo>
                    <a:pt x="729277" y="103802"/>
                  </a:moveTo>
                  <a:lnTo>
                    <a:pt x="714431" y="202507"/>
                  </a:lnTo>
                  <a:lnTo>
                    <a:pt x="789501" y="213797"/>
                  </a:lnTo>
                  <a:lnTo>
                    <a:pt x="792002" y="197173"/>
                  </a:lnTo>
                  <a:lnTo>
                    <a:pt x="736859" y="188880"/>
                  </a:lnTo>
                  <a:lnTo>
                    <a:pt x="740898" y="162006"/>
                  </a:lnTo>
                  <a:lnTo>
                    <a:pt x="791575" y="162006"/>
                  </a:lnTo>
                  <a:lnTo>
                    <a:pt x="792955" y="152837"/>
                  </a:lnTo>
                  <a:lnTo>
                    <a:pt x="743400" y="145382"/>
                  </a:lnTo>
                  <a:lnTo>
                    <a:pt x="746689" y="123500"/>
                  </a:lnTo>
                  <a:lnTo>
                    <a:pt x="801159" y="123500"/>
                  </a:lnTo>
                  <a:lnTo>
                    <a:pt x="802467" y="114813"/>
                  </a:lnTo>
                  <a:lnTo>
                    <a:pt x="729277" y="103802"/>
                  </a:lnTo>
                  <a:close/>
                </a:path>
                <a:path w="1267460" h="283845">
                  <a:moveTo>
                    <a:pt x="791575" y="162006"/>
                  </a:moveTo>
                  <a:lnTo>
                    <a:pt x="740898" y="162006"/>
                  </a:lnTo>
                  <a:lnTo>
                    <a:pt x="790453" y="169461"/>
                  </a:lnTo>
                  <a:lnTo>
                    <a:pt x="791575" y="162006"/>
                  </a:lnTo>
                  <a:close/>
                </a:path>
                <a:path w="1267460" h="283845">
                  <a:moveTo>
                    <a:pt x="801159" y="123500"/>
                  </a:moveTo>
                  <a:lnTo>
                    <a:pt x="746689" y="123500"/>
                  </a:lnTo>
                  <a:lnTo>
                    <a:pt x="799953" y="131514"/>
                  </a:lnTo>
                  <a:lnTo>
                    <a:pt x="801159" y="123500"/>
                  </a:lnTo>
                  <a:close/>
                </a:path>
                <a:path w="1267460" h="283845">
                  <a:moveTo>
                    <a:pt x="821136" y="117620"/>
                  </a:moveTo>
                  <a:lnTo>
                    <a:pt x="806290" y="216324"/>
                  </a:lnTo>
                  <a:lnTo>
                    <a:pt x="851159" y="223081"/>
                  </a:lnTo>
                  <a:lnTo>
                    <a:pt x="857141" y="223259"/>
                  </a:lnTo>
                  <a:lnTo>
                    <a:pt x="867910" y="221531"/>
                  </a:lnTo>
                  <a:lnTo>
                    <a:pt x="872978" y="219614"/>
                  </a:lnTo>
                  <a:lnTo>
                    <a:pt x="882185" y="213010"/>
                  </a:lnTo>
                  <a:lnTo>
                    <a:pt x="886579" y="207726"/>
                  </a:lnTo>
                  <a:lnTo>
                    <a:pt x="887446" y="206063"/>
                  </a:lnTo>
                  <a:lnTo>
                    <a:pt x="853229" y="206063"/>
                  </a:lnTo>
                  <a:lnTo>
                    <a:pt x="849165" y="205771"/>
                  </a:lnTo>
                  <a:lnTo>
                    <a:pt x="828718" y="202697"/>
                  </a:lnTo>
                  <a:lnTo>
                    <a:pt x="838561" y="137318"/>
                  </a:lnTo>
                  <a:lnTo>
                    <a:pt x="888310" y="137318"/>
                  </a:lnTo>
                  <a:lnTo>
                    <a:pt x="886109" y="134168"/>
                  </a:lnTo>
                  <a:lnTo>
                    <a:pt x="881601" y="130383"/>
                  </a:lnTo>
                  <a:lnTo>
                    <a:pt x="871949" y="125900"/>
                  </a:lnTo>
                  <a:lnTo>
                    <a:pt x="865777" y="124338"/>
                  </a:lnTo>
                  <a:lnTo>
                    <a:pt x="821136" y="117620"/>
                  </a:lnTo>
                  <a:close/>
                </a:path>
                <a:path w="1267460" h="283845">
                  <a:moveTo>
                    <a:pt x="888310" y="137318"/>
                  </a:moveTo>
                  <a:lnTo>
                    <a:pt x="838561" y="137318"/>
                  </a:lnTo>
                  <a:lnTo>
                    <a:pt x="855629" y="139883"/>
                  </a:lnTo>
                  <a:lnTo>
                    <a:pt x="861040" y="141013"/>
                  </a:lnTo>
                  <a:lnTo>
                    <a:pt x="863732" y="142067"/>
                  </a:lnTo>
                  <a:lnTo>
                    <a:pt x="867339" y="143439"/>
                  </a:lnTo>
                  <a:lnTo>
                    <a:pt x="870171" y="145446"/>
                  </a:lnTo>
                  <a:lnTo>
                    <a:pt x="874337" y="150754"/>
                  </a:lnTo>
                  <a:lnTo>
                    <a:pt x="875746" y="154221"/>
                  </a:lnTo>
                  <a:lnTo>
                    <a:pt x="877207" y="162794"/>
                  </a:lnTo>
                  <a:lnTo>
                    <a:pt x="877004" y="168763"/>
                  </a:lnTo>
                  <a:lnTo>
                    <a:pt x="862043" y="204513"/>
                  </a:lnTo>
                  <a:lnTo>
                    <a:pt x="853229" y="206063"/>
                  </a:lnTo>
                  <a:lnTo>
                    <a:pt x="887446" y="206063"/>
                  </a:lnTo>
                  <a:lnTo>
                    <a:pt x="893031" y="195344"/>
                  </a:lnTo>
                  <a:lnTo>
                    <a:pt x="895101" y="188486"/>
                  </a:lnTo>
                  <a:lnTo>
                    <a:pt x="897717" y="171112"/>
                  </a:lnTo>
                  <a:lnTo>
                    <a:pt x="897737" y="162794"/>
                  </a:lnTo>
                  <a:lnTo>
                    <a:pt x="895393" y="149916"/>
                  </a:lnTo>
                  <a:lnTo>
                    <a:pt x="893056" y="144112"/>
                  </a:lnTo>
                  <a:lnTo>
                    <a:pt x="888310" y="137318"/>
                  </a:lnTo>
                  <a:close/>
                </a:path>
                <a:path w="1267460" h="283845">
                  <a:moveTo>
                    <a:pt x="920069" y="132504"/>
                  </a:moveTo>
                  <a:lnTo>
                    <a:pt x="905210" y="231209"/>
                  </a:lnTo>
                  <a:lnTo>
                    <a:pt x="925149" y="234206"/>
                  </a:lnTo>
                  <a:lnTo>
                    <a:pt x="939996" y="135502"/>
                  </a:lnTo>
                  <a:lnTo>
                    <a:pt x="920069" y="132504"/>
                  </a:lnTo>
                  <a:close/>
                </a:path>
                <a:path w="1267460" h="283845">
                  <a:moveTo>
                    <a:pt x="1042891" y="150970"/>
                  </a:moveTo>
                  <a:lnTo>
                    <a:pt x="1028045" y="249687"/>
                  </a:lnTo>
                  <a:lnTo>
                    <a:pt x="1047971" y="252684"/>
                  </a:lnTo>
                  <a:lnTo>
                    <a:pt x="1062817" y="153967"/>
                  </a:lnTo>
                  <a:lnTo>
                    <a:pt x="1042891" y="150970"/>
                  </a:lnTo>
                  <a:close/>
                </a:path>
                <a:path w="1267460" h="283845">
                  <a:moveTo>
                    <a:pt x="952035" y="137305"/>
                  </a:moveTo>
                  <a:lnTo>
                    <a:pt x="949521" y="154005"/>
                  </a:lnTo>
                  <a:lnTo>
                    <a:pt x="978807" y="158412"/>
                  </a:lnTo>
                  <a:lnTo>
                    <a:pt x="966475" y="240416"/>
                  </a:lnTo>
                  <a:lnTo>
                    <a:pt x="986401" y="243413"/>
                  </a:lnTo>
                  <a:lnTo>
                    <a:pt x="998733" y="161410"/>
                  </a:lnTo>
                  <a:lnTo>
                    <a:pt x="1028617" y="161410"/>
                  </a:lnTo>
                  <a:lnTo>
                    <a:pt x="1030470" y="149103"/>
                  </a:lnTo>
                  <a:lnTo>
                    <a:pt x="952035" y="137305"/>
                  </a:lnTo>
                  <a:close/>
                </a:path>
                <a:path w="1267460" h="283845">
                  <a:moveTo>
                    <a:pt x="1028617" y="161410"/>
                  </a:moveTo>
                  <a:lnTo>
                    <a:pt x="998733" y="161410"/>
                  </a:lnTo>
                  <a:lnTo>
                    <a:pt x="1027956" y="165804"/>
                  </a:lnTo>
                  <a:lnTo>
                    <a:pt x="1028617" y="161410"/>
                  </a:lnTo>
                  <a:close/>
                </a:path>
                <a:path w="1267460" h="283845">
                  <a:moveTo>
                    <a:pt x="1117834" y="160533"/>
                  </a:moveTo>
                  <a:lnTo>
                    <a:pt x="1081689" y="176865"/>
                  </a:lnTo>
                  <a:lnTo>
                    <a:pt x="1069509" y="217473"/>
                  </a:lnTo>
                  <a:lnTo>
                    <a:pt x="1070459" y="227721"/>
                  </a:lnTo>
                  <a:lnTo>
                    <a:pt x="1100472" y="261438"/>
                  </a:lnTo>
                  <a:lnTo>
                    <a:pt x="1121241" y="264560"/>
                  </a:lnTo>
                  <a:lnTo>
                    <a:pt x="1130856" y="263419"/>
                  </a:lnTo>
                  <a:lnTo>
                    <a:pt x="1139630" y="260426"/>
                  </a:lnTo>
                  <a:lnTo>
                    <a:pt x="1147564" y="255580"/>
                  </a:lnTo>
                  <a:lnTo>
                    <a:pt x="1154363" y="249034"/>
                  </a:lnTo>
                  <a:lnTo>
                    <a:pt x="1155051" y="247998"/>
                  </a:lnTo>
                  <a:lnTo>
                    <a:pt x="1121225" y="247998"/>
                  </a:lnTo>
                  <a:lnTo>
                    <a:pt x="1105337" y="245611"/>
                  </a:lnTo>
                  <a:lnTo>
                    <a:pt x="1090306" y="216564"/>
                  </a:lnTo>
                  <a:lnTo>
                    <a:pt x="1091025" y="208548"/>
                  </a:lnTo>
                  <a:lnTo>
                    <a:pt x="1115294" y="177564"/>
                  </a:lnTo>
                  <a:lnTo>
                    <a:pt x="1156126" y="177564"/>
                  </a:lnTo>
                  <a:lnTo>
                    <a:pt x="1152548" y="173534"/>
                  </a:lnTo>
                  <a:lnTo>
                    <a:pt x="1144999" y="168074"/>
                  </a:lnTo>
                  <a:lnTo>
                    <a:pt x="1136107" y="164142"/>
                  </a:lnTo>
                  <a:lnTo>
                    <a:pt x="1125873" y="161740"/>
                  </a:lnTo>
                  <a:lnTo>
                    <a:pt x="1117834" y="160533"/>
                  </a:lnTo>
                  <a:close/>
                </a:path>
                <a:path w="1267460" h="283845">
                  <a:moveTo>
                    <a:pt x="1156126" y="177564"/>
                  </a:moveTo>
                  <a:lnTo>
                    <a:pt x="1115294" y="177564"/>
                  </a:lnTo>
                  <a:lnTo>
                    <a:pt x="1131727" y="180040"/>
                  </a:lnTo>
                  <a:lnTo>
                    <a:pt x="1137900" y="183812"/>
                  </a:lnTo>
                  <a:lnTo>
                    <a:pt x="1142014" y="190124"/>
                  </a:lnTo>
                  <a:lnTo>
                    <a:pt x="1144563" y="195327"/>
                  </a:lnTo>
                  <a:lnTo>
                    <a:pt x="1146017" y="201469"/>
                  </a:lnTo>
                  <a:lnTo>
                    <a:pt x="1146371" y="208616"/>
                  </a:lnTo>
                  <a:lnTo>
                    <a:pt x="1145647" y="216566"/>
                  </a:lnTo>
                  <a:lnTo>
                    <a:pt x="1121225" y="247998"/>
                  </a:lnTo>
                  <a:lnTo>
                    <a:pt x="1155051" y="247998"/>
                  </a:lnTo>
                  <a:lnTo>
                    <a:pt x="1159731" y="240943"/>
                  </a:lnTo>
                  <a:lnTo>
                    <a:pt x="1163672" y="231299"/>
                  </a:lnTo>
                  <a:lnTo>
                    <a:pt x="1166183" y="220134"/>
                  </a:lnTo>
                  <a:lnTo>
                    <a:pt x="1167075" y="208548"/>
                  </a:lnTo>
                  <a:lnTo>
                    <a:pt x="1166140" y="198176"/>
                  </a:lnTo>
                  <a:lnTo>
                    <a:pt x="1163363" y="188813"/>
                  </a:lnTo>
                  <a:lnTo>
                    <a:pt x="1158753" y="180523"/>
                  </a:lnTo>
                  <a:lnTo>
                    <a:pt x="1156126" y="177564"/>
                  </a:lnTo>
                  <a:close/>
                </a:path>
                <a:path w="1267460" h="283845">
                  <a:moveTo>
                    <a:pt x="1223002" y="210101"/>
                  </a:moveTo>
                  <a:lnTo>
                    <a:pt x="1202479" y="210101"/>
                  </a:lnTo>
                  <a:lnTo>
                    <a:pt x="1232591" y="280447"/>
                  </a:lnTo>
                  <a:lnTo>
                    <a:pt x="1252581" y="283457"/>
                  </a:lnTo>
                  <a:lnTo>
                    <a:pt x="1257931" y="247884"/>
                  </a:lnTo>
                  <a:lnTo>
                    <a:pt x="1239004" y="247884"/>
                  </a:lnTo>
                  <a:lnTo>
                    <a:pt x="1223002" y="210101"/>
                  </a:lnTo>
                  <a:close/>
                </a:path>
                <a:path w="1267460" h="283845">
                  <a:moveTo>
                    <a:pt x="1189131" y="172967"/>
                  </a:moveTo>
                  <a:lnTo>
                    <a:pt x="1174272" y="271684"/>
                  </a:lnTo>
                  <a:lnTo>
                    <a:pt x="1192789" y="274465"/>
                  </a:lnTo>
                  <a:lnTo>
                    <a:pt x="1202479" y="210101"/>
                  </a:lnTo>
                  <a:lnTo>
                    <a:pt x="1223002" y="210101"/>
                  </a:lnTo>
                  <a:lnTo>
                    <a:pt x="1208512" y="175888"/>
                  </a:lnTo>
                  <a:lnTo>
                    <a:pt x="1189131" y="172967"/>
                  </a:lnTo>
                  <a:close/>
                </a:path>
                <a:path w="1267460" h="283845">
                  <a:moveTo>
                    <a:pt x="1248910" y="181971"/>
                  </a:moveTo>
                  <a:lnTo>
                    <a:pt x="1239004" y="247884"/>
                  </a:lnTo>
                  <a:lnTo>
                    <a:pt x="1257931" y="247884"/>
                  </a:lnTo>
                  <a:lnTo>
                    <a:pt x="1267427" y="184752"/>
                  </a:lnTo>
                  <a:lnTo>
                    <a:pt x="1248910" y="181971"/>
                  </a:lnTo>
                  <a:close/>
                </a:path>
              </a:pathLst>
            </a:custGeom>
            <a:solidFill>
              <a:srgbClr val="FFFFFF"/>
            </a:solidFill>
          </p:spPr>
          <p:txBody>
            <a:bodyPr wrap="square" lIns="0" tIns="0" rIns="0" bIns="0" rtlCol="0"/>
            <a:lstStyle/>
            <a:p>
              <a:endParaRPr/>
            </a:p>
          </p:txBody>
        </p:sp>
      </p:grpSp>
      <p:sp>
        <p:nvSpPr>
          <p:cNvPr id="8" name="object 8"/>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dirty="0"/>
              <a:t>TCCC:</a:t>
            </a:r>
            <a:r>
              <a:rPr spc="-70" dirty="0"/>
              <a:t> </a:t>
            </a:r>
            <a:r>
              <a:rPr spc="-10" dirty="0"/>
              <a:t>Guidelines</a:t>
            </a:r>
          </a:p>
          <a:p>
            <a:pPr marL="12700">
              <a:lnSpc>
                <a:spcPct val="100000"/>
              </a:lnSpc>
              <a:spcBef>
                <a:spcPts val="15"/>
              </a:spcBef>
            </a:pPr>
            <a:r>
              <a:rPr sz="1800" b="0" dirty="0">
                <a:latin typeface="Arial"/>
                <a:cs typeface="Arial"/>
              </a:rPr>
              <a:t>by</a:t>
            </a:r>
            <a:r>
              <a:rPr sz="1800" b="0" spc="-15" dirty="0">
                <a:latin typeface="Arial"/>
                <a:cs typeface="Arial"/>
              </a:rPr>
              <a:t> </a:t>
            </a:r>
            <a:r>
              <a:rPr sz="1800" b="0" spc="-10" dirty="0">
                <a:latin typeface="Arial"/>
                <a:cs typeface="Arial"/>
              </a:rPr>
              <a:t>JTS/CoTCCC</a:t>
            </a:r>
            <a:endParaRPr sz="1800">
              <a:latin typeface="Arial"/>
              <a:cs typeface="Arial"/>
            </a:endParaRPr>
          </a:p>
          <a:p>
            <a:pPr marL="12700" marR="211454">
              <a:lnSpc>
                <a:spcPct val="100000"/>
              </a:lnSpc>
              <a:spcBef>
                <a:spcPts val="1075"/>
              </a:spcBef>
            </a:pPr>
            <a:r>
              <a:rPr sz="2000" b="0" dirty="0">
                <a:latin typeface="Arial"/>
                <a:cs typeface="Arial"/>
              </a:rPr>
              <a:t>These</a:t>
            </a:r>
            <a:r>
              <a:rPr sz="2000" b="0" spc="-80" dirty="0">
                <a:latin typeface="Arial"/>
                <a:cs typeface="Arial"/>
              </a:rPr>
              <a:t> </a:t>
            </a:r>
            <a:r>
              <a:rPr sz="2000" b="0" dirty="0">
                <a:latin typeface="Arial"/>
                <a:cs typeface="Arial"/>
              </a:rPr>
              <a:t>guidelines,</a:t>
            </a:r>
            <a:r>
              <a:rPr sz="2000" b="0" spc="-65" dirty="0">
                <a:latin typeface="Arial"/>
                <a:cs typeface="Arial"/>
              </a:rPr>
              <a:t> </a:t>
            </a:r>
            <a:r>
              <a:rPr sz="2000" b="0" dirty="0">
                <a:latin typeface="Arial"/>
                <a:cs typeface="Arial"/>
              </a:rPr>
              <a:t>updated</a:t>
            </a:r>
            <a:r>
              <a:rPr sz="2000" b="0" spc="-85" dirty="0">
                <a:latin typeface="Arial"/>
                <a:cs typeface="Arial"/>
              </a:rPr>
              <a:t> </a:t>
            </a:r>
            <a:r>
              <a:rPr sz="2000" b="0" dirty="0">
                <a:latin typeface="Arial"/>
                <a:cs typeface="Arial"/>
              </a:rPr>
              <a:t>regularly,</a:t>
            </a:r>
            <a:r>
              <a:rPr sz="2000" b="0" spc="-75" dirty="0">
                <a:latin typeface="Arial"/>
                <a:cs typeface="Arial"/>
              </a:rPr>
              <a:t> </a:t>
            </a:r>
            <a:r>
              <a:rPr sz="2000" b="0" dirty="0">
                <a:latin typeface="Arial"/>
                <a:cs typeface="Arial"/>
              </a:rPr>
              <a:t>are</a:t>
            </a:r>
            <a:r>
              <a:rPr sz="2000" b="0" spc="-85" dirty="0">
                <a:latin typeface="Arial"/>
                <a:cs typeface="Arial"/>
              </a:rPr>
              <a:t> </a:t>
            </a:r>
            <a:r>
              <a:rPr sz="2000" b="0" spc="-25" dirty="0">
                <a:latin typeface="Arial"/>
                <a:cs typeface="Arial"/>
              </a:rPr>
              <a:t>the </a:t>
            </a:r>
            <a:r>
              <a:rPr sz="2000" b="0" dirty="0">
                <a:latin typeface="Arial"/>
                <a:cs typeface="Arial"/>
              </a:rPr>
              <a:t>result</a:t>
            </a:r>
            <a:r>
              <a:rPr sz="2000" b="0" spc="-70" dirty="0">
                <a:latin typeface="Arial"/>
                <a:cs typeface="Arial"/>
              </a:rPr>
              <a:t> </a:t>
            </a:r>
            <a:r>
              <a:rPr sz="2000" b="0" dirty="0">
                <a:latin typeface="Arial"/>
                <a:cs typeface="Arial"/>
              </a:rPr>
              <a:t>of</a:t>
            </a:r>
            <a:r>
              <a:rPr sz="2000" b="0" spc="-65" dirty="0">
                <a:latin typeface="Arial"/>
                <a:cs typeface="Arial"/>
              </a:rPr>
              <a:t> </a:t>
            </a:r>
            <a:r>
              <a:rPr sz="2000" b="0" dirty="0">
                <a:latin typeface="Arial"/>
                <a:cs typeface="Arial"/>
              </a:rPr>
              <a:t>decisions</a:t>
            </a:r>
            <a:r>
              <a:rPr sz="2000" b="0" spc="-50" dirty="0">
                <a:latin typeface="Arial"/>
                <a:cs typeface="Arial"/>
              </a:rPr>
              <a:t> </a:t>
            </a:r>
            <a:r>
              <a:rPr sz="2000" b="0" dirty="0">
                <a:latin typeface="Arial"/>
                <a:cs typeface="Arial"/>
              </a:rPr>
              <a:t>made</a:t>
            </a:r>
            <a:r>
              <a:rPr sz="2000" b="0" spc="-60" dirty="0">
                <a:latin typeface="Arial"/>
                <a:cs typeface="Arial"/>
              </a:rPr>
              <a:t> </a:t>
            </a:r>
            <a:r>
              <a:rPr sz="2000" b="0" dirty="0">
                <a:latin typeface="Arial"/>
                <a:cs typeface="Arial"/>
              </a:rPr>
              <a:t>by</a:t>
            </a:r>
            <a:r>
              <a:rPr sz="2000" b="0" spc="-60" dirty="0">
                <a:latin typeface="Arial"/>
                <a:cs typeface="Arial"/>
              </a:rPr>
              <a:t> </a:t>
            </a:r>
            <a:r>
              <a:rPr sz="2000" b="0" dirty="0">
                <a:latin typeface="Arial"/>
                <a:cs typeface="Arial"/>
              </a:rPr>
              <a:t>CoTCCC</a:t>
            </a:r>
            <a:r>
              <a:rPr sz="2000" b="0" spc="-40" dirty="0">
                <a:latin typeface="Arial"/>
                <a:cs typeface="Arial"/>
              </a:rPr>
              <a:t> </a:t>
            </a:r>
            <a:r>
              <a:rPr sz="2000" b="0" spc="-25" dirty="0">
                <a:latin typeface="Arial"/>
                <a:cs typeface="Arial"/>
              </a:rPr>
              <a:t>in </a:t>
            </a:r>
            <a:r>
              <a:rPr sz="2000" b="0" dirty="0">
                <a:latin typeface="Arial"/>
                <a:cs typeface="Arial"/>
              </a:rPr>
              <a:t>exploring</a:t>
            </a:r>
            <a:r>
              <a:rPr sz="2000" b="0" spc="-40" dirty="0">
                <a:latin typeface="Arial"/>
                <a:cs typeface="Arial"/>
              </a:rPr>
              <a:t> </a:t>
            </a:r>
            <a:r>
              <a:rPr sz="2000" b="0" spc="-20" dirty="0">
                <a:latin typeface="Arial"/>
                <a:cs typeface="Arial"/>
              </a:rPr>
              <a:t>evidence-</a:t>
            </a:r>
            <a:r>
              <a:rPr sz="2000" b="0" dirty="0">
                <a:latin typeface="Arial"/>
                <a:cs typeface="Arial"/>
              </a:rPr>
              <a:t>based</a:t>
            </a:r>
            <a:r>
              <a:rPr sz="2000" b="0" spc="-35" dirty="0">
                <a:latin typeface="Arial"/>
                <a:cs typeface="Arial"/>
              </a:rPr>
              <a:t> </a:t>
            </a:r>
            <a:r>
              <a:rPr sz="2000" b="0" dirty="0">
                <a:latin typeface="Arial"/>
                <a:cs typeface="Arial"/>
              </a:rPr>
              <a:t>research</a:t>
            </a:r>
            <a:r>
              <a:rPr sz="2000" b="0" spc="-55" dirty="0">
                <a:latin typeface="Arial"/>
                <a:cs typeface="Arial"/>
              </a:rPr>
              <a:t> </a:t>
            </a:r>
            <a:r>
              <a:rPr sz="2000" b="0" dirty="0">
                <a:latin typeface="Arial"/>
                <a:cs typeface="Arial"/>
              </a:rPr>
              <a:t>on</a:t>
            </a:r>
            <a:r>
              <a:rPr sz="2000" b="0" spc="-45" dirty="0">
                <a:latin typeface="Arial"/>
                <a:cs typeface="Arial"/>
              </a:rPr>
              <a:t> </a:t>
            </a:r>
            <a:r>
              <a:rPr sz="2000" b="0" spc="-20" dirty="0">
                <a:latin typeface="Arial"/>
                <a:cs typeface="Arial"/>
              </a:rPr>
              <a:t>best </a:t>
            </a:r>
            <a:r>
              <a:rPr sz="2000" b="0" spc="-10" dirty="0">
                <a:latin typeface="Arial"/>
                <a:cs typeface="Arial"/>
              </a:rPr>
              <a:t>practices.</a:t>
            </a:r>
            <a:endParaRPr sz="2000">
              <a:latin typeface="Arial"/>
              <a:cs typeface="Arial"/>
            </a:endParaRPr>
          </a:p>
          <a:p>
            <a:pPr>
              <a:lnSpc>
                <a:spcPct val="100000"/>
              </a:lnSpc>
              <a:spcBef>
                <a:spcPts val="850"/>
              </a:spcBef>
            </a:pPr>
            <a:endParaRPr sz="2000">
              <a:latin typeface="Arial"/>
              <a:cs typeface="Arial"/>
            </a:endParaRPr>
          </a:p>
          <a:p>
            <a:pPr marL="12700">
              <a:lnSpc>
                <a:spcPct val="100000"/>
              </a:lnSpc>
            </a:pPr>
            <a:r>
              <a:rPr dirty="0"/>
              <a:t>PHTLS:</a:t>
            </a:r>
            <a:r>
              <a:rPr spc="-75" dirty="0"/>
              <a:t> </a:t>
            </a:r>
            <a:r>
              <a:rPr dirty="0"/>
              <a:t>Military</a:t>
            </a:r>
            <a:r>
              <a:rPr spc="-60" dirty="0"/>
              <a:t> </a:t>
            </a:r>
            <a:r>
              <a:rPr dirty="0"/>
              <a:t>Edition,</a:t>
            </a:r>
            <a:r>
              <a:rPr spc="-80" dirty="0"/>
              <a:t> </a:t>
            </a:r>
            <a:r>
              <a:rPr dirty="0"/>
              <a:t>Chapter</a:t>
            </a:r>
            <a:r>
              <a:rPr spc="-55" dirty="0"/>
              <a:t> </a:t>
            </a:r>
            <a:r>
              <a:rPr spc="-25" dirty="0"/>
              <a:t>25</a:t>
            </a:r>
          </a:p>
          <a:p>
            <a:pPr marL="12700">
              <a:lnSpc>
                <a:spcPct val="100000"/>
              </a:lnSpc>
              <a:spcBef>
                <a:spcPts val="20"/>
              </a:spcBef>
            </a:pPr>
            <a:r>
              <a:rPr sz="1800" b="0" dirty="0">
                <a:latin typeface="Arial"/>
                <a:cs typeface="Arial"/>
              </a:rPr>
              <a:t>by</a:t>
            </a:r>
            <a:r>
              <a:rPr sz="1800" b="0" spc="-5" dirty="0">
                <a:latin typeface="Arial"/>
                <a:cs typeface="Arial"/>
              </a:rPr>
              <a:t> </a:t>
            </a:r>
            <a:r>
              <a:rPr sz="1800" b="0" spc="-10" dirty="0">
                <a:latin typeface="Arial"/>
                <a:cs typeface="Arial"/>
              </a:rPr>
              <a:t>NAEMT</a:t>
            </a:r>
            <a:endParaRPr sz="1800">
              <a:latin typeface="Arial"/>
              <a:cs typeface="Arial"/>
            </a:endParaRPr>
          </a:p>
          <a:p>
            <a:pPr marL="12700" marR="5080">
              <a:lnSpc>
                <a:spcPct val="99200"/>
              </a:lnSpc>
              <a:spcBef>
                <a:spcPts val="1095"/>
              </a:spcBef>
            </a:pPr>
            <a:r>
              <a:rPr sz="1800" b="0" dirty="0">
                <a:latin typeface="Arial"/>
                <a:cs typeface="Arial"/>
              </a:rPr>
              <a:t>Prehospital</a:t>
            </a:r>
            <a:r>
              <a:rPr sz="1800" b="0" spc="-35" dirty="0">
                <a:latin typeface="Arial"/>
                <a:cs typeface="Arial"/>
              </a:rPr>
              <a:t> </a:t>
            </a:r>
            <a:r>
              <a:rPr sz="1800" b="0" dirty="0">
                <a:latin typeface="Arial"/>
                <a:cs typeface="Arial"/>
              </a:rPr>
              <a:t>Trauma</a:t>
            </a:r>
            <a:r>
              <a:rPr sz="1800" b="0" spc="-20" dirty="0">
                <a:latin typeface="Arial"/>
                <a:cs typeface="Arial"/>
              </a:rPr>
              <a:t> </a:t>
            </a:r>
            <a:r>
              <a:rPr sz="1800" b="0" dirty="0">
                <a:latin typeface="Arial"/>
                <a:cs typeface="Arial"/>
              </a:rPr>
              <a:t>Life</a:t>
            </a:r>
            <a:r>
              <a:rPr sz="1800" b="0" spc="-20" dirty="0">
                <a:latin typeface="Arial"/>
                <a:cs typeface="Arial"/>
              </a:rPr>
              <a:t> </a:t>
            </a:r>
            <a:r>
              <a:rPr sz="1800" b="0" dirty="0">
                <a:latin typeface="Arial"/>
                <a:cs typeface="Arial"/>
              </a:rPr>
              <a:t>Support</a:t>
            </a:r>
            <a:r>
              <a:rPr sz="1800" b="0" spc="-35" dirty="0">
                <a:latin typeface="Arial"/>
                <a:cs typeface="Arial"/>
              </a:rPr>
              <a:t> </a:t>
            </a:r>
            <a:r>
              <a:rPr sz="1800" b="0" dirty="0">
                <a:latin typeface="Arial"/>
                <a:cs typeface="Arial"/>
              </a:rPr>
              <a:t>(PHTLS),</a:t>
            </a:r>
            <a:r>
              <a:rPr sz="1800" b="0" spc="-25" dirty="0">
                <a:latin typeface="Arial"/>
                <a:cs typeface="Arial"/>
              </a:rPr>
              <a:t> </a:t>
            </a:r>
            <a:r>
              <a:rPr sz="1800" b="0" spc="-10" dirty="0">
                <a:latin typeface="Arial"/>
                <a:cs typeface="Arial"/>
              </a:rPr>
              <a:t>Military </a:t>
            </a:r>
            <a:r>
              <a:rPr sz="1800" b="0" dirty="0">
                <a:latin typeface="Arial"/>
                <a:cs typeface="Arial"/>
              </a:rPr>
              <a:t>Edition,</a:t>
            </a:r>
            <a:r>
              <a:rPr sz="1800" b="0" spc="-25" dirty="0">
                <a:latin typeface="Arial"/>
                <a:cs typeface="Arial"/>
              </a:rPr>
              <a:t> </a:t>
            </a:r>
            <a:r>
              <a:rPr sz="1800" b="0" dirty="0">
                <a:latin typeface="Arial"/>
                <a:cs typeface="Arial"/>
              </a:rPr>
              <a:t>teaches</a:t>
            </a:r>
            <a:r>
              <a:rPr sz="1800" b="0" spc="-10" dirty="0">
                <a:latin typeface="Arial"/>
                <a:cs typeface="Arial"/>
              </a:rPr>
              <a:t> </a:t>
            </a:r>
            <a:r>
              <a:rPr sz="1800" b="0" dirty="0">
                <a:latin typeface="Arial"/>
                <a:cs typeface="Arial"/>
              </a:rPr>
              <a:t>and</a:t>
            </a:r>
            <a:r>
              <a:rPr sz="1800" b="0" spc="-15" dirty="0">
                <a:latin typeface="Arial"/>
                <a:cs typeface="Arial"/>
              </a:rPr>
              <a:t> </a:t>
            </a:r>
            <a:r>
              <a:rPr sz="1800" b="0" dirty="0">
                <a:latin typeface="Arial"/>
                <a:cs typeface="Arial"/>
              </a:rPr>
              <a:t>reinforces</a:t>
            </a:r>
            <a:r>
              <a:rPr sz="1800" b="0" spc="-15" dirty="0">
                <a:latin typeface="Arial"/>
                <a:cs typeface="Arial"/>
              </a:rPr>
              <a:t> </a:t>
            </a:r>
            <a:r>
              <a:rPr sz="1800" b="0" dirty="0">
                <a:latin typeface="Arial"/>
                <a:cs typeface="Arial"/>
              </a:rPr>
              <a:t>the</a:t>
            </a:r>
            <a:r>
              <a:rPr sz="1800" b="0" spc="-10" dirty="0">
                <a:latin typeface="Arial"/>
                <a:cs typeface="Arial"/>
              </a:rPr>
              <a:t> </a:t>
            </a:r>
            <a:r>
              <a:rPr sz="1800" b="0" dirty="0">
                <a:latin typeface="Arial"/>
                <a:cs typeface="Arial"/>
              </a:rPr>
              <a:t>principles</a:t>
            </a:r>
            <a:r>
              <a:rPr sz="1800" b="0" spc="-20" dirty="0">
                <a:latin typeface="Arial"/>
                <a:cs typeface="Arial"/>
              </a:rPr>
              <a:t> </a:t>
            </a:r>
            <a:r>
              <a:rPr sz="1800" b="0" spc="-25" dirty="0">
                <a:latin typeface="Arial"/>
                <a:cs typeface="Arial"/>
              </a:rPr>
              <a:t>of </a:t>
            </a:r>
            <a:r>
              <a:rPr sz="1800" b="0" dirty="0">
                <a:latin typeface="Arial"/>
                <a:cs typeface="Arial"/>
              </a:rPr>
              <a:t>rapidly</a:t>
            </a:r>
            <a:r>
              <a:rPr sz="1800" b="0" spc="-15" dirty="0">
                <a:latin typeface="Arial"/>
                <a:cs typeface="Arial"/>
              </a:rPr>
              <a:t> </a:t>
            </a:r>
            <a:r>
              <a:rPr sz="1800" b="0" dirty="0">
                <a:latin typeface="Arial"/>
                <a:cs typeface="Arial"/>
              </a:rPr>
              <a:t>assessing</a:t>
            </a:r>
            <a:r>
              <a:rPr sz="1800" b="0" spc="-20" dirty="0">
                <a:latin typeface="Arial"/>
                <a:cs typeface="Arial"/>
              </a:rPr>
              <a:t> </a:t>
            </a:r>
            <a:r>
              <a:rPr sz="1800" b="0" dirty="0">
                <a:latin typeface="Arial"/>
                <a:cs typeface="Arial"/>
              </a:rPr>
              <a:t>a</a:t>
            </a:r>
            <a:r>
              <a:rPr sz="1800" b="0" spc="-5" dirty="0">
                <a:latin typeface="Arial"/>
                <a:cs typeface="Arial"/>
              </a:rPr>
              <a:t> </a:t>
            </a:r>
            <a:r>
              <a:rPr sz="1800" b="0" dirty="0">
                <a:latin typeface="Arial"/>
                <a:cs typeface="Arial"/>
              </a:rPr>
              <a:t>trauma</a:t>
            </a:r>
            <a:r>
              <a:rPr sz="1800" b="0" spc="-10" dirty="0">
                <a:latin typeface="Arial"/>
                <a:cs typeface="Arial"/>
              </a:rPr>
              <a:t> </a:t>
            </a:r>
            <a:r>
              <a:rPr sz="1800" b="0" dirty="0">
                <a:latin typeface="Arial"/>
                <a:cs typeface="Arial"/>
              </a:rPr>
              <a:t>patient</a:t>
            </a:r>
            <a:r>
              <a:rPr sz="1800" b="0" spc="-20" dirty="0">
                <a:latin typeface="Arial"/>
                <a:cs typeface="Arial"/>
              </a:rPr>
              <a:t> </a:t>
            </a:r>
            <a:r>
              <a:rPr sz="1800" b="0" dirty="0">
                <a:latin typeface="Arial"/>
                <a:cs typeface="Arial"/>
              </a:rPr>
              <a:t>using</a:t>
            </a:r>
            <a:r>
              <a:rPr sz="1800" b="0" spc="-10" dirty="0">
                <a:latin typeface="Arial"/>
                <a:cs typeface="Arial"/>
              </a:rPr>
              <a:t> </a:t>
            </a:r>
            <a:r>
              <a:rPr sz="1800" b="0" dirty="0">
                <a:latin typeface="Arial"/>
                <a:cs typeface="Arial"/>
              </a:rPr>
              <a:t>an</a:t>
            </a:r>
            <a:r>
              <a:rPr sz="1800" b="0" spc="-10" dirty="0">
                <a:latin typeface="Arial"/>
                <a:cs typeface="Arial"/>
              </a:rPr>
              <a:t> orderly approach.</a:t>
            </a:r>
            <a:endParaRPr sz="1800">
              <a:latin typeface="Arial"/>
              <a:cs typeface="Arial"/>
            </a:endParaRPr>
          </a:p>
        </p:txBody>
      </p:sp>
      <p:sp>
        <p:nvSpPr>
          <p:cNvPr id="9" name="object 9"/>
          <p:cNvSpPr txBox="1">
            <a:spLocks noGrp="1"/>
          </p:cNvSpPr>
          <p:nvPr>
            <p:ph type="title"/>
          </p:nvPr>
        </p:nvSpPr>
        <p:spPr>
          <a:prstGeom prst="rect">
            <a:avLst/>
          </a:prstGeom>
        </p:spPr>
        <p:txBody>
          <a:bodyPr vert="horz" wrap="square" lIns="0" tIns="12700" rIns="0" bIns="0" rtlCol="0">
            <a:spAutoFit/>
          </a:bodyPr>
          <a:lstStyle/>
          <a:p>
            <a:pPr marL="1450340">
              <a:lnSpc>
                <a:spcPct val="100000"/>
              </a:lnSpc>
              <a:spcBef>
                <a:spcPts val="100"/>
              </a:spcBef>
            </a:pPr>
            <a:r>
              <a:rPr spc="-10" dirty="0"/>
              <a:t>REFERENCES</a:t>
            </a:r>
          </a:p>
        </p:txBody>
      </p:sp>
      <p:pic>
        <p:nvPicPr>
          <p:cNvPr id="10" name="object 10"/>
          <p:cNvPicPr/>
          <p:nvPr/>
        </p:nvPicPr>
        <p:blipFill>
          <a:blip r:embed="rId5" cstate="print"/>
          <a:stretch>
            <a:fillRect/>
          </a:stretch>
        </p:blipFill>
        <p:spPr>
          <a:xfrm>
            <a:off x="12611" y="88813"/>
            <a:ext cx="228777" cy="228777"/>
          </a:xfrm>
          <a:prstGeom prst="rect">
            <a:avLst/>
          </a:prstGeom>
        </p:spPr>
      </p:pic>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21</a:t>
            </a:fld>
            <a:endParaRPr spc="-25"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44646" y="289778"/>
            <a:ext cx="3902075" cy="330200"/>
          </a:xfrm>
          <a:prstGeom prst="rect">
            <a:avLst/>
          </a:prstGeom>
        </p:spPr>
        <p:txBody>
          <a:bodyPr vert="horz" wrap="square" lIns="0" tIns="12065" rIns="0" bIns="0" rtlCol="0">
            <a:spAutoFit/>
          </a:bodyPr>
          <a:lstStyle/>
          <a:p>
            <a:pPr marL="12700">
              <a:lnSpc>
                <a:spcPct val="100000"/>
              </a:lnSpc>
              <a:spcBef>
                <a:spcPts val="95"/>
              </a:spcBef>
            </a:pPr>
            <a:r>
              <a:rPr sz="2000" dirty="0">
                <a:solidFill>
                  <a:srgbClr val="756F6F"/>
                </a:solidFill>
              </a:rPr>
              <a:t>Module</a:t>
            </a:r>
            <a:r>
              <a:rPr sz="2000" spc="-65" dirty="0">
                <a:solidFill>
                  <a:srgbClr val="756F6F"/>
                </a:solidFill>
              </a:rPr>
              <a:t> </a:t>
            </a:r>
            <a:r>
              <a:rPr sz="2000" dirty="0">
                <a:solidFill>
                  <a:srgbClr val="756F6F"/>
                </a:solidFill>
              </a:rPr>
              <a:t>17:</a:t>
            </a:r>
            <a:r>
              <a:rPr sz="2000" spc="-75" dirty="0">
                <a:solidFill>
                  <a:srgbClr val="756F6F"/>
                </a:solidFill>
              </a:rPr>
              <a:t> </a:t>
            </a:r>
            <a:r>
              <a:rPr sz="2000" dirty="0">
                <a:solidFill>
                  <a:srgbClr val="756F6F"/>
                </a:solidFill>
              </a:rPr>
              <a:t>Wound</a:t>
            </a:r>
            <a:r>
              <a:rPr sz="2000" spc="-55" dirty="0">
                <a:solidFill>
                  <a:srgbClr val="756F6F"/>
                </a:solidFill>
              </a:rPr>
              <a:t> </a:t>
            </a:r>
            <a:r>
              <a:rPr sz="2000" spc="-10" dirty="0">
                <a:solidFill>
                  <a:srgbClr val="756F6F"/>
                </a:solidFill>
              </a:rPr>
              <a:t>Management</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4119155" y="6182996"/>
            <a:ext cx="1410970" cy="238760"/>
          </a:xfrm>
          <a:prstGeom prst="rect">
            <a:avLst/>
          </a:prstGeom>
        </p:spPr>
        <p:txBody>
          <a:bodyPr vert="horz" wrap="square" lIns="0" tIns="12065" rIns="0" bIns="0" rtlCol="0">
            <a:spAutoFit/>
          </a:bodyPr>
          <a:lstStyle/>
          <a:p>
            <a:pPr marL="12700">
              <a:lnSpc>
                <a:spcPct val="100000"/>
              </a:lnSpc>
              <a:spcBef>
                <a:spcPts val="95"/>
              </a:spcBef>
            </a:pPr>
            <a:r>
              <a:rPr sz="1400" dirty="0">
                <a:solidFill>
                  <a:srgbClr val="2D3334"/>
                </a:solidFill>
                <a:latin typeface="Arial"/>
                <a:cs typeface="Arial"/>
              </a:rPr>
              <a:t>=</a:t>
            </a:r>
            <a:r>
              <a:rPr sz="1400" spc="-20" dirty="0">
                <a:solidFill>
                  <a:srgbClr val="2D3334"/>
                </a:solidFill>
                <a:latin typeface="Arial"/>
                <a:cs typeface="Arial"/>
              </a:rPr>
              <a:t> </a:t>
            </a:r>
            <a:r>
              <a:rPr sz="1400" dirty="0">
                <a:solidFill>
                  <a:srgbClr val="2D3334"/>
                </a:solidFill>
                <a:latin typeface="Arial"/>
                <a:cs typeface="Arial"/>
              </a:rPr>
              <a:t>Cognitive</a:t>
            </a:r>
            <a:r>
              <a:rPr sz="1400" spc="-35" dirty="0">
                <a:solidFill>
                  <a:srgbClr val="2D3334"/>
                </a:solidFill>
                <a:latin typeface="Arial"/>
                <a:cs typeface="Arial"/>
              </a:rPr>
              <a:t> </a:t>
            </a:r>
            <a:r>
              <a:rPr sz="1400" spc="-20" dirty="0">
                <a:solidFill>
                  <a:srgbClr val="2D3334"/>
                </a:solidFill>
                <a:latin typeface="Arial"/>
                <a:cs typeface="Arial"/>
              </a:rPr>
              <a:t>ELOs</a:t>
            </a:r>
            <a:endParaRPr sz="1400">
              <a:latin typeface="Arial"/>
              <a:cs typeface="Arial"/>
            </a:endParaRPr>
          </a:p>
        </p:txBody>
      </p:sp>
      <p:sp>
        <p:nvSpPr>
          <p:cNvPr id="5" name="object 5"/>
          <p:cNvSpPr txBox="1"/>
          <p:nvPr/>
        </p:nvSpPr>
        <p:spPr>
          <a:xfrm>
            <a:off x="5999723" y="6182996"/>
            <a:ext cx="1685925" cy="238760"/>
          </a:xfrm>
          <a:prstGeom prst="rect">
            <a:avLst/>
          </a:prstGeom>
        </p:spPr>
        <p:txBody>
          <a:bodyPr vert="horz" wrap="square" lIns="0" tIns="12065" rIns="0" bIns="0" rtlCol="0">
            <a:spAutoFit/>
          </a:bodyPr>
          <a:lstStyle/>
          <a:p>
            <a:pPr marL="12700">
              <a:lnSpc>
                <a:spcPct val="100000"/>
              </a:lnSpc>
              <a:spcBef>
                <a:spcPts val="95"/>
              </a:spcBef>
            </a:pPr>
            <a:r>
              <a:rPr sz="1400" dirty="0">
                <a:solidFill>
                  <a:srgbClr val="2D3334"/>
                </a:solidFill>
                <a:latin typeface="Arial"/>
                <a:cs typeface="Arial"/>
              </a:rPr>
              <a:t>=</a:t>
            </a:r>
            <a:r>
              <a:rPr sz="1400" spc="-25" dirty="0">
                <a:solidFill>
                  <a:srgbClr val="2D3334"/>
                </a:solidFill>
                <a:latin typeface="Arial"/>
                <a:cs typeface="Arial"/>
              </a:rPr>
              <a:t> </a:t>
            </a:r>
            <a:r>
              <a:rPr sz="1400" dirty="0">
                <a:solidFill>
                  <a:srgbClr val="2D3334"/>
                </a:solidFill>
                <a:latin typeface="Arial"/>
                <a:cs typeface="Arial"/>
              </a:rPr>
              <a:t>Performance</a:t>
            </a:r>
            <a:r>
              <a:rPr sz="1400" spc="-40" dirty="0">
                <a:solidFill>
                  <a:srgbClr val="2D3334"/>
                </a:solidFill>
                <a:latin typeface="Arial"/>
                <a:cs typeface="Arial"/>
              </a:rPr>
              <a:t> </a:t>
            </a:r>
            <a:r>
              <a:rPr sz="1400" spc="-20" dirty="0">
                <a:solidFill>
                  <a:srgbClr val="2D3334"/>
                </a:solidFill>
                <a:latin typeface="Arial"/>
                <a:cs typeface="Arial"/>
              </a:rPr>
              <a:t>ELOs</a:t>
            </a:r>
            <a:endParaRPr sz="1400">
              <a:latin typeface="Arial"/>
              <a:cs typeface="Arial"/>
            </a:endParaRPr>
          </a:p>
        </p:txBody>
      </p:sp>
      <p:sp>
        <p:nvSpPr>
          <p:cNvPr id="6" name="object 6"/>
          <p:cNvSpPr txBox="1"/>
          <p:nvPr/>
        </p:nvSpPr>
        <p:spPr>
          <a:xfrm>
            <a:off x="717798" y="6137365"/>
            <a:ext cx="167005" cy="330200"/>
          </a:xfrm>
          <a:prstGeom prst="rect">
            <a:avLst/>
          </a:prstGeom>
        </p:spPr>
        <p:txBody>
          <a:bodyPr vert="horz" wrap="square" lIns="0" tIns="12065" rIns="0" bIns="0" rtlCol="0">
            <a:spAutoFit/>
          </a:bodyPr>
          <a:lstStyle/>
          <a:p>
            <a:pPr marL="12700">
              <a:lnSpc>
                <a:spcPct val="100000"/>
              </a:lnSpc>
              <a:spcBef>
                <a:spcPts val="95"/>
              </a:spcBef>
            </a:pPr>
            <a:r>
              <a:rPr sz="2000" b="1" spc="-50" dirty="0">
                <a:solidFill>
                  <a:srgbClr val="BE9000"/>
                </a:solidFill>
                <a:latin typeface="Arial"/>
                <a:cs typeface="Arial"/>
              </a:rPr>
              <a:t>#</a:t>
            </a:r>
            <a:endParaRPr sz="2000">
              <a:latin typeface="Arial"/>
              <a:cs typeface="Arial"/>
            </a:endParaRPr>
          </a:p>
        </p:txBody>
      </p:sp>
      <p:sp>
        <p:nvSpPr>
          <p:cNvPr id="7" name="object 7"/>
          <p:cNvSpPr txBox="1"/>
          <p:nvPr/>
        </p:nvSpPr>
        <p:spPr>
          <a:xfrm>
            <a:off x="991985" y="6182996"/>
            <a:ext cx="2661920" cy="238760"/>
          </a:xfrm>
          <a:prstGeom prst="rect">
            <a:avLst/>
          </a:prstGeom>
        </p:spPr>
        <p:txBody>
          <a:bodyPr vert="horz" wrap="square" lIns="0" tIns="12065" rIns="0" bIns="0" rtlCol="0">
            <a:spAutoFit/>
          </a:bodyPr>
          <a:lstStyle/>
          <a:p>
            <a:pPr marL="12700">
              <a:lnSpc>
                <a:spcPct val="100000"/>
              </a:lnSpc>
              <a:spcBef>
                <a:spcPts val="95"/>
              </a:spcBef>
            </a:pPr>
            <a:r>
              <a:rPr sz="1400" dirty="0">
                <a:solidFill>
                  <a:srgbClr val="2D3334"/>
                </a:solidFill>
                <a:latin typeface="Arial"/>
                <a:cs typeface="Arial"/>
              </a:rPr>
              <a:t>=</a:t>
            </a:r>
            <a:r>
              <a:rPr sz="1400" spc="-35" dirty="0">
                <a:solidFill>
                  <a:srgbClr val="2D3334"/>
                </a:solidFill>
                <a:latin typeface="Arial"/>
                <a:cs typeface="Arial"/>
              </a:rPr>
              <a:t> </a:t>
            </a:r>
            <a:r>
              <a:rPr sz="1400" b="1" dirty="0">
                <a:solidFill>
                  <a:srgbClr val="2D3334"/>
                </a:solidFill>
                <a:latin typeface="Arial"/>
                <a:cs typeface="Arial"/>
              </a:rPr>
              <a:t>Terminal</a:t>
            </a:r>
            <a:r>
              <a:rPr sz="1400" b="1" spc="-35" dirty="0">
                <a:solidFill>
                  <a:srgbClr val="2D3334"/>
                </a:solidFill>
                <a:latin typeface="Arial"/>
                <a:cs typeface="Arial"/>
              </a:rPr>
              <a:t> </a:t>
            </a:r>
            <a:r>
              <a:rPr sz="1400" b="1" dirty="0">
                <a:solidFill>
                  <a:srgbClr val="2D3334"/>
                </a:solidFill>
                <a:latin typeface="Arial"/>
                <a:cs typeface="Arial"/>
              </a:rPr>
              <a:t>Learning</a:t>
            </a:r>
            <a:r>
              <a:rPr sz="1400" b="1" spc="-40" dirty="0">
                <a:solidFill>
                  <a:srgbClr val="2D3334"/>
                </a:solidFill>
                <a:latin typeface="Arial"/>
                <a:cs typeface="Arial"/>
              </a:rPr>
              <a:t> </a:t>
            </a:r>
            <a:r>
              <a:rPr sz="1400" b="1" spc="-10" dirty="0">
                <a:solidFill>
                  <a:srgbClr val="2D3334"/>
                </a:solidFill>
                <a:latin typeface="Arial"/>
                <a:cs typeface="Arial"/>
              </a:rPr>
              <a:t>Objectives</a:t>
            </a:r>
            <a:endParaRPr sz="1400">
              <a:latin typeface="Arial"/>
              <a:cs typeface="Arial"/>
            </a:endParaRPr>
          </a:p>
        </p:txBody>
      </p:sp>
      <p:grpSp>
        <p:nvGrpSpPr>
          <p:cNvPr id="8" name="object 8"/>
          <p:cNvGrpSpPr/>
          <p:nvPr/>
        </p:nvGrpSpPr>
        <p:grpSpPr>
          <a:xfrm>
            <a:off x="1739836" y="1767268"/>
            <a:ext cx="8713470" cy="2886075"/>
            <a:chOff x="1739836" y="1767268"/>
            <a:chExt cx="8713470" cy="2886075"/>
          </a:xfrm>
        </p:grpSpPr>
        <p:sp>
          <p:nvSpPr>
            <p:cNvPr id="9" name="object 9"/>
            <p:cNvSpPr/>
            <p:nvPr/>
          </p:nvSpPr>
          <p:spPr>
            <a:xfrm>
              <a:off x="1754123" y="1781555"/>
              <a:ext cx="8684895" cy="2857500"/>
            </a:xfrm>
            <a:custGeom>
              <a:avLst/>
              <a:gdLst/>
              <a:ahLst/>
              <a:cxnLst/>
              <a:rect l="l" t="t" r="r" b="b"/>
              <a:pathLst>
                <a:path w="8684895" h="2857500">
                  <a:moveTo>
                    <a:pt x="0" y="91300"/>
                  </a:moveTo>
                  <a:lnTo>
                    <a:pt x="7175" y="55764"/>
                  </a:lnTo>
                  <a:lnTo>
                    <a:pt x="26743" y="26743"/>
                  </a:lnTo>
                  <a:lnTo>
                    <a:pt x="55764" y="7175"/>
                  </a:lnTo>
                  <a:lnTo>
                    <a:pt x="91300" y="0"/>
                  </a:lnTo>
                  <a:lnTo>
                    <a:pt x="8593213" y="0"/>
                  </a:lnTo>
                  <a:lnTo>
                    <a:pt x="8628749" y="7175"/>
                  </a:lnTo>
                  <a:lnTo>
                    <a:pt x="8657770" y="26743"/>
                  </a:lnTo>
                  <a:lnTo>
                    <a:pt x="8677338" y="55764"/>
                  </a:lnTo>
                  <a:lnTo>
                    <a:pt x="8684514" y="91300"/>
                  </a:lnTo>
                  <a:lnTo>
                    <a:pt x="8684514" y="2766199"/>
                  </a:lnTo>
                  <a:lnTo>
                    <a:pt x="8677338" y="2801735"/>
                  </a:lnTo>
                  <a:lnTo>
                    <a:pt x="8657770" y="2830756"/>
                  </a:lnTo>
                  <a:lnTo>
                    <a:pt x="8628749" y="2850324"/>
                  </a:lnTo>
                  <a:lnTo>
                    <a:pt x="8593213" y="2857500"/>
                  </a:lnTo>
                  <a:lnTo>
                    <a:pt x="91300" y="2857500"/>
                  </a:lnTo>
                  <a:lnTo>
                    <a:pt x="55764" y="2850324"/>
                  </a:lnTo>
                  <a:lnTo>
                    <a:pt x="26743" y="2830756"/>
                  </a:lnTo>
                  <a:lnTo>
                    <a:pt x="7175" y="2801735"/>
                  </a:lnTo>
                  <a:lnTo>
                    <a:pt x="0" y="2766199"/>
                  </a:lnTo>
                  <a:lnTo>
                    <a:pt x="0" y="91300"/>
                  </a:lnTo>
                  <a:close/>
                </a:path>
              </a:pathLst>
            </a:custGeom>
            <a:ln w="28575">
              <a:solidFill>
                <a:srgbClr val="D7D9D7"/>
              </a:solidFill>
            </a:ln>
          </p:spPr>
          <p:txBody>
            <a:bodyPr wrap="square" lIns="0" tIns="0" rIns="0" bIns="0" rtlCol="0"/>
            <a:lstStyle/>
            <a:p>
              <a:endParaRPr/>
            </a:p>
          </p:txBody>
        </p:sp>
        <p:sp>
          <p:nvSpPr>
            <p:cNvPr id="10" name="object 10"/>
            <p:cNvSpPr/>
            <p:nvPr/>
          </p:nvSpPr>
          <p:spPr>
            <a:xfrm>
              <a:off x="1973579" y="2879597"/>
              <a:ext cx="8133080" cy="0"/>
            </a:xfrm>
            <a:custGeom>
              <a:avLst/>
              <a:gdLst/>
              <a:ahLst/>
              <a:cxnLst/>
              <a:rect l="l" t="t" r="r" b="b"/>
              <a:pathLst>
                <a:path w="8133080">
                  <a:moveTo>
                    <a:pt x="0" y="0"/>
                  </a:moveTo>
                  <a:lnTo>
                    <a:pt x="8132749" y="0"/>
                  </a:lnTo>
                </a:path>
              </a:pathLst>
            </a:custGeom>
            <a:ln w="28575">
              <a:solidFill>
                <a:srgbClr val="898B8B"/>
              </a:solidFill>
              <a:prstDash val="dot"/>
            </a:ln>
          </p:spPr>
          <p:txBody>
            <a:bodyPr wrap="square" lIns="0" tIns="0" rIns="0" bIns="0" rtlCol="0"/>
            <a:lstStyle/>
            <a:p>
              <a:endParaRPr/>
            </a:p>
          </p:txBody>
        </p:sp>
      </p:grpSp>
      <p:sp>
        <p:nvSpPr>
          <p:cNvPr id="11" name="object 11"/>
          <p:cNvSpPr txBox="1"/>
          <p:nvPr/>
        </p:nvSpPr>
        <p:spPr>
          <a:xfrm>
            <a:off x="1952617" y="1102047"/>
            <a:ext cx="8215630" cy="4095115"/>
          </a:xfrm>
          <a:prstGeom prst="rect">
            <a:avLst/>
          </a:prstGeom>
        </p:spPr>
        <p:txBody>
          <a:bodyPr vert="horz" wrap="square" lIns="0" tIns="12700" rIns="0" bIns="0" rtlCol="0">
            <a:spAutoFit/>
          </a:bodyPr>
          <a:lstStyle/>
          <a:p>
            <a:pPr marR="500380" algn="ctr">
              <a:lnSpc>
                <a:spcPct val="100000"/>
              </a:lnSpc>
              <a:spcBef>
                <a:spcPts val="100"/>
              </a:spcBef>
            </a:pPr>
            <a:r>
              <a:rPr sz="2400" b="1" dirty="0">
                <a:latin typeface="Arial"/>
                <a:cs typeface="Arial"/>
              </a:rPr>
              <a:t>1</a:t>
            </a:r>
            <a:r>
              <a:rPr sz="2400" b="1" spc="-65" dirty="0">
                <a:latin typeface="Arial"/>
                <a:cs typeface="Arial"/>
              </a:rPr>
              <a:t> </a:t>
            </a:r>
            <a:r>
              <a:rPr sz="2400" b="1" dirty="0">
                <a:latin typeface="Arial"/>
                <a:cs typeface="Arial"/>
              </a:rPr>
              <a:t>x</a:t>
            </a:r>
            <a:r>
              <a:rPr sz="2400" b="1" spc="-55" dirty="0">
                <a:latin typeface="Arial"/>
                <a:cs typeface="Arial"/>
              </a:rPr>
              <a:t> </a:t>
            </a:r>
            <a:r>
              <a:rPr sz="2400" b="1" dirty="0">
                <a:solidFill>
                  <a:srgbClr val="BB8542"/>
                </a:solidFill>
                <a:latin typeface="Arial"/>
                <a:cs typeface="Arial"/>
              </a:rPr>
              <a:t>TERMINAL</a:t>
            </a:r>
            <a:r>
              <a:rPr sz="2400" b="1" spc="-65" dirty="0">
                <a:solidFill>
                  <a:srgbClr val="BB8542"/>
                </a:solidFill>
                <a:latin typeface="Arial"/>
                <a:cs typeface="Arial"/>
              </a:rPr>
              <a:t> </a:t>
            </a:r>
            <a:r>
              <a:rPr sz="2400" b="1" dirty="0">
                <a:solidFill>
                  <a:srgbClr val="BB8542"/>
                </a:solidFill>
                <a:latin typeface="Arial"/>
                <a:cs typeface="Arial"/>
              </a:rPr>
              <a:t>LEARNING</a:t>
            </a:r>
            <a:r>
              <a:rPr sz="2400" b="1" spc="-60" dirty="0">
                <a:solidFill>
                  <a:srgbClr val="BB8542"/>
                </a:solidFill>
                <a:latin typeface="Arial"/>
                <a:cs typeface="Arial"/>
              </a:rPr>
              <a:t> </a:t>
            </a:r>
            <a:r>
              <a:rPr sz="2400" b="1" spc="-10" dirty="0">
                <a:solidFill>
                  <a:srgbClr val="BB8542"/>
                </a:solidFill>
                <a:latin typeface="Arial"/>
                <a:cs typeface="Arial"/>
              </a:rPr>
              <a:t>OBJECTIVES</a:t>
            </a:r>
            <a:endParaRPr sz="2400" dirty="0">
              <a:latin typeface="Arial"/>
              <a:cs typeface="Arial"/>
            </a:endParaRPr>
          </a:p>
          <a:p>
            <a:pPr>
              <a:lnSpc>
                <a:spcPct val="100000"/>
              </a:lnSpc>
              <a:spcBef>
                <a:spcPts val="1110"/>
              </a:spcBef>
            </a:pPr>
            <a:endParaRPr sz="2400" dirty="0">
              <a:latin typeface="Arial"/>
              <a:cs typeface="Arial"/>
            </a:endParaRPr>
          </a:p>
          <a:p>
            <a:pPr marL="430530" marR="42545" indent="-418465">
              <a:lnSpc>
                <a:spcPct val="87000"/>
              </a:lnSpc>
              <a:buClr>
                <a:srgbClr val="BB8542"/>
              </a:buClr>
              <a:buSzPct val="111111"/>
              <a:buAutoNum type="arabicPlain" startAt="19"/>
              <a:tabLst>
                <a:tab pos="430530" algn="l"/>
              </a:tabLst>
            </a:pPr>
            <a:r>
              <a:rPr sz="2700" b="1" baseline="3086" dirty="0">
                <a:latin typeface="Arial"/>
                <a:cs typeface="Arial"/>
              </a:rPr>
              <a:t>Given</a:t>
            </a:r>
            <a:r>
              <a:rPr sz="2700" b="1" spc="-37" baseline="3086" dirty="0">
                <a:latin typeface="Arial"/>
                <a:cs typeface="Arial"/>
              </a:rPr>
              <a:t> </a:t>
            </a:r>
            <a:r>
              <a:rPr sz="2700" b="1" baseline="3086" dirty="0">
                <a:latin typeface="Arial"/>
                <a:cs typeface="Arial"/>
              </a:rPr>
              <a:t>a</a:t>
            </a:r>
            <a:r>
              <a:rPr sz="2700" b="1" spc="-30" baseline="3086" dirty="0">
                <a:latin typeface="Arial"/>
                <a:cs typeface="Arial"/>
              </a:rPr>
              <a:t> </a:t>
            </a:r>
            <a:r>
              <a:rPr sz="2700" b="1" baseline="3086" dirty="0">
                <a:latin typeface="Arial"/>
                <a:cs typeface="Arial"/>
              </a:rPr>
              <a:t>combat</a:t>
            </a:r>
            <a:r>
              <a:rPr sz="2700" b="1" spc="-37" baseline="3086" dirty="0">
                <a:latin typeface="Arial"/>
                <a:cs typeface="Arial"/>
              </a:rPr>
              <a:t> </a:t>
            </a:r>
            <a:r>
              <a:rPr sz="2700" b="1" baseline="3086" dirty="0">
                <a:latin typeface="Arial"/>
                <a:cs typeface="Arial"/>
              </a:rPr>
              <a:t>or</a:t>
            </a:r>
            <a:r>
              <a:rPr sz="2700" b="1" spc="-30" baseline="3086" dirty="0">
                <a:latin typeface="Arial"/>
                <a:cs typeface="Arial"/>
              </a:rPr>
              <a:t> </a:t>
            </a:r>
            <a:r>
              <a:rPr sz="2700" b="1" baseline="3086" dirty="0">
                <a:latin typeface="Arial"/>
                <a:cs typeface="Arial"/>
              </a:rPr>
              <a:t>noncombat</a:t>
            </a:r>
            <a:r>
              <a:rPr sz="2700" b="1" spc="-30" baseline="3086" dirty="0">
                <a:latin typeface="Arial"/>
                <a:cs typeface="Arial"/>
              </a:rPr>
              <a:t> </a:t>
            </a:r>
            <a:r>
              <a:rPr sz="2700" b="1" baseline="3086" dirty="0">
                <a:latin typeface="Arial"/>
                <a:cs typeface="Arial"/>
              </a:rPr>
              <a:t>scenario,</a:t>
            </a:r>
            <a:r>
              <a:rPr sz="2700" b="1" spc="-37" baseline="3086" dirty="0">
                <a:latin typeface="Arial"/>
                <a:cs typeface="Arial"/>
              </a:rPr>
              <a:t> </a:t>
            </a:r>
            <a:r>
              <a:rPr sz="2700" b="1" baseline="3086" dirty="0">
                <a:latin typeface="Arial"/>
                <a:cs typeface="Arial"/>
              </a:rPr>
              <a:t>perform</a:t>
            </a:r>
            <a:r>
              <a:rPr sz="2700" b="1" spc="-30" baseline="3086" dirty="0">
                <a:latin typeface="Arial"/>
                <a:cs typeface="Arial"/>
              </a:rPr>
              <a:t> </a:t>
            </a:r>
            <a:r>
              <a:rPr sz="2700" b="1" baseline="3086" dirty="0">
                <a:latin typeface="Arial"/>
                <a:cs typeface="Arial"/>
              </a:rPr>
              <a:t>assessment</a:t>
            </a:r>
            <a:r>
              <a:rPr sz="2700" b="1" spc="-52" baseline="3086" dirty="0">
                <a:latin typeface="Arial"/>
                <a:cs typeface="Arial"/>
              </a:rPr>
              <a:t> </a:t>
            </a:r>
            <a:r>
              <a:rPr sz="2700" b="1" spc="-37" baseline="3086" dirty="0">
                <a:latin typeface="Arial"/>
                <a:cs typeface="Arial"/>
              </a:rPr>
              <a:t>and</a:t>
            </a:r>
            <a:r>
              <a:rPr sz="2700" b="1" spc="750" baseline="3086" dirty="0">
                <a:latin typeface="Arial"/>
                <a:cs typeface="Arial"/>
              </a:rPr>
              <a:t> </a:t>
            </a:r>
            <a:r>
              <a:rPr sz="1800" b="1" dirty="0">
                <a:latin typeface="Arial"/>
                <a:cs typeface="Arial"/>
              </a:rPr>
              <a:t>initial</a:t>
            </a:r>
            <a:r>
              <a:rPr sz="1800" b="1" spc="-35" dirty="0">
                <a:latin typeface="Arial"/>
                <a:cs typeface="Arial"/>
              </a:rPr>
              <a:t> </a:t>
            </a:r>
            <a:r>
              <a:rPr sz="1800" b="1" dirty="0">
                <a:latin typeface="Arial"/>
                <a:cs typeface="Arial"/>
              </a:rPr>
              <a:t>management</a:t>
            </a:r>
            <a:r>
              <a:rPr sz="1800" b="1" spc="-45" dirty="0">
                <a:latin typeface="Arial"/>
                <a:cs typeface="Arial"/>
              </a:rPr>
              <a:t> </a:t>
            </a:r>
            <a:r>
              <a:rPr sz="1800" b="1" dirty="0">
                <a:latin typeface="Arial"/>
                <a:cs typeface="Arial"/>
              </a:rPr>
              <a:t>of</a:t>
            </a:r>
            <a:r>
              <a:rPr sz="1800" b="1" spc="-40" dirty="0">
                <a:latin typeface="Arial"/>
                <a:cs typeface="Arial"/>
              </a:rPr>
              <a:t> </a:t>
            </a:r>
            <a:r>
              <a:rPr sz="1800" b="1" dirty="0">
                <a:latin typeface="Arial"/>
                <a:cs typeface="Arial"/>
              </a:rPr>
              <a:t>wounds</a:t>
            </a:r>
            <a:r>
              <a:rPr sz="1800" b="1" spc="-40" dirty="0">
                <a:latin typeface="Arial"/>
                <a:cs typeface="Arial"/>
              </a:rPr>
              <a:t> </a:t>
            </a:r>
            <a:r>
              <a:rPr sz="1800" b="1" dirty="0">
                <a:latin typeface="Arial"/>
                <a:cs typeface="Arial"/>
              </a:rPr>
              <a:t>during</a:t>
            </a:r>
            <a:r>
              <a:rPr sz="1800" b="1" spc="-30" dirty="0">
                <a:latin typeface="Arial"/>
                <a:cs typeface="Arial"/>
              </a:rPr>
              <a:t> </a:t>
            </a:r>
            <a:r>
              <a:rPr sz="1800" b="1" dirty="0">
                <a:latin typeface="Arial"/>
                <a:cs typeface="Arial"/>
              </a:rPr>
              <a:t>Tactical</a:t>
            </a:r>
            <a:r>
              <a:rPr sz="1800" b="1" spc="-45" dirty="0">
                <a:latin typeface="Arial"/>
                <a:cs typeface="Arial"/>
              </a:rPr>
              <a:t> </a:t>
            </a:r>
            <a:r>
              <a:rPr sz="1800" b="1" dirty="0">
                <a:latin typeface="Arial"/>
                <a:cs typeface="Arial"/>
              </a:rPr>
              <a:t>Field</a:t>
            </a:r>
            <a:r>
              <a:rPr sz="1800" b="1" spc="-35" dirty="0">
                <a:latin typeface="Arial"/>
                <a:cs typeface="Arial"/>
              </a:rPr>
              <a:t> </a:t>
            </a:r>
            <a:r>
              <a:rPr sz="1800" b="1" dirty="0">
                <a:latin typeface="Arial"/>
                <a:cs typeface="Arial"/>
              </a:rPr>
              <a:t>Care</a:t>
            </a:r>
            <a:r>
              <a:rPr sz="1800" b="1" spc="-50" dirty="0">
                <a:latin typeface="Arial"/>
                <a:cs typeface="Arial"/>
              </a:rPr>
              <a:t> </a:t>
            </a:r>
            <a:r>
              <a:rPr sz="1800" b="1" dirty="0">
                <a:latin typeface="Arial"/>
                <a:cs typeface="Arial"/>
              </a:rPr>
              <a:t>in</a:t>
            </a:r>
            <a:r>
              <a:rPr sz="1800" b="1" spc="-35" dirty="0">
                <a:latin typeface="Arial"/>
                <a:cs typeface="Arial"/>
              </a:rPr>
              <a:t> </a:t>
            </a:r>
            <a:r>
              <a:rPr sz="1800" b="1" spc="-10" dirty="0">
                <a:latin typeface="Arial"/>
                <a:cs typeface="Arial"/>
              </a:rPr>
              <a:t>accordance </a:t>
            </a:r>
            <a:r>
              <a:rPr sz="1800" b="1" dirty="0">
                <a:latin typeface="Arial"/>
                <a:cs typeface="Arial"/>
              </a:rPr>
              <a:t>with</a:t>
            </a:r>
            <a:r>
              <a:rPr sz="1800" b="1" spc="-60" dirty="0">
                <a:latin typeface="Arial"/>
                <a:cs typeface="Arial"/>
              </a:rPr>
              <a:t> </a:t>
            </a:r>
            <a:r>
              <a:rPr sz="1800" b="1" dirty="0">
                <a:latin typeface="Arial"/>
                <a:cs typeface="Arial"/>
              </a:rPr>
              <a:t>CoTCCC</a:t>
            </a:r>
            <a:r>
              <a:rPr sz="1800" b="1" spc="-65" dirty="0">
                <a:latin typeface="Arial"/>
                <a:cs typeface="Arial"/>
              </a:rPr>
              <a:t> </a:t>
            </a:r>
            <a:r>
              <a:rPr sz="1800" b="1" spc="-10" dirty="0">
                <a:latin typeface="Arial"/>
                <a:cs typeface="Arial"/>
              </a:rPr>
              <a:t>Guidelines.</a:t>
            </a:r>
            <a:endParaRPr sz="1800" dirty="0">
              <a:latin typeface="Arial"/>
              <a:cs typeface="Arial"/>
            </a:endParaRPr>
          </a:p>
          <a:p>
            <a:pPr>
              <a:lnSpc>
                <a:spcPct val="100000"/>
              </a:lnSpc>
              <a:spcBef>
                <a:spcPts val="310"/>
              </a:spcBef>
              <a:buClr>
                <a:srgbClr val="BB8542"/>
              </a:buClr>
              <a:buFont typeface="Arial"/>
              <a:buAutoNum type="arabicPlain" startAt="19"/>
            </a:pPr>
            <a:endParaRPr sz="1800" dirty="0">
              <a:latin typeface="Arial"/>
              <a:cs typeface="Arial"/>
            </a:endParaRPr>
          </a:p>
          <a:p>
            <a:pPr marL="939165" lvl="1" indent="-520065">
              <a:lnSpc>
                <a:spcPct val="100000"/>
              </a:lnSpc>
              <a:buFont typeface="Arial"/>
              <a:buAutoNum type="arabicPeriod"/>
              <a:tabLst>
                <a:tab pos="939165" algn="l"/>
              </a:tabLst>
            </a:pPr>
            <a:r>
              <a:rPr sz="2400" baseline="1736" dirty="0">
                <a:latin typeface="Arial"/>
                <a:cs typeface="Arial"/>
              </a:rPr>
              <a:t>Identify</a:t>
            </a:r>
            <a:r>
              <a:rPr sz="2400" spc="-37" baseline="1736" dirty="0">
                <a:latin typeface="Arial"/>
                <a:cs typeface="Arial"/>
              </a:rPr>
              <a:t> </a:t>
            </a:r>
            <a:r>
              <a:rPr sz="2400" baseline="1736" dirty="0">
                <a:latin typeface="Arial"/>
                <a:cs typeface="Arial"/>
              </a:rPr>
              <a:t>wound</a:t>
            </a:r>
            <a:r>
              <a:rPr sz="2400" spc="-52" baseline="1736" dirty="0">
                <a:latin typeface="Arial"/>
                <a:cs typeface="Arial"/>
              </a:rPr>
              <a:t> </a:t>
            </a:r>
            <a:r>
              <a:rPr sz="2400" baseline="1736" dirty="0">
                <a:latin typeface="Arial"/>
                <a:cs typeface="Arial"/>
              </a:rPr>
              <a:t>management</a:t>
            </a:r>
            <a:r>
              <a:rPr sz="2400" spc="-22" baseline="1736" dirty="0">
                <a:latin typeface="Arial"/>
                <a:cs typeface="Arial"/>
              </a:rPr>
              <a:t> </a:t>
            </a:r>
            <a:r>
              <a:rPr sz="2400" baseline="1736" dirty="0">
                <a:latin typeface="Arial"/>
                <a:cs typeface="Arial"/>
              </a:rPr>
              <a:t>considerations</a:t>
            </a:r>
            <a:r>
              <a:rPr sz="2400" spc="-52" baseline="1736" dirty="0">
                <a:latin typeface="Arial"/>
                <a:cs typeface="Arial"/>
              </a:rPr>
              <a:t> </a:t>
            </a:r>
            <a:r>
              <a:rPr sz="2400" baseline="1736" dirty="0">
                <a:latin typeface="Arial"/>
                <a:cs typeface="Arial"/>
              </a:rPr>
              <a:t>in</a:t>
            </a:r>
            <a:r>
              <a:rPr sz="2400" spc="-52" baseline="1736" dirty="0">
                <a:latin typeface="Arial"/>
                <a:cs typeface="Arial"/>
              </a:rPr>
              <a:t> </a:t>
            </a:r>
            <a:r>
              <a:rPr sz="2400" baseline="1736" dirty="0">
                <a:latin typeface="Arial"/>
                <a:cs typeface="Arial"/>
              </a:rPr>
              <a:t>Tactical</a:t>
            </a:r>
            <a:r>
              <a:rPr sz="2400" spc="-60" baseline="1736" dirty="0">
                <a:latin typeface="Arial"/>
                <a:cs typeface="Arial"/>
              </a:rPr>
              <a:t> </a:t>
            </a:r>
            <a:r>
              <a:rPr sz="2400" baseline="1736" dirty="0">
                <a:latin typeface="Arial"/>
                <a:cs typeface="Arial"/>
              </a:rPr>
              <a:t>Field</a:t>
            </a:r>
            <a:r>
              <a:rPr sz="2400" spc="-60" baseline="1736" dirty="0">
                <a:latin typeface="Arial"/>
                <a:cs typeface="Arial"/>
              </a:rPr>
              <a:t> </a:t>
            </a:r>
            <a:r>
              <a:rPr sz="2400" spc="-15" baseline="1736" dirty="0">
                <a:latin typeface="Arial"/>
                <a:cs typeface="Arial"/>
              </a:rPr>
              <a:t>Care.</a:t>
            </a:r>
            <a:endParaRPr sz="2400" baseline="1736" dirty="0">
              <a:latin typeface="Arial"/>
              <a:cs typeface="Arial"/>
            </a:endParaRPr>
          </a:p>
          <a:p>
            <a:pPr marL="939800" marR="20320" lvl="1" indent="-520700">
              <a:lnSpc>
                <a:spcPts val="1860"/>
              </a:lnSpc>
              <a:spcBef>
                <a:spcPts val="1120"/>
              </a:spcBef>
              <a:buFont typeface="Arial"/>
              <a:buAutoNum type="arabicPeriod"/>
              <a:tabLst>
                <a:tab pos="939800" algn="l"/>
              </a:tabLst>
            </a:pPr>
            <a:r>
              <a:rPr sz="2400" baseline="1736" dirty="0">
                <a:latin typeface="Arial"/>
                <a:cs typeface="Arial"/>
              </a:rPr>
              <a:t>Demonstrate</a:t>
            </a:r>
            <a:r>
              <a:rPr sz="2400" spc="-60" baseline="1736" dirty="0">
                <a:latin typeface="Arial"/>
                <a:cs typeface="Arial"/>
              </a:rPr>
              <a:t> </a:t>
            </a:r>
            <a:r>
              <a:rPr sz="2400" baseline="1736" dirty="0">
                <a:latin typeface="Arial"/>
                <a:cs typeface="Arial"/>
              </a:rPr>
              <a:t>application</a:t>
            </a:r>
            <a:r>
              <a:rPr sz="2400" spc="-67" baseline="1736" dirty="0">
                <a:latin typeface="Arial"/>
                <a:cs typeface="Arial"/>
              </a:rPr>
              <a:t> </a:t>
            </a:r>
            <a:r>
              <a:rPr sz="2400" baseline="1736" dirty="0">
                <a:latin typeface="Arial"/>
                <a:cs typeface="Arial"/>
              </a:rPr>
              <a:t>of</a:t>
            </a:r>
            <a:r>
              <a:rPr sz="2400" spc="-52" baseline="1736" dirty="0">
                <a:latin typeface="Arial"/>
                <a:cs typeface="Arial"/>
              </a:rPr>
              <a:t> </a:t>
            </a:r>
            <a:r>
              <a:rPr sz="2400" baseline="1736" dirty="0">
                <a:latin typeface="Arial"/>
                <a:cs typeface="Arial"/>
              </a:rPr>
              <a:t>open</a:t>
            </a:r>
            <a:r>
              <a:rPr sz="2400" spc="-60" baseline="1736" dirty="0">
                <a:latin typeface="Arial"/>
                <a:cs typeface="Arial"/>
              </a:rPr>
              <a:t> </a:t>
            </a:r>
            <a:r>
              <a:rPr sz="2400" baseline="1736" dirty="0">
                <a:latin typeface="Arial"/>
                <a:cs typeface="Arial"/>
              </a:rPr>
              <a:t>abdominal,</a:t>
            </a:r>
            <a:r>
              <a:rPr sz="2400" spc="-60" baseline="1736" dirty="0">
                <a:latin typeface="Arial"/>
                <a:cs typeface="Arial"/>
              </a:rPr>
              <a:t> </a:t>
            </a:r>
            <a:r>
              <a:rPr sz="2400" baseline="1736" dirty="0">
                <a:latin typeface="Arial"/>
                <a:cs typeface="Arial"/>
              </a:rPr>
              <a:t>impalement,</a:t>
            </a:r>
            <a:r>
              <a:rPr sz="2400" spc="-37" baseline="1736" dirty="0">
                <a:latin typeface="Arial"/>
                <a:cs typeface="Arial"/>
              </a:rPr>
              <a:t> </a:t>
            </a:r>
            <a:r>
              <a:rPr sz="2400" baseline="1736" dirty="0">
                <a:latin typeface="Arial"/>
                <a:cs typeface="Arial"/>
              </a:rPr>
              <a:t>and</a:t>
            </a:r>
            <a:r>
              <a:rPr sz="2400" spc="-67" baseline="1736" dirty="0">
                <a:latin typeface="Arial"/>
                <a:cs typeface="Arial"/>
              </a:rPr>
              <a:t> </a:t>
            </a:r>
            <a:r>
              <a:rPr sz="2400" baseline="1736" dirty="0">
                <a:latin typeface="Arial"/>
                <a:cs typeface="Arial"/>
              </a:rPr>
              <a:t>amputation</a:t>
            </a:r>
            <a:r>
              <a:rPr sz="2400" spc="-44" baseline="1736" dirty="0">
                <a:latin typeface="Arial"/>
                <a:cs typeface="Arial"/>
              </a:rPr>
              <a:t> </a:t>
            </a:r>
            <a:r>
              <a:rPr sz="2400" spc="-15" baseline="1736" dirty="0">
                <a:latin typeface="Arial"/>
                <a:cs typeface="Arial"/>
              </a:rPr>
              <a:t>wound </a:t>
            </a:r>
            <a:r>
              <a:rPr sz="1600" dirty="0">
                <a:latin typeface="Arial"/>
                <a:cs typeface="Arial"/>
              </a:rPr>
              <a:t>dressings</a:t>
            </a:r>
            <a:r>
              <a:rPr sz="1600" spc="-30" dirty="0">
                <a:latin typeface="Arial"/>
                <a:cs typeface="Arial"/>
              </a:rPr>
              <a:t> </a:t>
            </a:r>
            <a:r>
              <a:rPr sz="1600" dirty="0">
                <a:latin typeface="Arial"/>
                <a:cs typeface="Arial"/>
              </a:rPr>
              <a:t>in</a:t>
            </a:r>
            <a:r>
              <a:rPr sz="1600" spc="-25" dirty="0">
                <a:latin typeface="Arial"/>
                <a:cs typeface="Arial"/>
              </a:rPr>
              <a:t> </a:t>
            </a:r>
            <a:r>
              <a:rPr sz="1600" dirty="0">
                <a:latin typeface="Arial"/>
                <a:cs typeface="Arial"/>
              </a:rPr>
              <a:t>Tactical</a:t>
            </a:r>
            <a:r>
              <a:rPr sz="1600" spc="-30" dirty="0">
                <a:latin typeface="Arial"/>
                <a:cs typeface="Arial"/>
              </a:rPr>
              <a:t> </a:t>
            </a:r>
            <a:r>
              <a:rPr sz="1600" dirty="0">
                <a:latin typeface="Arial"/>
                <a:cs typeface="Arial"/>
              </a:rPr>
              <a:t>Field</a:t>
            </a:r>
            <a:r>
              <a:rPr sz="1600" spc="-30" dirty="0">
                <a:latin typeface="Arial"/>
                <a:cs typeface="Arial"/>
              </a:rPr>
              <a:t> </a:t>
            </a:r>
            <a:r>
              <a:rPr sz="1600" spc="-20" dirty="0">
                <a:latin typeface="Arial"/>
                <a:cs typeface="Arial"/>
              </a:rPr>
              <a:t>Care.</a:t>
            </a:r>
            <a:endParaRPr sz="1600" dirty="0">
              <a:latin typeface="Arial"/>
              <a:cs typeface="Arial"/>
            </a:endParaRPr>
          </a:p>
          <a:p>
            <a:pPr marL="939800" marR="5080" lvl="1" indent="-520700">
              <a:lnSpc>
                <a:spcPct val="100000"/>
              </a:lnSpc>
              <a:spcBef>
                <a:spcPts val="944"/>
              </a:spcBef>
              <a:buFont typeface="Arial"/>
              <a:buAutoNum type="arabicPeriod"/>
              <a:tabLst>
                <a:tab pos="939800" algn="l"/>
              </a:tabLst>
            </a:pPr>
            <a:r>
              <a:rPr sz="1600" dirty="0">
                <a:latin typeface="Arial"/>
                <a:cs typeface="Arial"/>
              </a:rPr>
              <a:t>Identify</a:t>
            </a:r>
            <a:r>
              <a:rPr sz="1600" spc="-15" dirty="0">
                <a:latin typeface="Arial"/>
                <a:cs typeface="Arial"/>
              </a:rPr>
              <a:t> </a:t>
            </a:r>
            <a:r>
              <a:rPr sz="1600" dirty="0">
                <a:latin typeface="Arial"/>
                <a:cs typeface="Arial"/>
              </a:rPr>
              <a:t>any</a:t>
            </a:r>
            <a:r>
              <a:rPr sz="1600" spc="-15" dirty="0">
                <a:latin typeface="Arial"/>
                <a:cs typeface="Arial"/>
              </a:rPr>
              <a:t> </a:t>
            </a:r>
            <a:r>
              <a:rPr sz="1600" spc="-10" dirty="0">
                <a:latin typeface="Arial"/>
                <a:cs typeface="Arial"/>
              </a:rPr>
              <a:t>evidence-</a:t>
            </a:r>
            <a:r>
              <a:rPr sz="1600" dirty="0">
                <a:latin typeface="Arial"/>
                <a:cs typeface="Arial"/>
              </a:rPr>
              <a:t>based</a:t>
            </a:r>
            <a:r>
              <a:rPr sz="1600" spc="-45" dirty="0">
                <a:latin typeface="Arial"/>
                <a:cs typeface="Arial"/>
              </a:rPr>
              <a:t> </a:t>
            </a:r>
            <a:r>
              <a:rPr sz="1600" dirty="0">
                <a:latin typeface="Arial"/>
                <a:cs typeface="Arial"/>
              </a:rPr>
              <a:t>medicine,</a:t>
            </a:r>
            <a:r>
              <a:rPr sz="1600" spc="-25" dirty="0">
                <a:latin typeface="Arial"/>
                <a:cs typeface="Arial"/>
              </a:rPr>
              <a:t> </a:t>
            </a:r>
            <a:r>
              <a:rPr sz="1600" dirty="0">
                <a:latin typeface="Arial"/>
                <a:cs typeface="Arial"/>
              </a:rPr>
              <a:t>best</a:t>
            </a:r>
            <a:r>
              <a:rPr sz="1600" spc="-10" dirty="0">
                <a:latin typeface="Arial"/>
                <a:cs typeface="Arial"/>
              </a:rPr>
              <a:t> </a:t>
            </a:r>
            <a:r>
              <a:rPr sz="1600" dirty="0">
                <a:latin typeface="Arial"/>
                <a:cs typeface="Arial"/>
              </a:rPr>
              <a:t>practices,</a:t>
            </a:r>
            <a:r>
              <a:rPr sz="1600" spc="-30" dirty="0">
                <a:latin typeface="Arial"/>
                <a:cs typeface="Arial"/>
              </a:rPr>
              <a:t> </a:t>
            </a:r>
            <a:r>
              <a:rPr sz="1600" dirty="0">
                <a:latin typeface="Arial"/>
                <a:cs typeface="Arial"/>
              </a:rPr>
              <a:t>casualty</a:t>
            </a:r>
            <a:r>
              <a:rPr sz="1600" spc="-25" dirty="0">
                <a:latin typeface="Arial"/>
                <a:cs typeface="Arial"/>
              </a:rPr>
              <a:t> </a:t>
            </a:r>
            <a:r>
              <a:rPr sz="1600" dirty="0">
                <a:latin typeface="Arial"/>
                <a:cs typeface="Arial"/>
              </a:rPr>
              <a:t>data,</a:t>
            </a:r>
            <a:r>
              <a:rPr sz="1600" spc="-10" dirty="0">
                <a:latin typeface="Arial"/>
                <a:cs typeface="Arial"/>
              </a:rPr>
              <a:t> </a:t>
            </a:r>
            <a:r>
              <a:rPr sz="1600" dirty="0">
                <a:latin typeface="Arial"/>
                <a:cs typeface="Arial"/>
              </a:rPr>
              <a:t>and</a:t>
            </a:r>
            <a:r>
              <a:rPr sz="1600" spc="-20" dirty="0">
                <a:latin typeface="Arial"/>
                <a:cs typeface="Arial"/>
              </a:rPr>
              <a:t> </a:t>
            </a:r>
            <a:r>
              <a:rPr sz="1600" spc="-10" dirty="0">
                <a:latin typeface="Arial"/>
                <a:cs typeface="Arial"/>
              </a:rPr>
              <a:t>Subject </a:t>
            </a:r>
            <a:r>
              <a:rPr sz="1600" dirty="0">
                <a:latin typeface="Arial"/>
                <a:cs typeface="Arial"/>
              </a:rPr>
              <a:t>Matter</a:t>
            </a:r>
            <a:r>
              <a:rPr sz="1600" spc="-5" dirty="0">
                <a:latin typeface="Arial"/>
                <a:cs typeface="Arial"/>
              </a:rPr>
              <a:t> </a:t>
            </a:r>
            <a:r>
              <a:rPr sz="1600" dirty="0">
                <a:latin typeface="Arial"/>
                <a:cs typeface="Arial"/>
              </a:rPr>
              <a:t>Expert</a:t>
            </a:r>
            <a:r>
              <a:rPr sz="1600" spc="-25" dirty="0">
                <a:latin typeface="Arial"/>
                <a:cs typeface="Arial"/>
              </a:rPr>
              <a:t> </a:t>
            </a:r>
            <a:r>
              <a:rPr sz="1600" dirty="0">
                <a:latin typeface="Arial"/>
                <a:cs typeface="Arial"/>
              </a:rPr>
              <a:t>consensus</a:t>
            </a:r>
            <a:r>
              <a:rPr sz="1600" spc="-35" dirty="0">
                <a:latin typeface="Arial"/>
                <a:cs typeface="Arial"/>
              </a:rPr>
              <a:t> </a:t>
            </a:r>
            <a:r>
              <a:rPr sz="1600" dirty="0">
                <a:latin typeface="Arial"/>
                <a:cs typeface="Arial"/>
              </a:rPr>
              <a:t>on</a:t>
            </a:r>
            <a:r>
              <a:rPr sz="1600" spc="409" dirty="0">
                <a:latin typeface="Arial"/>
                <a:cs typeface="Arial"/>
              </a:rPr>
              <a:t> </a:t>
            </a:r>
            <a:r>
              <a:rPr sz="1600" dirty="0">
                <a:latin typeface="Arial"/>
                <a:cs typeface="Arial"/>
              </a:rPr>
              <a:t>wound</a:t>
            </a:r>
            <a:r>
              <a:rPr sz="1600" spc="-35" dirty="0">
                <a:latin typeface="Arial"/>
                <a:cs typeface="Arial"/>
              </a:rPr>
              <a:t> </a:t>
            </a:r>
            <a:r>
              <a:rPr sz="1600" dirty="0">
                <a:latin typeface="Arial"/>
                <a:cs typeface="Arial"/>
              </a:rPr>
              <a:t>management</a:t>
            </a:r>
            <a:r>
              <a:rPr sz="1600" spc="-5" dirty="0">
                <a:latin typeface="Arial"/>
                <a:cs typeface="Arial"/>
              </a:rPr>
              <a:t> </a:t>
            </a:r>
            <a:r>
              <a:rPr sz="1600" dirty="0">
                <a:latin typeface="Arial"/>
                <a:cs typeface="Arial"/>
              </a:rPr>
              <a:t>in</a:t>
            </a:r>
            <a:r>
              <a:rPr sz="1600" spc="-30" dirty="0">
                <a:latin typeface="Arial"/>
                <a:cs typeface="Arial"/>
              </a:rPr>
              <a:t> </a:t>
            </a:r>
            <a:r>
              <a:rPr sz="1600" dirty="0">
                <a:latin typeface="Arial"/>
                <a:cs typeface="Arial"/>
              </a:rPr>
              <a:t>Tactical</a:t>
            </a:r>
            <a:r>
              <a:rPr sz="1600" spc="-35" dirty="0">
                <a:latin typeface="Arial"/>
                <a:cs typeface="Arial"/>
              </a:rPr>
              <a:t> </a:t>
            </a:r>
            <a:r>
              <a:rPr sz="1600" dirty="0">
                <a:latin typeface="Arial"/>
                <a:cs typeface="Arial"/>
              </a:rPr>
              <a:t>Field</a:t>
            </a:r>
            <a:r>
              <a:rPr sz="1600" spc="-35" dirty="0">
                <a:latin typeface="Arial"/>
                <a:cs typeface="Arial"/>
              </a:rPr>
              <a:t> </a:t>
            </a:r>
            <a:r>
              <a:rPr sz="1600" spc="-10" dirty="0">
                <a:latin typeface="Arial"/>
                <a:cs typeface="Arial"/>
              </a:rPr>
              <a:t>Care.</a:t>
            </a:r>
            <a:endParaRPr sz="1600" dirty="0">
              <a:latin typeface="Arial"/>
              <a:cs typeface="Arial"/>
            </a:endParaRPr>
          </a:p>
          <a:p>
            <a:pPr>
              <a:lnSpc>
                <a:spcPct val="100000"/>
              </a:lnSpc>
              <a:spcBef>
                <a:spcPts val="800"/>
              </a:spcBef>
            </a:pPr>
            <a:endParaRPr sz="1600" dirty="0">
              <a:latin typeface="Arial"/>
              <a:cs typeface="Arial"/>
            </a:endParaRPr>
          </a:p>
          <a:p>
            <a:pPr marR="500380" algn="ctr">
              <a:lnSpc>
                <a:spcPct val="100000"/>
              </a:lnSpc>
              <a:spcBef>
                <a:spcPts val="5"/>
              </a:spcBef>
            </a:pPr>
            <a:r>
              <a:rPr sz="2400" b="1" dirty="0">
                <a:latin typeface="Arial"/>
                <a:cs typeface="Arial"/>
              </a:rPr>
              <a:t>03</a:t>
            </a:r>
            <a:r>
              <a:rPr sz="2400" b="1" spc="-60" dirty="0">
                <a:latin typeface="Arial"/>
                <a:cs typeface="Arial"/>
              </a:rPr>
              <a:t> </a:t>
            </a:r>
            <a:r>
              <a:rPr sz="2400" b="1" dirty="0">
                <a:latin typeface="Arial"/>
                <a:cs typeface="Arial"/>
              </a:rPr>
              <a:t>x</a:t>
            </a:r>
            <a:r>
              <a:rPr sz="2400" b="1" spc="-55" dirty="0">
                <a:latin typeface="Arial"/>
                <a:cs typeface="Arial"/>
              </a:rPr>
              <a:t> </a:t>
            </a:r>
            <a:r>
              <a:rPr sz="2400" b="1" dirty="0">
                <a:solidFill>
                  <a:srgbClr val="BB8542"/>
                </a:solidFill>
                <a:latin typeface="Arial"/>
                <a:cs typeface="Arial"/>
              </a:rPr>
              <a:t>ENABLING</a:t>
            </a:r>
            <a:r>
              <a:rPr sz="2400" b="1" spc="-60" dirty="0">
                <a:solidFill>
                  <a:srgbClr val="BB8542"/>
                </a:solidFill>
                <a:latin typeface="Arial"/>
                <a:cs typeface="Arial"/>
              </a:rPr>
              <a:t> </a:t>
            </a:r>
            <a:r>
              <a:rPr sz="2400" b="1" dirty="0">
                <a:solidFill>
                  <a:srgbClr val="BB8542"/>
                </a:solidFill>
                <a:latin typeface="Arial"/>
                <a:cs typeface="Arial"/>
              </a:rPr>
              <a:t>LEARNING</a:t>
            </a:r>
            <a:r>
              <a:rPr sz="2400" b="1" spc="-60" dirty="0">
                <a:solidFill>
                  <a:srgbClr val="BB8542"/>
                </a:solidFill>
                <a:latin typeface="Arial"/>
                <a:cs typeface="Arial"/>
              </a:rPr>
              <a:t> </a:t>
            </a:r>
            <a:r>
              <a:rPr sz="2400" b="1" spc="-10" dirty="0">
                <a:solidFill>
                  <a:srgbClr val="BB8542"/>
                </a:solidFill>
                <a:latin typeface="Arial"/>
                <a:cs typeface="Arial"/>
              </a:rPr>
              <a:t>OBJECTIVES</a:t>
            </a:r>
            <a:endParaRPr sz="2400" dirty="0">
              <a:latin typeface="Arial"/>
              <a:cs typeface="Arial"/>
            </a:endParaRPr>
          </a:p>
        </p:txBody>
      </p:sp>
      <p:grpSp>
        <p:nvGrpSpPr>
          <p:cNvPr id="12" name="object 12"/>
          <p:cNvGrpSpPr/>
          <p:nvPr/>
        </p:nvGrpSpPr>
        <p:grpSpPr>
          <a:xfrm>
            <a:off x="2002596" y="3063469"/>
            <a:ext cx="183515" cy="1127760"/>
            <a:chOff x="2002596" y="3063469"/>
            <a:chExt cx="183515" cy="1127760"/>
          </a:xfrm>
        </p:grpSpPr>
        <p:pic>
          <p:nvPicPr>
            <p:cNvPr id="13" name="object 13"/>
            <p:cNvPicPr/>
            <p:nvPr/>
          </p:nvPicPr>
          <p:blipFill>
            <a:blip r:embed="rId4" cstate="print"/>
            <a:stretch>
              <a:fillRect/>
            </a:stretch>
          </p:blipFill>
          <p:spPr>
            <a:xfrm>
              <a:off x="2002596" y="3063469"/>
              <a:ext cx="183083" cy="183083"/>
            </a:xfrm>
            <a:prstGeom prst="rect">
              <a:avLst/>
            </a:prstGeom>
          </p:spPr>
        </p:pic>
        <p:pic>
          <p:nvPicPr>
            <p:cNvPr id="14" name="object 14"/>
            <p:cNvPicPr/>
            <p:nvPr/>
          </p:nvPicPr>
          <p:blipFill>
            <a:blip r:embed="rId5" cstate="print"/>
            <a:stretch>
              <a:fillRect/>
            </a:stretch>
          </p:blipFill>
          <p:spPr>
            <a:xfrm>
              <a:off x="2002596" y="4008020"/>
              <a:ext cx="183083" cy="183083"/>
            </a:xfrm>
            <a:prstGeom prst="rect">
              <a:avLst/>
            </a:prstGeom>
          </p:spPr>
        </p:pic>
        <p:pic>
          <p:nvPicPr>
            <p:cNvPr id="15" name="object 15"/>
            <p:cNvPicPr/>
            <p:nvPr/>
          </p:nvPicPr>
          <p:blipFill>
            <a:blip r:embed="rId6" cstate="print"/>
            <a:stretch>
              <a:fillRect/>
            </a:stretch>
          </p:blipFill>
          <p:spPr>
            <a:xfrm>
              <a:off x="2008946" y="3458811"/>
              <a:ext cx="170383" cy="170383"/>
            </a:xfrm>
            <a:prstGeom prst="rect">
              <a:avLst/>
            </a:prstGeom>
          </p:spPr>
        </p:pic>
        <p:pic>
          <p:nvPicPr>
            <p:cNvPr id="16" name="object 16"/>
            <p:cNvPicPr/>
            <p:nvPr/>
          </p:nvPicPr>
          <p:blipFill>
            <a:blip r:embed="rId7" cstate="print"/>
            <a:stretch>
              <a:fillRect/>
            </a:stretch>
          </p:blipFill>
          <p:spPr>
            <a:xfrm>
              <a:off x="2002596" y="3452461"/>
              <a:ext cx="183083" cy="183083"/>
            </a:xfrm>
            <a:prstGeom prst="rect">
              <a:avLst/>
            </a:prstGeom>
          </p:spPr>
        </p:pic>
      </p:grpSp>
      <p:pic>
        <p:nvPicPr>
          <p:cNvPr id="17" name="object 17"/>
          <p:cNvPicPr/>
          <p:nvPr/>
        </p:nvPicPr>
        <p:blipFill>
          <a:blip r:embed="rId8" cstate="print"/>
          <a:stretch>
            <a:fillRect/>
          </a:stretch>
        </p:blipFill>
        <p:spPr>
          <a:xfrm>
            <a:off x="3840597" y="6207019"/>
            <a:ext cx="213590" cy="213600"/>
          </a:xfrm>
          <a:prstGeom prst="rect">
            <a:avLst/>
          </a:prstGeom>
        </p:spPr>
      </p:pic>
      <p:grpSp>
        <p:nvGrpSpPr>
          <p:cNvPr id="18" name="object 18"/>
          <p:cNvGrpSpPr/>
          <p:nvPr/>
        </p:nvGrpSpPr>
        <p:grpSpPr>
          <a:xfrm>
            <a:off x="5739204" y="6207789"/>
            <a:ext cx="219075" cy="219075"/>
            <a:chOff x="5739204" y="6207789"/>
            <a:chExt cx="219075" cy="219075"/>
          </a:xfrm>
        </p:grpSpPr>
        <p:pic>
          <p:nvPicPr>
            <p:cNvPr id="19" name="object 19"/>
            <p:cNvPicPr/>
            <p:nvPr/>
          </p:nvPicPr>
          <p:blipFill>
            <a:blip r:embed="rId9" cstate="print"/>
            <a:stretch>
              <a:fillRect/>
            </a:stretch>
          </p:blipFill>
          <p:spPr>
            <a:xfrm>
              <a:off x="5745554" y="6214139"/>
              <a:ext cx="205976" cy="205976"/>
            </a:xfrm>
            <a:prstGeom prst="rect">
              <a:avLst/>
            </a:prstGeom>
          </p:spPr>
        </p:pic>
        <p:pic>
          <p:nvPicPr>
            <p:cNvPr id="20" name="object 20"/>
            <p:cNvPicPr/>
            <p:nvPr/>
          </p:nvPicPr>
          <p:blipFill>
            <a:blip r:embed="rId10" cstate="print"/>
            <a:stretch>
              <a:fillRect/>
            </a:stretch>
          </p:blipFill>
          <p:spPr>
            <a:xfrm>
              <a:off x="5739204" y="6207789"/>
              <a:ext cx="218676" cy="218676"/>
            </a:xfrm>
            <a:prstGeom prst="rect">
              <a:avLst/>
            </a:prstGeom>
          </p:spPr>
        </p:pic>
      </p:grpSp>
      <p:pic>
        <p:nvPicPr>
          <p:cNvPr id="21" name="object 21"/>
          <p:cNvPicPr/>
          <p:nvPr/>
        </p:nvPicPr>
        <p:blipFill>
          <a:blip r:embed="rId11" cstate="print"/>
          <a:stretch>
            <a:fillRect/>
          </a:stretch>
        </p:blipFill>
        <p:spPr>
          <a:xfrm>
            <a:off x="12611" y="88813"/>
            <a:ext cx="228777" cy="228777"/>
          </a:xfrm>
          <a:prstGeom prst="rect">
            <a:avLst/>
          </a:prstGeom>
        </p:spPr>
      </p:pic>
      <p:sp>
        <p:nvSpPr>
          <p:cNvPr id="23" name="object 23"/>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24" name="object 24"/>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3</a:t>
            </a:fld>
            <a:endParaRPr spc="-50" dirty="0"/>
          </a:p>
        </p:txBody>
      </p:sp>
      <p:pic>
        <p:nvPicPr>
          <p:cNvPr id="26" name="Picture 25">
            <a:extLst>
              <a:ext uri="{FF2B5EF4-FFF2-40B4-BE49-F238E27FC236}">
                <a16:creationId xmlns:a16="http://schemas.microsoft.com/office/drawing/2014/main" id="{69D2C494-5520-BBEA-E29B-7DB891CB9A7E}"/>
              </a:ext>
            </a:extLst>
          </p:cNvPr>
          <p:cNvPicPr>
            <a:picLocks noChangeAspect="1"/>
          </p:cNvPicPr>
          <p:nvPr/>
        </p:nvPicPr>
        <p:blipFill>
          <a:blip r:embed="rId12"/>
          <a:stretch>
            <a:fillRect/>
          </a:stretch>
        </p:blipFill>
        <p:spPr>
          <a:xfrm>
            <a:off x="1600200" y="1692880"/>
            <a:ext cx="8911939" cy="303152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4144646" y="289778"/>
            <a:ext cx="390207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17:</a:t>
            </a:r>
            <a:r>
              <a:rPr sz="2000" b="1" spc="-75" dirty="0">
                <a:solidFill>
                  <a:srgbClr val="756F6F"/>
                </a:solidFill>
                <a:latin typeface="Arial"/>
                <a:cs typeface="Arial"/>
              </a:rPr>
              <a:t> </a:t>
            </a:r>
            <a:r>
              <a:rPr sz="2000" b="1" dirty="0">
                <a:solidFill>
                  <a:srgbClr val="756F6F"/>
                </a:solidFill>
                <a:latin typeface="Arial"/>
                <a:cs typeface="Arial"/>
              </a:rPr>
              <a:t>Wound</a:t>
            </a:r>
            <a:r>
              <a:rPr sz="2000" b="1" spc="-55" dirty="0">
                <a:solidFill>
                  <a:srgbClr val="756F6F"/>
                </a:solidFill>
                <a:latin typeface="Arial"/>
                <a:cs typeface="Arial"/>
              </a:rPr>
              <a:t> </a:t>
            </a:r>
            <a:r>
              <a:rPr sz="2000" b="1" spc="-10" dirty="0">
                <a:solidFill>
                  <a:srgbClr val="756F6F"/>
                </a:solidFill>
                <a:latin typeface="Arial"/>
                <a:cs typeface="Arial"/>
              </a:rPr>
              <a:t>Management</a:t>
            </a:r>
            <a:endParaRPr sz="2000">
              <a:latin typeface="Arial"/>
              <a:cs typeface="Arial"/>
            </a:endParaRPr>
          </a:p>
        </p:txBody>
      </p:sp>
      <p:sp>
        <p:nvSpPr>
          <p:cNvPr id="5" name="object 5"/>
          <p:cNvSpPr txBox="1">
            <a:spLocks noGrp="1"/>
          </p:cNvSpPr>
          <p:nvPr>
            <p:ph type="title"/>
          </p:nvPr>
        </p:nvSpPr>
        <p:spPr>
          <a:xfrm>
            <a:off x="4523041" y="943589"/>
            <a:ext cx="3226435" cy="574040"/>
          </a:xfrm>
          <a:prstGeom prst="rect">
            <a:avLst/>
          </a:prstGeom>
        </p:spPr>
        <p:txBody>
          <a:bodyPr vert="horz" wrap="square" lIns="0" tIns="12700" rIns="0" bIns="0" rtlCol="0">
            <a:spAutoFit/>
          </a:bodyPr>
          <a:lstStyle/>
          <a:p>
            <a:pPr marL="12700">
              <a:lnSpc>
                <a:spcPct val="100000"/>
              </a:lnSpc>
              <a:spcBef>
                <a:spcPts val="100"/>
              </a:spcBef>
            </a:pPr>
            <a:r>
              <a:rPr dirty="0">
                <a:solidFill>
                  <a:srgbClr val="FFFFFF"/>
                </a:solidFill>
              </a:rPr>
              <a:t>MARCH</a:t>
            </a:r>
            <a:r>
              <a:rPr spc="-150" dirty="0">
                <a:solidFill>
                  <a:srgbClr val="FFFFFF"/>
                </a:solidFill>
              </a:rPr>
              <a:t> </a:t>
            </a:r>
            <a:r>
              <a:rPr spc="-20" dirty="0">
                <a:solidFill>
                  <a:srgbClr val="FFFFFF"/>
                </a:solidFill>
              </a:rPr>
              <a:t>PAWS</a:t>
            </a:r>
          </a:p>
        </p:txBody>
      </p:sp>
      <p:sp>
        <p:nvSpPr>
          <p:cNvPr id="6" name="object 6"/>
          <p:cNvSpPr/>
          <p:nvPr/>
        </p:nvSpPr>
        <p:spPr>
          <a:xfrm>
            <a:off x="6191250" y="4037838"/>
            <a:ext cx="389890" cy="452120"/>
          </a:xfrm>
          <a:custGeom>
            <a:avLst/>
            <a:gdLst/>
            <a:ahLst/>
            <a:cxnLst/>
            <a:rect l="l" t="t" r="r" b="b"/>
            <a:pathLst>
              <a:path w="389890" h="452120">
                <a:moveTo>
                  <a:pt x="0" y="0"/>
                </a:moveTo>
                <a:lnTo>
                  <a:pt x="0" y="451866"/>
                </a:lnTo>
                <a:lnTo>
                  <a:pt x="389382" y="225933"/>
                </a:lnTo>
                <a:lnTo>
                  <a:pt x="0" y="0"/>
                </a:lnTo>
                <a:close/>
              </a:path>
            </a:pathLst>
          </a:custGeom>
          <a:solidFill>
            <a:srgbClr val="FFFFFF"/>
          </a:solidFill>
        </p:spPr>
        <p:txBody>
          <a:bodyPr wrap="square" lIns="0" tIns="0" rIns="0" bIns="0" rtlCol="0"/>
          <a:lstStyle/>
          <a:p>
            <a:endParaRPr/>
          </a:p>
        </p:txBody>
      </p:sp>
      <p:sp>
        <p:nvSpPr>
          <p:cNvPr id="7" name="object 7"/>
          <p:cNvSpPr/>
          <p:nvPr/>
        </p:nvSpPr>
        <p:spPr>
          <a:xfrm>
            <a:off x="795527" y="2935985"/>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8AB7CD"/>
          </a:solidFill>
        </p:spPr>
        <p:txBody>
          <a:bodyPr wrap="square" lIns="0" tIns="0" rIns="0" bIns="0" rtlCol="0"/>
          <a:lstStyle/>
          <a:p>
            <a:endParaRPr/>
          </a:p>
        </p:txBody>
      </p:sp>
      <p:sp>
        <p:nvSpPr>
          <p:cNvPr id="8" name="object 8"/>
          <p:cNvSpPr txBox="1"/>
          <p:nvPr/>
        </p:nvSpPr>
        <p:spPr>
          <a:xfrm>
            <a:off x="1755552" y="3108129"/>
            <a:ext cx="126238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a:cs typeface="Arial"/>
              </a:rPr>
              <a:t>AIRWAY</a:t>
            </a:r>
            <a:endParaRPr sz="2400">
              <a:latin typeface="Arial"/>
              <a:cs typeface="Arial"/>
            </a:endParaRPr>
          </a:p>
        </p:txBody>
      </p:sp>
      <p:sp>
        <p:nvSpPr>
          <p:cNvPr id="9" name="object 9"/>
          <p:cNvSpPr/>
          <p:nvPr/>
        </p:nvSpPr>
        <p:spPr>
          <a:xfrm>
            <a:off x="795527" y="3794759"/>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798667"/>
          </a:solidFill>
        </p:spPr>
        <p:txBody>
          <a:bodyPr wrap="square" lIns="0" tIns="0" rIns="0" bIns="0" rtlCol="0"/>
          <a:lstStyle/>
          <a:p>
            <a:endParaRPr/>
          </a:p>
        </p:txBody>
      </p:sp>
      <p:sp>
        <p:nvSpPr>
          <p:cNvPr id="10" name="object 10"/>
          <p:cNvSpPr txBox="1"/>
          <p:nvPr/>
        </p:nvSpPr>
        <p:spPr>
          <a:xfrm>
            <a:off x="1704191" y="3946424"/>
            <a:ext cx="3697604"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RESPIRATION</a:t>
            </a:r>
            <a:r>
              <a:rPr sz="2400" b="1" spc="-95" dirty="0">
                <a:solidFill>
                  <a:srgbClr val="FFFFFF"/>
                </a:solidFill>
                <a:latin typeface="Arial"/>
                <a:cs typeface="Arial"/>
              </a:rPr>
              <a:t> </a:t>
            </a:r>
            <a:r>
              <a:rPr sz="2400" i="1" spc="-10" dirty="0">
                <a:solidFill>
                  <a:srgbClr val="FFFFFF"/>
                </a:solidFill>
                <a:latin typeface="Arial"/>
                <a:cs typeface="Arial"/>
              </a:rPr>
              <a:t>(Breathing)</a:t>
            </a:r>
            <a:endParaRPr sz="2400">
              <a:latin typeface="Arial"/>
              <a:cs typeface="Arial"/>
            </a:endParaRPr>
          </a:p>
        </p:txBody>
      </p:sp>
      <p:sp>
        <p:nvSpPr>
          <p:cNvPr id="11" name="object 11"/>
          <p:cNvSpPr/>
          <p:nvPr/>
        </p:nvSpPr>
        <p:spPr>
          <a:xfrm>
            <a:off x="795527" y="4653534"/>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F16438"/>
          </a:solidFill>
        </p:spPr>
        <p:txBody>
          <a:bodyPr wrap="square" lIns="0" tIns="0" rIns="0" bIns="0" rtlCol="0"/>
          <a:lstStyle/>
          <a:p>
            <a:endParaRPr/>
          </a:p>
        </p:txBody>
      </p:sp>
      <p:sp>
        <p:nvSpPr>
          <p:cNvPr id="12" name="object 12"/>
          <p:cNvSpPr txBox="1"/>
          <p:nvPr/>
        </p:nvSpPr>
        <p:spPr>
          <a:xfrm>
            <a:off x="1712549" y="4828118"/>
            <a:ext cx="212471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a:cs typeface="Arial"/>
              </a:rPr>
              <a:t>CIRCULATION</a:t>
            </a:r>
            <a:endParaRPr sz="2400">
              <a:latin typeface="Arial"/>
              <a:cs typeface="Arial"/>
            </a:endParaRPr>
          </a:p>
        </p:txBody>
      </p:sp>
      <p:sp>
        <p:nvSpPr>
          <p:cNvPr id="13" name="object 13"/>
          <p:cNvSpPr/>
          <p:nvPr/>
        </p:nvSpPr>
        <p:spPr>
          <a:xfrm>
            <a:off x="810005" y="5512308"/>
            <a:ext cx="756285" cy="756285"/>
          </a:xfrm>
          <a:custGeom>
            <a:avLst/>
            <a:gdLst/>
            <a:ahLst/>
            <a:cxnLst/>
            <a:rect l="l" t="t" r="r" b="b"/>
            <a:pathLst>
              <a:path w="756285"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2"/>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4"/>
                </a:lnTo>
                <a:lnTo>
                  <a:pt x="425361" y="752959"/>
                </a:lnTo>
                <a:lnTo>
                  <a:pt x="471013" y="744361"/>
                </a:lnTo>
                <a:lnTo>
                  <a:pt x="514554" y="730463"/>
                </a:lnTo>
                <a:lnTo>
                  <a:pt x="555629" y="711621"/>
                </a:lnTo>
                <a:lnTo>
                  <a:pt x="593884" y="688187"/>
                </a:lnTo>
                <a:lnTo>
                  <a:pt x="628964" y="660517"/>
                </a:lnTo>
                <a:lnTo>
                  <a:pt x="660517" y="628964"/>
                </a:lnTo>
                <a:lnTo>
                  <a:pt x="688187" y="593884"/>
                </a:lnTo>
                <a:lnTo>
                  <a:pt x="711621" y="555629"/>
                </a:lnTo>
                <a:lnTo>
                  <a:pt x="730463" y="514554"/>
                </a:lnTo>
                <a:lnTo>
                  <a:pt x="744361" y="471013"/>
                </a:lnTo>
                <a:lnTo>
                  <a:pt x="752959" y="425361"/>
                </a:lnTo>
                <a:lnTo>
                  <a:pt x="755904" y="377952"/>
                </a:lnTo>
                <a:lnTo>
                  <a:pt x="752959" y="330542"/>
                </a:lnTo>
                <a:lnTo>
                  <a:pt x="744361" y="284890"/>
                </a:lnTo>
                <a:lnTo>
                  <a:pt x="730463" y="241349"/>
                </a:lnTo>
                <a:lnTo>
                  <a:pt x="711621" y="200274"/>
                </a:lnTo>
                <a:lnTo>
                  <a:pt x="688187" y="162019"/>
                </a:lnTo>
                <a:lnTo>
                  <a:pt x="660517" y="126939"/>
                </a:lnTo>
                <a:lnTo>
                  <a:pt x="628964" y="95386"/>
                </a:lnTo>
                <a:lnTo>
                  <a:pt x="593884" y="67716"/>
                </a:lnTo>
                <a:lnTo>
                  <a:pt x="555629" y="44282"/>
                </a:lnTo>
                <a:lnTo>
                  <a:pt x="514554" y="25440"/>
                </a:lnTo>
                <a:lnTo>
                  <a:pt x="471013" y="11542"/>
                </a:lnTo>
                <a:lnTo>
                  <a:pt x="425361" y="2944"/>
                </a:lnTo>
                <a:lnTo>
                  <a:pt x="377952" y="0"/>
                </a:lnTo>
                <a:close/>
              </a:path>
            </a:pathLst>
          </a:custGeom>
          <a:solidFill>
            <a:srgbClr val="764666"/>
          </a:solidFill>
        </p:spPr>
        <p:txBody>
          <a:bodyPr wrap="square" lIns="0" tIns="0" rIns="0" bIns="0" rtlCol="0"/>
          <a:lstStyle/>
          <a:p>
            <a:endParaRPr/>
          </a:p>
        </p:txBody>
      </p:sp>
      <p:sp>
        <p:nvSpPr>
          <p:cNvPr id="14" name="object 14"/>
          <p:cNvSpPr txBox="1"/>
          <p:nvPr/>
        </p:nvSpPr>
        <p:spPr>
          <a:xfrm>
            <a:off x="1755552" y="5499628"/>
            <a:ext cx="2446655" cy="756920"/>
          </a:xfrm>
          <a:prstGeom prst="rect">
            <a:avLst/>
          </a:prstGeom>
        </p:spPr>
        <p:txBody>
          <a:bodyPr vert="horz" wrap="square" lIns="0" tIns="12700" rIns="0" bIns="0" rtlCol="0">
            <a:spAutoFit/>
          </a:bodyPr>
          <a:lstStyle/>
          <a:p>
            <a:pPr marL="12700" marR="5080">
              <a:lnSpc>
                <a:spcPct val="100000"/>
              </a:lnSpc>
              <a:spcBef>
                <a:spcPts val="100"/>
              </a:spcBef>
            </a:pPr>
            <a:r>
              <a:rPr sz="2400" b="1" dirty="0">
                <a:solidFill>
                  <a:srgbClr val="FFFFFF"/>
                </a:solidFill>
                <a:latin typeface="Arial"/>
                <a:cs typeface="Arial"/>
              </a:rPr>
              <a:t>HYPOTHERMIA</a:t>
            </a:r>
            <a:r>
              <a:rPr sz="2400" b="1" spc="-114" dirty="0">
                <a:solidFill>
                  <a:srgbClr val="FFFFFF"/>
                </a:solidFill>
                <a:latin typeface="Arial"/>
                <a:cs typeface="Arial"/>
              </a:rPr>
              <a:t> </a:t>
            </a:r>
            <a:r>
              <a:rPr sz="2400" b="1" spc="-50" dirty="0">
                <a:solidFill>
                  <a:srgbClr val="FFFFFF"/>
                </a:solidFill>
                <a:latin typeface="Arial"/>
                <a:cs typeface="Arial"/>
              </a:rPr>
              <a:t>/ </a:t>
            </a:r>
            <a:r>
              <a:rPr sz="2400" b="1" dirty="0">
                <a:solidFill>
                  <a:srgbClr val="FFFFFF"/>
                </a:solidFill>
                <a:latin typeface="Arial"/>
                <a:cs typeface="Arial"/>
              </a:rPr>
              <a:t>HEAD</a:t>
            </a:r>
            <a:r>
              <a:rPr sz="2400" b="1" spc="-85" dirty="0">
                <a:solidFill>
                  <a:srgbClr val="FFFFFF"/>
                </a:solidFill>
                <a:latin typeface="Arial"/>
                <a:cs typeface="Arial"/>
              </a:rPr>
              <a:t> </a:t>
            </a:r>
            <a:r>
              <a:rPr sz="2400" b="1" spc="-10" dirty="0">
                <a:solidFill>
                  <a:srgbClr val="FFFFFF"/>
                </a:solidFill>
                <a:latin typeface="Arial"/>
                <a:cs typeface="Arial"/>
              </a:rPr>
              <a:t>INJURIES</a:t>
            </a:r>
            <a:endParaRPr sz="2400">
              <a:latin typeface="Arial"/>
              <a:cs typeface="Arial"/>
            </a:endParaRPr>
          </a:p>
        </p:txBody>
      </p:sp>
      <p:sp>
        <p:nvSpPr>
          <p:cNvPr id="15" name="object 15"/>
          <p:cNvSpPr/>
          <p:nvPr/>
        </p:nvSpPr>
        <p:spPr>
          <a:xfrm>
            <a:off x="795527" y="2076450"/>
            <a:ext cx="756920" cy="756285"/>
          </a:xfrm>
          <a:custGeom>
            <a:avLst/>
            <a:gdLst/>
            <a:ahLst/>
            <a:cxnLst/>
            <a:rect l="l" t="t" r="r" b="b"/>
            <a:pathLst>
              <a:path w="756919" h="756285">
                <a:moveTo>
                  <a:pt x="378333" y="0"/>
                </a:moveTo>
                <a:lnTo>
                  <a:pt x="330874" y="2944"/>
                </a:lnTo>
                <a:lnTo>
                  <a:pt x="285175" y="11542"/>
                </a:lnTo>
                <a:lnTo>
                  <a:pt x="241590" y="25440"/>
                </a:lnTo>
                <a:lnTo>
                  <a:pt x="200474" y="44282"/>
                </a:lnTo>
                <a:lnTo>
                  <a:pt x="162180" y="67716"/>
                </a:lnTo>
                <a:lnTo>
                  <a:pt x="127064" y="95386"/>
                </a:lnTo>
                <a:lnTo>
                  <a:pt x="95480" y="126939"/>
                </a:lnTo>
                <a:lnTo>
                  <a:pt x="67783" y="162019"/>
                </a:lnTo>
                <a:lnTo>
                  <a:pt x="44326" y="200274"/>
                </a:lnTo>
                <a:lnTo>
                  <a:pt x="25465" y="241349"/>
                </a:lnTo>
                <a:lnTo>
                  <a:pt x="11554" y="284890"/>
                </a:lnTo>
                <a:lnTo>
                  <a:pt x="2947" y="330542"/>
                </a:lnTo>
                <a:lnTo>
                  <a:pt x="0" y="377951"/>
                </a:lnTo>
                <a:lnTo>
                  <a:pt x="2947" y="425361"/>
                </a:lnTo>
                <a:lnTo>
                  <a:pt x="11554" y="471013"/>
                </a:lnTo>
                <a:lnTo>
                  <a:pt x="25465" y="514554"/>
                </a:lnTo>
                <a:lnTo>
                  <a:pt x="44326" y="555629"/>
                </a:lnTo>
                <a:lnTo>
                  <a:pt x="67783" y="593884"/>
                </a:lnTo>
                <a:lnTo>
                  <a:pt x="95480" y="628964"/>
                </a:lnTo>
                <a:lnTo>
                  <a:pt x="127064" y="660517"/>
                </a:lnTo>
                <a:lnTo>
                  <a:pt x="162180" y="688187"/>
                </a:lnTo>
                <a:lnTo>
                  <a:pt x="200474" y="711621"/>
                </a:lnTo>
                <a:lnTo>
                  <a:pt x="241590" y="730463"/>
                </a:lnTo>
                <a:lnTo>
                  <a:pt x="285175" y="744361"/>
                </a:lnTo>
                <a:lnTo>
                  <a:pt x="330874" y="752959"/>
                </a:lnTo>
                <a:lnTo>
                  <a:pt x="378333" y="755904"/>
                </a:lnTo>
                <a:lnTo>
                  <a:pt x="425791" y="752959"/>
                </a:lnTo>
                <a:lnTo>
                  <a:pt x="471490" y="744361"/>
                </a:lnTo>
                <a:lnTo>
                  <a:pt x="515075" y="730463"/>
                </a:lnTo>
                <a:lnTo>
                  <a:pt x="556191" y="711621"/>
                </a:lnTo>
                <a:lnTo>
                  <a:pt x="594485" y="688187"/>
                </a:lnTo>
                <a:lnTo>
                  <a:pt x="629601" y="660517"/>
                </a:lnTo>
                <a:lnTo>
                  <a:pt x="661185" y="628964"/>
                </a:lnTo>
                <a:lnTo>
                  <a:pt x="688882" y="593884"/>
                </a:lnTo>
                <a:lnTo>
                  <a:pt x="712339" y="555629"/>
                </a:lnTo>
                <a:lnTo>
                  <a:pt x="731200" y="514554"/>
                </a:lnTo>
                <a:lnTo>
                  <a:pt x="745111" y="471013"/>
                </a:lnTo>
                <a:lnTo>
                  <a:pt x="753718" y="425361"/>
                </a:lnTo>
                <a:lnTo>
                  <a:pt x="756666" y="377951"/>
                </a:lnTo>
                <a:lnTo>
                  <a:pt x="753718" y="330542"/>
                </a:lnTo>
                <a:lnTo>
                  <a:pt x="745111" y="284890"/>
                </a:lnTo>
                <a:lnTo>
                  <a:pt x="731200" y="241349"/>
                </a:lnTo>
                <a:lnTo>
                  <a:pt x="712339" y="200274"/>
                </a:lnTo>
                <a:lnTo>
                  <a:pt x="688882" y="162019"/>
                </a:lnTo>
                <a:lnTo>
                  <a:pt x="661185" y="126939"/>
                </a:lnTo>
                <a:lnTo>
                  <a:pt x="629601" y="95386"/>
                </a:lnTo>
                <a:lnTo>
                  <a:pt x="594485" y="67716"/>
                </a:lnTo>
                <a:lnTo>
                  <a:pt x="556191" y="44282"/>
                </a:lnTo>
                <a:lnTo>
                  <a:pt x="515075" y="25440"/>
                </a:lnTo>
                <a:lnTo>
                  <a:pt x="471490" y="11542"/>
                </a:lnTo>
                <a:lnTo>
                  <a:pt x="425791" y="2944"/>
                </a:lnTo>
                <a:lnTo>
                  <a:pt x="378333" y="0"/>
                </a:lnTo>
                <a:close/>
              </a:path>
            </a:pathLst>
          </a:custGeom>
          <a:solidFill>
            <a:srgbClr val="D53439"/>
          </a:solidFill>
        </p:spPr>
        <p:txBody>
          <a:bodyPr wrap="square" lIns="0" tIns="0" rIns="0" bIns="0" rtlCol="0"/>
          <a:lstStyle/>
          <a:p>
            <a:endParaRPr/>
          </a:p>
        </p:txBody>
      </p:sp>
      <p:sp>
        <p:nvSpPr>
          <p:cNvPr id="16" name="object 16"/>
          <p:cNvSpPr txBox="1"/>
          <p:nvPr/>
        </p:nvSpPr>
        <p:spPr>
          <a:xfrm>
            <a:off x="921130" y="1859183"/>
            <a:ext cx="505459" cy="4320540"/>
          </a:xfrm>
          <a:prstGeom prst="rect">
            <a:avLst/>
          </a:prstGeom>
        </p:spPr>
        <p:txBody>
          <a:bodyPr vert="horz" wrap="square" lIns="0" tIns="12700" rIns="0" bIns="0" rtlCol="0">
            <a:spAutoFit/>
          </a:bodyPr>
          <a:lstStyle/>
          <a:p>
            <a:pPr marL="54610" marR="5080" indent="-42545" algn="just">
              <a:lnSpc>
                <a:spcPct val="140900"/>
              </a:lnSpc>
              <a:spcBef>
                <a:spcPts val="100"/>
              </a:spcBef>
            </a:pPr>
            <a:r>
              <a:rPr sz="4000" spc="-50" dirty="0">
                <a:solidFill>
                  <a:srgbClr val="FFFFFF"/>
                </a:solidFill>
                <a:latin typeface="Arial Black"/>
                <a:cs typeface="Arial Black"/>
              </a:rPr>
              <a:t>M A R C H</a:t>
            </a:r>
            <a:endParaRPr sz="4000">
              <a:latin typeface="Arial Black"/>
              <a:cs typeface="Arial Black"/>
            </a:endParaRPr>
          </a:p>
        </p:txBody>
      </p:sp>
      <p:sp>
        <p:nvSpPr>
          <p:cNvPr id="17" name="object 17"/>
          <p:cNvSpPr/>
          <p:nvPr/>
        </p:nvSpPr>
        <p:spPr>
          <a:xfrm>
            <a:off x="6714743" y="2977133"/>
            <a:ext cx="756285" cy="756285"/>
          </a:xfrm>
          <a:custGeom>
            <a:avLst/>
            <a:gdLst/>
            <a:ahLst/>
            <a:cxnLst/>
            <a:rect l="l" t="t" r="r" b="b"/>
            <a:pathLst>
              <a:path w="756284"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1"/>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4"/>
                </a:lnTo>
                <a:lnTo>
                  <a:pt x="425361" y="752959"/>
                </a:lnTo>
                <a:lnTo>
                  <a:pt x="471013" y="744361"/>
                </a:lnTo>
                <a:lnTo>
                  <a:pt x="514554" y="730463"/>
                </a:lnTo>
                <a:lnTo>
                  <a:pt x="555629" y="711621"/>
                </a:lnTo>
                <a:lnTo>
                  <a:pt x="593884" y="688187"/>
                </a:lnTo>
                <a:lnTo>
                  <a:pt x="628964" y="660517"/>
                </a:lnTo>
                <a:lnTo>
                  <a:pt x="660517" y="628964"/>
                </a:lnTo>
                <a:lnTo>
                  <a:pt x="688187" y="593884"/>
                </a:lnTo>
                <a:lnTo>
                  <a:pt x="711621" y="555629"/>
                </a:lnTo>
                <a:lnTo>
                  <a:pt x="730463" y="514554"/>
                </a:lnTo>
                <a:lnTo>
                  <a:pt x="744361" y="471013"/>
                </a:lnTo>
                <a:lnTo>
                  <a:pt x="752959" y="425361"/>
                </a:lnTo>
                <a:lnTo>
                  <a:pt x="755904" y="377951"/>
                </a:lnTo>
                <a:lnTo>
                  <a:pt x="752959" y="330542"/>
                </a:lnTo>
                <a:lnTo>
                  <a:pt x="744361" y="284890"/>
                </a:lnTo>
                <a:lnTo>
                  <a:pt x="730463" y="241349"/>
                </a:lnTo>
                <a:lnTo>
                  <a:pt x="711621" y="200274"/>
                </a:lnTo>
                <a:lnTo>
                  <a:pt x="688187" y="162019"/>
                </a:lnTo>
                <a:lnTo>
                  <a:pt x="660517" y="126939"/>
                </a:lnTo>
                <a:lnTo>
                  <a:pt x="628964" y="95386"/>
                </a:lnTo>
                <a:lnTo>
                  <a:pt x="593884" y="67716"/>
                </a:lnTo>
                <a:lnTo>
                  <a:pt x="555629" y="44282"/>
                </a:lnTo>
                <a:lnTo>
                  <a:pt x="514554" y="25440"/>
                </a:lnTo>
                <a:lnTo>
                  <a:pt x="471013" y="11542"/>
                </a:lnTo>
                <a:lnTo>
                  <a:pt x="425361" y="2944"/>
                </a:lnTo>
                <a:lnTo>
                  <a:pt x="377952" y="0"/>
                </a:lnTo>
                <a:close/>
              </a:path>
            </a:pathLst>
          </a:custGeom>
          <a:solidFill>
            <a:srgbClr val="7E7E7E"/>
          </a:solidFill>
        </p:spPr>
        <p:txBody>
          <a:bodyPr wrap="square" lIns="0" tIns="0" rIns="0" bIns="0" rtlCol="0"/>
          <a:lstStyle/>
          <a:p>
            <a:endParaRPr/>
          </a:p>
        </p:txBody>
      </p:sp>
      <p:sp>
        <p:nvSpPr>
          <p:cNvPr id="18" name="object 18"/>
          <p:cNvSpPr/>
          <p:nvPr/>
        </p:nvSpPr>
        <p:spPr>
          <a:xfrm>
            <a:off x="6714743" y="3862578"/>
            <a:ext cx="756285" cy="756285"/>
          </a:xfrm>
          <a:custGeom>
            <a:avLst/>
            <a:gdLst/>
            <a:ahLst/>
            <a:cxnLst/>
            <a:rect l="l" t="t" r="r" b="b"/>
            <a:pathLst>
              <a:path w="756284"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2"/>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4"/>
                </a:lnTo>
                <a:lnTo>
                  <a:pt x="425361" y="752959"/>
                </a:lnTo>
                <a:lnTo>
                  <a:pt x="471013" y="744361"/>
                </a:lnTo>
                <a:lnTo>
                  <a:pt x="514554" y="730463"/>
                </a:lnTo>
                <a:lnTo>
                  <a:pt x="555629" y="711621"/>
                </a:lnTo>
                <a:lnTo>
                  <a:pt x="593884" y="688187"/>
                </a:lnTo>
                <a:lnTo>
                  <a:pt x="628964" y="660517"/>
                </a:lnTo>
                <a:lnTo>
                  <a:pt x="660517" y="628964"/>
                </a:lnTo>
                <a:lnTo>
                  <a:pt x="688187" y="593884"/>
                </a:lnTo>
                <a:lnTo>
                  <a:pt x="711621" y="555629"/>
                </a:lnTo>
                <a:lnTo>
                  <a:pt x="730463" y="514554"/>
                </a:lnTo>
                <a:lnTo>
                  <a:pt x="744361" y="471013"/>
                </a:lnTo>
                <a:lnTo>
                  <a:pt x="752959" y="425361"/>
                </a:lnTo>
                <a:lnTo>
                  <a:pt x="755904" y="377952"/>
                </a:lnTo>
                <a:lnTo>
                  <a:pt x="752959" y="330542"/>
                </a:lnTo>
                <a:lnTo>
                  <a:pt x="744361" y="284890"/>
                </a:lnTo>
                <a:lnTo>
                  <a:pt x="730463" y="241349"/>
                </a:lnTo>
                <a:lnTo>
                  <a:pt x="711621" y="200274"/>
                </a:lnTo>
                <a:lnTo>
                  <a:pt x="688187" y="162019"/>
                </a:lnTo>
                <a:lnTo>
                  <a:pt x="660517" y="126939"/>
                </a:lnTo>
                <a:lnTo>
                  <a:pt x="628964" y="95386"/>
                </a:lnTo>
                <a:lnTo>
                  <a:pt x="593884" y="67716"/>
                </a:lnTo>
                <a:lnTo>
                  <a:pt x="555629" y="44282"/>
                </a:lnTo>
                <a:lnTo>
                  <a:pt x="514554" y="25440"/>
                </a:lnTo>
                <a:lnTo>
                  <a:pt x="471013" y="11542"/>
                </a:lnTo>
                <a:lnTo>
                  <a:pt x="425361" y="2944"/>
                </a:lnTo>
                <a:lnTo>
                  <a:pt x="377952" y="0"/>
                </a:lnTo>
                <a:close/>
              </a:path>
            </a:pathLst>
          </a:custGeom>
          <a:solidFill>
            <a:srgbClr val="7E7E7E"/>
          </a:solidFill>
        </p:spPr>
        <p:txBody>
          <a:bodyPr wrap="square" lIns="0" tIns="0" rIns="0" bIns="0" rtlCol="0"/>
          <a:lstStyle/>
          <a:p>
            <a:endParaRPr/>
          </a:p>
        </p:txBody>
      </p:sp>
      <p:sp>
        <p:nvSpPr>
          <p:cNvPr id="19" name="object 19"/>
          <p:cNvSpPr txBox="1"/>
          <p:nvPr/>
        </p:nvSpPr>
        <p:spPr>
          <a:xfrm>
            <a:off x="6825167" y="3894196"/>
            <a:ext cx="534035" cy="635635"/>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W</a:t>
            </a:r>
            <a:endParaRPr sz="4000">
              <a:latin typeface="Arial Black"/>
              <a:cs typeface="Arial Black"/>
            </a:endParaRPr>
          </a:p>
        </p:txBody>
      </p:sp>
      <p:sp>
        <p:nvSpPr>
          <p:cNvPr id="20" name="object 20"/>
          <p:cNvSpPr/>
          <p:nvPr/>
        </p:nvSpPr>
        <p:spPr>
          <a:xfrm>
            <a:off x="6714743" y="4748021"/>
            <a:ext cx="756285" cy="756920"/>
          </a:xfrm>
          <a:custGeom>
            <a:avLst/>
            <a:gdLst/>
            <a:ahLst/>
            <a:cxnLst/>
            <a:rect l="l" t="t" r="r" b="b"/>
            <a:pathLst>
              <a:path w="756284" h="756920">
                <a:moveTo>
                  <a:pt x="377952" y="0"/>
                </a:moveTo>
                <a:lnTo>
                  <a:pt x="330542" y="2947"/>
                </a:lnTo>
                <a:lnTo>
                  <a:pt x="284890" y="11554"/>
                </a:lnTo>
                <a:lnTo>
                  <a:pt x="241349" y="25465"/>
                </a:lnTo>
                <a:lnTo>
                  <a:pt x="200274" y="44326"/>
                </a:lnTo>
                <a:lnTo>
                  <a:pt x="162019" y="67783"/>
                </a:lnTo>
                <a:lnTo>
                  <a:pt x="126939" y="95480"/>
                </a:lnTo>
                <a:lnTo>
                  <a:pt x="95386" y="127064"/>
                </a:lnTo>
                <a:lnTo>
                  <a:pt x="67716" y="162180"/>
                </a:lnTo>
                <a:lnTo>
                  <a:pt x="44282" y="200474"/>
                </a:lnTo>
                <a:lnTo>
                  <a:pt x="25440" y="241590"/>
                </a:lnTo>
                <a:lnTo>
                  <a:pt x="11542" y="285175"/>
                </a:lnTo>
                <a:lnTo>
                  <a:pt x="2944" y="330874"/>
                </a:lnTo>
                <a:lnTo>
                  <a:pt x="0" y="378332"/>
                </a:lnTo>
                <a:lnTo>
                  <a:pt x="2944" y="425791"/>
                </a:lnTo>
                <a:lnTo>
                  <a:pt x="11542" y="471490"/>
                </a:lnTo>
                <a:lnTo>
                  <a:pt x="25440" y="515075"/>
                </a:lnTo>
                <a:lnTo>
                  <a:pt x="44282" y="556191"/>
                </a:lnTo>
                <a:lnTo>
                  <a:pt x="67716" y="594485"/>
                </a:lnTo>
                <a:lnTo>
                  <a:pt x="95386" y="629601"/>
                </a:lnTo>
                <a:lnTo>
                  <a:pt x="126939" y="661185"/>
                </a:lnTo>
                <a:lnTo>
                  <a:pt x="162019" y="688882"/>
                </a:lnTo>
                <a:lnTo>
                  <a:pt x="200274" y="712339"/>
                </a:lnTo>
                <a:lnTo>
                  <a:pt x="241349" y="731200"/>
                </a:lnTo>
                <a:lnTo>
                  <a:pt x="284890" y="745111"/>
                </a:lnTo>
                <a:lnTo>
                  <a:pt x="330542" y="753718"/>
                </a:lnTo>
                <a:lnTo>
                  <a:pt x="377952" y="756665"/>
                </a:lnTo>
                <a:lnTo>
                  <a:pt x="425361" y="753718"/>
                </a:lnTo>
                <a:lnTo>
                  <a:pt x="471013" y="745111"/>
                </a:lnTo>
                <a:lnTo>
                  <a:pt x="514554" y="731200"/>
                </a:lnTo>
                <a:lnTo>
                  <a:pt x="555629" y="712339"/>
                </a:lnTo>
                <a:lnTo>
                  <a:pt x="593884" y="688882"/>
                </a:lnTo>
                <a:lnTo>
                  <a:pt x="628964" y="661185"/>
                </a:lnTo>
                <a:lnTo>
                  <a:pt x="660517" y="629601"/>
                </a:lnTo>
                <a:lnTo>
                  <a:pt x="688187" y="594485"/>
                </a:lnTo>
                <a:lnTo>
                  <a:pt x="711621" y="556191"/>
                </a:lnTo>
                <a:lnTo>
                  <a:pt x="730463" y="515075"/>
                </a:lnTo>
                <a:lnTo>
                  <a:pt x="744361" y="471490"/>
                </a:lnTo>
                <a:lnTo>
                  <a:pt x="752959" y="425791"/>
                </a:lnTo>
                <a:lnTo>
                  <a:pt x="755904" y="378332"/>
                </a:lnTo>
                <a:lnTo>
                  <a:pt x="752959" y="330874"/>
                </a:lnTo>
                <a:lnTo>
                  <a:pt x="744361" y="285175"/>
                </a:lnTo>
                <a:lnTo>
                  <a:pt x="730463" y="241590"/>
                </a:lnTo>
                <a:lnTo>
                  <a:pt x="711621" y="200474"/>
                </a:lnTo>
                <a:lnTo>
                  <a:pt x="688187" y="162180"/>
                </a:lnTo>
                <a:lnTo>
                  <a:pt x="660517" y="127064"/>
                </a:lnTo>
                <a:lnTo>
                  <a:pt x="628964" y="95480"/>
                </a:lnTo>
                <a:lnTo>
                  <a:pt x="593884" y="67783"/>
                </a:lnTo>
                <a:lnTo>
                  <a:pt x="555629" y="44326"/>
                </a:lnTo>
                <a:lnTo>
                  <a:pt x="514554" y="25465"/>
                </a:lnTo>
                <a:lnTo>
                  <a:pt x="471013" y="11554"/>
                </a:lnTo>
                <a:lnTo>
                  <a:pt x="425361" y="2947"/>
                </a:lnTo>
                <a:lnTo>
                  <a:pt x="377952" y="0"/>
                </a:lnTo>
                <a:close/>
              </a:path>
            </a:pathLst>
          </a:custGeom>
          <a:solidFill>
            <a:srgbClr val="7E7E7E"/>
          </a:solidFill>
        </p:spPr>
        <p:txBody>
          <a:bodyPr wrap="square" lIns="0" tIns="0" rIns="0" bIns="0" rtlCol="0"/>
          <a:lstStyle/>
          <a:p>
            <a:endParaRPr/>
          </a:p>
        </p:txBody>
      </p:sp>
      <p:sp>
        <p:nvSpPr>
          <p:cNvPr id="21" name="object 21"/>
          <p:cNvSpPr txBox="1"/>
          <p:nvPr/>
        </p:nvSpPr>
        <p:spPr>
          <a:xfrm>
            <a:off x="6896065" y="4779898"/>
            <a:ext cx="393065" cy="635635"/>
          </a:xfrm>
          <a:prstGeom prst="rect">
            <a:avLst/>
          </a:prstGeom>
        </p:spPr>
        <p:txBody>
          <a:bodyPr vert="horz" wrap="square" lIns="0" tIns="12700" rIns="0" bIns="0" rtlCol="0">
            <a:spAutoFit/>
          </a:bodyPr>
          <a:lstStyle/>
          <a:p>
            <a:pPr marL="12700">
              <a:lnSpc>
                <a:spcPct val="100000"/>
              </a:lnSpc>
              <a:spcBef>
                <a:spcPts val="100"/>
              </a:spcBef>
            </a:pPr>
            <a:r>
              <a:rPr sz="4000" spc="-50" dirty="0">
                <a:solidFill>
                  <a:srgbClr val="FFFFFF"/>
                </a:solidFill>
                <a:latin typeface="Arial Black"/>
                <a:cs typeface="Arial Black"/>
              </a:rPr>
              <a:t>S</a:t>
            </a:r>
            <a:endParaRPr sz="4000">
              <a:latin typeface="Arial Black"/>
              <a:cs typeface="Arial Black"/>
            </a:endParaRPr>
          </a:p>
        </p:txBody>
      </p:sp>
      <p:sp>
        <p:nvSpPr>
          <p:cNvPr id="22" name="object 22"/>
          <p:cNvSpPr/>
          <p:nvPr/>
        </p:nvSpPr>
        <p:spPr>
          <a:xfrm>
            <a:off x="6714743" y="2109977"/>
            <a:ext cx="756285" cy="756285"/>
          </a:xfrm>
          <a:custGeom>
            <a:avLst/>
            <a:gdLst/>
            <a:ahLst/>
            <a:cxnLst/>
            <a:rect l="l" t="t" r="r" b="b"/>
            <a:pathLst>
              <a:path w="756284"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1"/>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4"/>
                </a:lnTo>
                <a:lnTo>
                  <a:pt x="425361" y="752959"/>
                </a:lnTo>
                <a:lnTo>
                  <a:pt x="471013" y="744361"/>
                </a:lnTo>
                <a:lnTo>
                  <a:pt x="514554" y="730463"/>
                </a:lnTo>
                <a:lnTo>
                  <a:pt x="555629" y="711621"/>
                </a:lnTo>
                <a:lnTo>
                  <a:pt x="593884" y="688187"/>
                </a:lnTo>
                <a:lnTo>
                  <a:pt x="628964" y="660517"/>
                </a:lnTo>
                <a:lnTo>
                  <a:pt x="660517" y="628964"/>
                </a:lnTo>
                <a:lnTo>
                  <a:pt x="688187" y="593884"/>
                </a:lnTo>
                <a:lnTo>
                  <a:pt x="711621" y="555629"/>
                </a:lnTo>
                <a:lnTo>
                  <a:pt x="730463" y="514554"/>
                </a:lnTo>
                <a:lnTo>
                  <a:pt x="744361" y="471013"/>
                </a:lnTo>
                <a:lnTo>
                  <a:pt x="752959" y="425361"/>
                </a:lnTo>
                <a:lnTo>
                  <a:pt x="755904" y="377951"/>
                </a:lnTo>
                <a:lnTo>
                  <a:pt x="752959" y="330542"/>
                </a:lnTo>
                <a:lnTo>
                  <a:pt x="744361" y="284890"/>
                </a:lnTo>
                <a:lnTo>
                  <a:pt x="730463" y="241349"/>
                </a:lnTo>
                <a:lnTo>
                  <a:pt x="711621" y="200274"/>
                </a:lnTo>
                <a:lnTo>
                  <a:pt x="688187" y="162019"/>
                </a:lnTo>
                <a:lnTo>
                  <a:pt x="660517" y="126939"/>
                </a:lnTo>
                <a:lnTo>
                  <a:pt x="628964" y="95386"/>
                </a:lnTo>
                <a:lnTo>
                  <a:pt x="593884" y="67716"/>
                </a:lnTo>
                <a:lnTo>
                  <a:pt x="555629" y="44282"/>
                </a:lnTo>
                <a:lnTo>
                  <a:pt x="514554" y="25440"/>
                </a:lnTo>
                <a:lnTo>
                  <a:pt x="471013" y="11542"/>
                </a:lnTo>
                <a:lnTo>
                  <a:pt x="425361" y="2944"/>
                </a:lnTo>
                <a:lnTo>
                  <a:pt x="377952" y="0"/>
                </a:lnTo>
                <a:close/>
              </a:path>
            </a:pathLst>
          </a:custGeom>
          <a:solidFill>
            <a:srgbClr val="7E7E7E"/>
          </a:solidFill>
        </p:spPr>
        <p:txBody>
          <a:bodyPr wrap="square" lIns="0" tIns="0" rIns="0" bIns="0" rtlCol="0"/>
          <a:lstStyle/>
          <a:p>
            <a:endParaRPr/>
          </a:p>
        </p:txBody>
      </p:sp>
      <p:sp>
        <p:nvSpPr>
          <p:cNvPr id="23" name="object 23"/>
          <p:cNvSpPr txBox="1"/>
          <p:nvPr/>
        </p:nvSpPr>
        <p:spPr>
          <a:xfrm>
            <a:off x="6881586" y="1884136"/>
            <a:ext cx="421005" cy="1760220"/>
          </a:xfrm>
          <a:prstGeom prst="rect">
            <a:avLst/>
          </a:prstGeom>
        </p:spPr>
        <p:txBody>
          <a:bodyPr vert="horz" wrap="square" lIns="0" tIns="12700" rIns="0" bIns="0" rtlCol="0">
            <a:spAutoFit/>
          </a:bodyPr>
          <a:lstStyle/>
          <a:p>
            <a:pPr marL="12700" marR="5080" indent="13970">
              <a:lnSpc>
                <a:spcPct val="142200"/>
              </a:lnSpc>
              <a:spcBef>
                <a:spcPts val="100"/>
              </a:spcBef>
            </a:pPr>
            <a:r>
              <a:rPr sz="4000" spc="-50" dirty="0">
                <a:solidFill>
                  <a:srgbClr val="FFFFFF"/>
                </a:solidFill>
                <a:latin typeface="Arial Black"/>
                <a:cs typeface="Arial Black"/>
              </a:rPr>
              <a:t>P A</a:t>
            </a:r>
            <a:endParaRPr sz="4000">
              <a:latin typeface="Arial Black"/>
              <a:cs typeface="Arial Black"/>
            </a:endParaRPr>
          </a:p>
        </p:txBody>
      </p:sp>
      <p:sp>
        <p:nvSpPr>
          <p:cNvPr id="24" name="object 24"/>
          <p:cNvSpPr txBox="1"/>
          <p:nvPr/>
        </p:nvSpPr>
        <p:spPr>
          <a:xfrm>
            <a:off x="878561" y="1523867"/>
            <a:ext cx="298831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a:cs typeface="Arial"/>
              </a:rPr>
              <a:t>LIFE-THREATENING</a:t>
            </a:r>
            <a:endParaRPr sz="2400">
              <a:latin typeface="Arial"/>
              <a:cs typeface="Arial"/>
            </a:endParaRPr>
          </a:p>
        </p:txBody>
      </p:sp>
      <p:sp>
        <p:nvSpPr>
          <p:cNvPr id="25" name="object 25"/>
          <p:cNvSpPr/>
          <p:nvPr/>
        </p:nvSpPr>
        <p:spPr>
          <a:xfrm>
            <a:off x="6023609" y="1652777"/>
            <a:ext cx="0" cy="4770755"/>
          </a:xfrm>
          <a:custGeom>
            <a:avLst/>
            <a:gdLst/>
            <a:ahLst/>
            <a:cxnLst/>
            <a:rect l="l" t="t" r="r" b="b"/>
            <a:pathLst>
              <a:path h="4770755">
                <a:moveTo>
                  <a:pt x="0" y="0"/>
                </a:moveTo>
                <a:lnTo>
                  <a:pt x="0" y="4770285"/>
                </a:lnTo>
              </a:path>
            </a:pathLst>
          </a:custGeom>
          <a:ln w="38100">
            <a:solidFill>
              <a:srgbClr val="888888"/>
            </a:solidFill>
            <a:prstDash val="dot"/>
          </a:ln>
        </p:spPr>
        <p:txBody>
          <a:bodyPr wrap="square" lIns="0" tIns="0" rIns="0" bIns="0" rtlCol="0"/>
          <a:lstStyle/>
          <a:p>
            <a:endParaRPr/>
          </a:p>
        </p:txBody>
      </p:sp>
      <p:sp>
        <p:nvSpPr>
          <p:cNvPr id="26" name="object 26"/>
          <p:cNvSpPr/>
          <p:nvPr/>
        </p:nvSpPr>
        <p:spPr>
          <a:xfrm>
            <a:off x="3457955" y="2668523"/>
            <a:ext cx="1405255" cy="346075"/>
          </a:xfrm>
          <a:custGeom>
            <a:avLst/>
            <a:gdLst/>
            <a:ahLst/>
            <a:cxnLst/>
            <a:rect l="l" t="t" r="r" b="b"/>
            <a:pathLst>
              <a:path w="1405254" h="346075">
                <a:moveTo>
                  <a:pt x="1232154" y="0"/>
                </a:moveTo>
                <a:lnTo>
                  <a:pt x="172974" y="0"/>
                </a:lnTo>
                <a:lnTo>
                  <a:pt x="126991" y="6178"/>
                </a:lnTo>
                <a:lnTo>
                  <a:pt x="85671" y="23616"/>
                </a:lnTo>
                <a:lnTo>
                  <a:pt x="50663" y="50663"/>
                </a:lnTo>
                <a:lnTo>
                  <a:pt x="23616" y="85671"/>
                </a:lnTo>
                <a:lnTo>
                  <a:pt x="6178" y="126991"/>
                </a:lnTo>
                <a:lnTo>
                  <a:pt x="0" y="172974"/>
                </a:lnTo>
                <a:lnTo>
                  <a:pt x="6178" y="218956"/>
                </a:lnTo>
                <a:lnTo>
                  <a:pt x="23616" y="260276"/>
                </a:lnTo>
                <a:lnTo>
                  <a:pt x="50663" y="295284"/>
                </a:lnTo>
                <a:lnTo>
                  <a:pt x="85671" y="322331"/>
                </a:lnTo>
                <a:lnTo>
                  <a:pt x="126991" y="339769"/>
                </a:lnTo>
                <a:lnTo>
                  <a:pt x="172974" y="345948"/>
                </a:lnTo>
                <a:lnTo>
                  <a:pt x="1232154" y="345948"/>
                </a:lnTo>
                <a:lnTo>
                  <a:pt x="1278136" y="339769"/>
                </a:lnTo>
                <a:lnTo>
                  <a:pt x="1319456" y="322331"/>
                </a:lnTo>
                <a:lnTo>
                  <a:pt x="1354464" y="295284"/>
                </a:lnTo>
                <a:lnTo>
                  <a:pt x="1381511" y="260276"/>
                </a:lnTo>
                <a:lnTo>
                  <a:pt x="1398949" y="218956"/>
                </a:lnTo>
                <a:lnTo>
                  <a:pt x="1405128" y="172974"/>
                </a:lnTo>
                <a:lnTo>
                  <a:pt x="1398949" y="126991"/>
                </a:lnTo>
                <a:lnTo>
                  <a:pt x="1381511" y="85671"/>
                </a:lnTo>
                <a:lnTo>
                  <a:pt x="1354464" y="50663"/>
                </a:lnTo>
                <a:lnTo>
                  <a:pt x="1319456" y="23616"/>
                </a:lnTo>
                <a:lnTo>
                  <a:pt x="1278136" y="6178"/>
                </a:lnTo>
                <a:lnTo>
                  <a:pt x="1232154" y="0"/>
                </a:lnTo>
                <a:close/>
              </a:path>
            </a:pathLst>
          </a:custGeom>
          <a:solidFill>
            <a:srgbClr val="D53439"/>
          </a:solidFill>
        </p:spPr>
        <p:txBody>
          <a:bodyPr wrap="square" lIns="0" tIns="0" rIns="0" bIns="0" rtlCol="0"/>
          <a:lstStyle/>
          <a:p>
            <a:endParaRPr/>
          </a:p>
        </p:txBody>
      </p:sp>
      <p:sp>
        <p:nvSpPr>
          <p:cNvPr id="27" name="object 27"/>
          <p:cNvSpPr txBox="1"/>
          <p:nvPr/>
        </p:nvSpPr>
        <p:spPr>
          <a:xfrm>
            <a:off x="1704191" y="2079403"/>
            <a:ext cx="3055620" cy="880744"/>
          </a:xfrm>
          <a:prstGeom prst="rect">
            <a:avLst/>
          </a:prstGeom>
        </p:spPr>
        <p:txBody>
          <a:bodyPr vert="horz" wrap="square" lIns="0" tIns="159385" rIns="0" bIns="0" rtlCol="0">
            <a:spAutoFit/>
          </a:bodyPr>
          <a:lstStyle/>
          <a:p>
            <a:pPr marL="12700">
              <a:lnSpc>
                <a:spcPct val="100000"/>
              </a:lnSpc>
              <a:spcBef>
                <a:spcPts val="1255"/>
              </a:spcBef>
            </a:pPr>
            <a:r>
              <a:rPr sz="2400" b="1" dirty="0">
                <a:solidFill>
                  <a:srgbClr val="FFFFFF"/>
                </a:solidFill>
                <a:latin typeface="Arial"/>
                <a:cs typeface="Arial"/>
              </a:rPr>
              <a:t>MASSIVE</a:t>
            </a:r>
            <a:r>
              <a:rPr sz="2400" b="1" spc="-45" dirty="0">
                <a:solidFill>
                  <a:srgbClr val="FFFFFF"/>
                </a:solidFill>
                <a:latin typeface="Arial"/>
                <a:cs typeface="Arial"/>
              </a:rPr>
              <a:t> </a:t>
            </a:r>
            <a:r>
              <a:rPr sz="2400" b="1" spc="-10" dirty="0">
                <a:solidFill>
                  <a:srgbClr val="FFFFFF"/>
                </a:solidFill>
                <a:latin typeface="Arial"/>
                <a:cs typeface="Arial"/>
              </a:rPr>
              <a:t>BLEEDING</a:t>
            </a:r>
            <a:endParaRPr sz="2400">
              <a:latin typeface="Arial"/>
              <a:cs typeface="Arial"/>
            </a:endParaRPr>
          </a:p>
          <a:p>
            <a:pPr marL="1893570">
              <a:lnSpc>
                <a:spcPct val="100000"/>
              </a:lnSpc>
              <a:spcBef>
                <a:spcPts val="775"/>
              </a:spcBef>
            </a:pPr>
            <a:r>
              <a:rPr sz="1600" b="1" dirty="0">
                <a:solidFill>
                  <a:srgbClr val="F1F1F1"/>
                </a:solidFill>
                <a:latin typeface="Arial"/>
                <a:cs typeface="Arial"/>
              </a:rPr>
              <a:t>#1</a:t>
            </a:r>
            <a:r>
              <a:rPr sz="1600" b="1" spc="-15" dirty="0">
                <a:solidFill>
                  <a:srgbClr val="F1F1F1"/>
                </a:solidFill>
                <a:latin typeface="Arial"/>
                <a:cs typeface="Arial"/>
              </a:rPr>
              <a:t> </a:t>
            </a:r>
            <a:r>
              <a:rPr sz="1600" b="1" spc="-10" dirty="0">
                <a:solidFill>
                  <a:srgbClr val="F1F1F1"/>
                </a:solidFill>
                <a:latin typeface="Arial"/>
                <a:cs typeface="Arial"/>
              </a:rPr>
              <a:t>Priority</a:t>
            </a:r>
            <a:endParaRPr sz="1600">
              <a:latin typeface="Arial"/>
              <a:cs typeface="Arial"/>
            </a:endParaRPr>
          </a:p>
        </p:txBody>
      </p:sp>
      <p:sp>
        <p:nvSpPr>
          <p:cNvPr id="28" name="object 28"/>
          <p:cNvSpPr/>
          <p:nvPr/>
        </p:nvSpPr>
        <p:spPr>
          <a:xfrm>
            <a:off x="272795" y="1434083"/>
            <a:ext cx="5446395" cy="4975225"/>
          </a:xfrm>
          <a:custGeom>
            <a:avLst/>
            <a:gdLst/>
            <a:ahLst/>
            <a:cxnLst/>
            <a:rect l="l" t="t" r="r" b="b"/>
            <a:pathLst>
              <a:path w="5446395" h="4975225">
                <a:moveTo>
                  <a:pt x="5446014" y="0"/>
                </a:moveTo>
                <a:lnTo>
                  <a:pt x="0" y="0"/>
                </a:lnTo>
                <a:lnTo>
                  <a:pt x="0" y="4975098"/>
                </a:lnTo>
                <a:lnTo>
                  <a:pt x="5446014" y="4975098"/>
                </a:lnTo>
                <a:lnTo>
                  <a:pt x="5446014" y="0"/>
                </a:lnTo>
                <a:close/>
              </a:path>
            </a:pathLst>
          </a:custGeom>
          <a:solidFill>
            <a:srgbClr val="2D3334">
              <a:alpha val="49409"/>
            </a:srgbClr>
          </a:solidFill>
        </p:spPr>
        <p:txBody>
          <a:bodyPr wrap="square" lIns="0" tIns="0" rIns="0" bIns="0" rtlCol="0"/>
          <a:lstStyle/>
          <a:p>
            <a:endParaRPr/>
          </a:p>
        </p:txBody>
      </p:sp>
      <p:sp>
        <p:nvSpPr>
          <p:cNvPr id="29" name="object 29"/>
          <p:cNvSpPr txBox="1"/>
          <p:nvPr/>
        </p:nvSpPr>
        <p:spPr>
          <a:xfrm>
            <a:off x="6712738" y="1524006"/>
            <a:ext cx="4088129" cy="3728720"/>
          </a:xfrm>
          <a:prstGeom prst="rect">
            <a:avLst/>
          </a:prstGeom>
        </p:spPr>
        <p:txBody>
          <a:bodyPr vert="horz" wrap="square" lIns="0" tIns="12700" rIns="0" bIns="0" rtlCol="0">
            <a:spAutoFit/>
          </a:bodyPr>
          <a:lstStyle/>
          <a:p>
            <a:pPr marL="12700">
              <a:lnSpc>
                <a:spcPct val="100000"/>
              </a:lnSpc>
              <a:spcBef>
                <a:spcPts val="100"/>
              </a:spcBef>
            </a:pPr>
            <a:r>
              <a:rPr sz="2400" b="1" u="sng" dirty="0">
                <a:solidFill>
                  <a:srgbClr val="FFFFFF"/>
                </a:solidFill>
                <a:uFill>
                  <a:solidFill>
                    <a:srgbClr val="FFFFFF"/>
                  </a:solidFill>
                </a:uFill>
                <a:latin typeface="Arial"/>
                <a:cs typeface="Arial"/>
              </a:rPr>
              <a:t>AFTER</a:t>
            </a:r>
            <a:r>
              <a:rPr sz="2400" b="1" spc="-25" dirty="0">
                <a:solidFill>
                  <a:srgbClr val="FFFFFF"/>
                </a:solidFill>
                <a:latin typeface="Arial"/>
                <a:cs typeface="Arial"/>
              </a:rPr>
              <a:t> </a:t>
            </a:r>
            <a:r>
              <a:rPr sz="2400" b="1" spc="-10" dirty="0">
                <a:solidFill>
                  <a:srgbClr val="FFFFFF"/>
                </a:solidFill>
                <a:latin typeface="Arial"/>
                <a:cs typeface="Arial"/>
              </a:rPr>
              <a:t>LIFE-THREATENING</a:t>
            </a:r>
            <a:endParaRPr sz="2400">
              <a:latin typeface="Arial"/>
              <a:cs typeface="Arial"/>
            </a:endParaRPr>
          </a:p>
          <a:p>
            <a:pPr marL="1007110" marR="1126490">
              <a:lnSpc>
                <a:spcPts val="6530"/>
              </a:lnSpc>
              <a:spcBef>
                <a:spcPts val="345"/>
              </a:spcBef>
            </a:pPr>
            <a:r>
              <a:rPr sz="2400" b="1" spc="-20" dirty="0">
                <a:solidFill>
                  <a:srgbClr val="FFFFFF"/>
                </a:solidFill>
                <a:latin typeface="Arial"/>
                <a:cs typeface="Arial"/>
              </a:rPr>
              <a:t>PAIN </a:t>
            </a:r>
            <a:r>
              <a:rPr sz="2400" b="1" spc="-10" dirty="0">
                <a:solidFill>
                  <a:srgbClr val="FFFFFF"/>
                </a:solidFill>
                <a:latin typeface="Arial"/>
                <a:cs typeface="Arial"/>
              </a:rPr>
              <a:t>ANTIBIOTICS</a:t>
            </a:r>
            <a:endParaRPr sz="2400">
              <a:latin typeface="Arial"/>
              <a:cs typeface="Arial"/>
            </a:endParaRPr>
          </a:p>
          <a:p>
            <a:pPr marL="1007110" marR="1447800">
              <a:lnSpc>
                <a:spcPts val="6790"/>
              </a:lnSpc>
            </a:pPr>
            <a:r>
              <a:rPr sz="2400" b="1" spc="-10" dirty="0">
                <a:solidFill>
                  <a:srgbClr val="FFFFFF"/>
                </a:solidFill>
                <a:latin typeface="Arial"/>
                <a:cs typeface="Arial"/>
              </a:rPr>
              <a:t>WOUNDS SPLINTING</a:t>
            </a:r>
            <a:endParaRPr sz="2400">
              <a:latin typeface="Arial"/>
              <a:cs typeface="Arial"/>
            </a:endParaRPr>
          </a:p>
        </p:txBody>
      </p:sp>
      <p:sp>
        <p:nvSpPr>
          <p:cNvPr id="30" name="object 30"/>
          <p:cNvSpPr/>
          <p:nvPr/>
        </p:nvSpPr>
        <p:spPr>
          <a:xfrm>
            <a:off x="6352032" y="4699253"/>
            <a:ext cx="5445760" cy="1180465"/>
          </a:xfrm>
          <a:custGeom>
            <a:avLst/>
            <a:gdLst/>
            <a:ahLst/>
            <a:cxnLst/>
            <a:rect l="l" t="t" r="r" b="b"/>
            <a:pathLst>
              <a:path w="5445759" h="1180464">
                <a:moveTo>
                  <a:pt x="5445252" y="0"/>
                </a:moveTo>
                <a:lnTo>
                  <a:pt x="0" y="0"/>
                </a:lnTo>
                <a:lnTo>
                  <a:pt x="0" y="1180338"/>
                </a:lnTo>
                <a:lnTo>
                  <a:pt x="5445252" y="1180338"/>
                </a:lnTo>
                <a:lnTo>
                  <a:pt x="5445252" y="0"/>
                </a:lnTo>
                <a:close/>
              </a:path>
            </a:pathLst>
          </a:custGeom>
          <a:solidFill>
            <a:srgbClr val="2D3334">
              <a:alpha val="49409"/>
            </a:srgbClr>
          </a:solidFill>
        </p:spPr>
        <p:txBody>
          <a:bodyPr wrap="square" lIns="0" tIns="0" rIns="0" bIns="0" rtlCol="0"/>
          <a:lstStyle/>
          <a:p>
            <a:endParaRPr/>
          </a:p>
        </p:txBody>
      </p:sp>
      <p:sp>
        <p:nvSpPr>
          <p:cNvPr id="31" name="object 31"/>
          <p:cNvSpPr/>
          <p:nvPr/>
        </p:nvSpPr>
        <p:spPr>
          <a:xfrm>
            <a:off x="6318503" y="2010155"/>
            <a:ext cx="5445760" cy="1792605"/>
          </a:xfrm>
          <a:custGeom>
            <a:avLst/>
            <a:gdLst/>
            <a:ahLst/>
            <a:cxnLst/>
            <a:rect l="l" t="t" r="r" b="b"/>
            <a:pathLst>
              <a:path w="5445759" h="1792604">
                <a:moveTo>
                  <a:pt x="5445252" y="0"/>
                </a:moveTo>
                <a:lnTo>
                  <a:pt x="0" y="0"/>
                </a:lnTo>
                <a:lnTo>
                  <a:pt x="0" y="1792224"/>
                </a:lnTo>
                <a:lnTo>
                  <a:pt x="5445252" y="1792224"/>
                </a:lnTo>
                <a:lnTo>
                  <a:pt x="5445252" y="0"/>
                </a:lnTo>
                <a:close/>
              </a:path>
            </a:pathLst>
          </a:custGeom>
          <a:solidFill>
            <a:srgbClr val="2D3334">
              <a:alpha val="49409"/>
            </a:srgbClr>
          </a:solidFill>
        </p:spPr>
        <p:txBody>
          <a:bodyPr wrap="square" lIns="0" tIns="0" rIns="0" bIns="0" rtlCol="0"/>
          <a:lstStyle/>
          <a:p>
            <a:endParaRPr/>
          </a:p>
        </p:txBody>
      </p:sp>
      <p:pic>
        <p:nvPicPr>
          <p:cNvPr id="32" name="object 32"/>
          <p:cNvPicPr/>
          <p:nvPr/>
        </p:nvPicPr>
        <p:blipFill>
          <a:blip r:embed="rId4" cstate="print"/>
          <a:stretch>
            <a:fillRect/>
          </a:stretch>
        </p:blipFill>
        <p:spPr>
          <a:xfrm>
            <a:off x="12611" y="88813"/>
            <a:ext cx="228777" cy="228777"/>
          </a:xfrm>
          <a:prstGeom prst="rect">
            <a:avLst/>
          </a:prstGeom>
        </p:spPr>
      </p:pic>
      <p:sp>
        <p:nvSpPr>
          <p:cNvPr id="34" name="object 34"/>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35" name="object 35"/>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4</a:t>
            </a:fld>
            <a:endParaRPr spc="-50" dirty="0"/>
          </a:p>
        </p:txBody>
      </p:sp>
      <p:pic>
        <p:nvPicPr>
          <p:cNvPr id="37" name="Picture 36">
            <a:extLst>
              <a:ext uri="{FF2B5EF4-FFF2-40B4-BE49-F238E27FC236}">
                <a16:creationId xmlns:a16="http://schemas.microsoft.com/office/drawing/2014/main" id="{52D3D13C-3DEB-2501-63A5-C4A86214B95D}"/>
              </a:ext>
            </a:extLst>
          </p:cNvPr>
          <p:cNvPicPr>
            <a:picLocks noChangeAspect="1"/>
          </p:cNvPicPr>
          <p:nvPr/>
        </p:nvPicPr>
        <p:blipFill rotWithShape="1">
          <a:blip r:embed="rId5"/>
          <a:srcRect t="4697"/>
          <a:stretch/>
        </p:blipFill>
        <p:spPr>
          <a:xfrm>
            <a:off x="472247" y="1507757"/>
            <a:ext cx="11039475" cy="504544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144646" y="289778"/>
            <a:ext cx="390207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17:</a:t>
            </a:r>
            <a:r>
              <a:rPr sz="2000" b="1" spc="-75" dirty="0">
                <a:solidFill>
                  <a:srgbClr val="756F6F"/>
                </a:solidFill>
                <a:latin typeface="Arial"/>
                <a:cs typeface="Arial"/>
              </a:rPr>
              <a:t> </a:t>
            </a:r>
            <a:r>
              <a:rPr sz="2000" b="1" dirty="0">
                <a:solidFill>
                  <a:srgbClr val="756F6F"/>
                </a:solidFill>
                <a:latin typeface="Arial"/>
                <a:cs typeface="Arial"/>
              </a:rPr>
              <a:t>Wound</a:t>
            </a:r>
            <a:r>
              <a:rPr sz="2000" b="1" spc="-55" dirty="0">
                <a:solidFill>
                  <a:srgbClr val="756F6F"/>
                </a:solidFill>
                <a:latin typeface="Arial"/>
                <a:cs typeface="Arial"/>
              </a:rPr>
              <a:t> </a:t>
            </a:r>
            <a:r>
              <a:rPr sz="2000" b="1" spc="-10" dirty="0">
                <a:solidFill>
                  <a:srgbClr val="756F6F"/>
                </a:solidFill>
                <a:latin typeface="Arial"/>
                <a:cs typeface="Arial"/>
              </a:rPr>
              <a:t>Management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2286126" y="682920"/>
            <a:ext cx="7621905" cy="1068070"/>
          </a:xfrm>
          <a:prstGeom prst="rect">
            <a:avLst/>
          </a:prstGeom>
        </p:spPr>
        <p:txBody>
          <a:bodyPr vert="horz" wrap="square" lIns="0" tIns="74295" rIns="0" bIns="0" rtlCol="0">
            <a:spAutoFit/>
          </a:bodyPr>
          <a:lstStyle/>
          <a:p>
            <a:pPr marL="2437765" marR="5080" indent="-2425700">
              <a:lnSpc>
                <a:spcPts val="3890"/>
              </a:lnSpc>
              <a:spcBef>
                <a:spcPts val="585"/>
              </a:spcBef>
            </a:pPr>
            <a:r>
              <a:rPr dirty="0"/>
              <a:t>GENERAL</a:t>
            </a:r>
            <a:r>
              <a:rPr spc="-85" dirty="0"/>
              <a:t> </a:t>
            </a:r>
            <a:r>
              <a:rPr dirty="0">
                <a:solidFill>
                  <a:srgbClr val="BB8542"/>
                </a:solidFill>
              </a:rPr>
              <a:t>WOUND</a:t>
            </a:r>
            <a:r>
              <a:rPr spc="-80" dirty="0">
                <a:solidFill>
                  <a:srgbClr val="BB8542"/>
                </a:solidFill>
              </a:rPr>
              <a:t> </a:t>
            </a:r>
            <a:r>
              <a:rPr spc="-10" dirty="0">
                <a:solidFill>
                  <a:srgbClr val="BB8542"/>
                </a:solidFill>
              </a:rPr>
              <a:t>MANAGEMENT </a:t>
            </a:r>
            <a:r>
              <a:rPr spc="-10" dirty="0"/>
              <a:t>PRINCIPLES</a:t>
            </a:r>
          </a:p>
        </p:txBody>
      </p:sp>
      <p:sp>
        <p:nvSpPr>
          <p:cNvPr id="5" name="object 5"/>
          <p:cNvSpPr/>
          <p:nvPr/>
        </p:nvSpPr>
        <p:spPr>
          <a:xfrm>
            <a:off x="5920740"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sp>
        <p:nvSpPr>
          <p:cNvPr id="6" name="object 6"/>
          <p:cNvSpPr txBox="1"/>
          <p:nvPr/>
        </p:nvSpPr>
        <p:spPr>
          <a:xfrm>
            <a:off x="5035877" y="6080385"/>
            <a:ext cx="2057400" cy="513080"/>
          </a:xfrm>
          <a:prstGeom prst="rect">
            <a:avLst/>
          </a:prstGeom>
        </p:spPr>
        <p:txBody>
          <a:bodyPr vert="horz" wrap="square" lIns="0" tIns="12065" rIns="0" bIns="0" rtlCol="0">
            <a:spAutoFit/>
          </a:bodyPr>
          <a:lstStyle/>
          <a:p>
            <a:pPr marL="12700">
              <a:lnSpc>
                <a:spcPct val="100000"/>
              </a:lnSpc>
              <a:spcBef>
                <a:spcPts val="95"/>
              </a:spcBef>
              <a:tabLst>
                <a:tab pos="1041400" algn="l"/>
                <a:tab pos="1750695" algn="l"/>
              </a:tabLst>
            </a:pPr>
            <a:r>
              <a:rPr sz="3200" dirty="0">
                <a:solidFill>
                  <a:srgbClr val="2D3334"/>
                </a:solidFill>
                <a:latin typeface="Arial Black"/>
                <a:cs typeface="Arial Black"/>
              </a:rPr>
              <a:t>P</a:t>
            </a:r>
            <a:r>
              <a:rPr sz="3200" spc="-25" dirty="0">
                <a:solidFill>
                  <a:srgbClr val="2D3334"/>
                </a:solidFill>
                <a:latin typeface="Arial Black"/>
                <a:cs typeface="Arial Black"/>
              </a:rPr>
              <a:t> </a:t>
            </a:r>
            <a:r>
              <a:rPr sz="3200" spc="-50" dirty="0">
                <a:solidFill>
                  <a:srgbClr val="2D3334"/>
                </a:solidFill>
                <a:latin typeface="Arial Black"/>
                <a:cs typeface="Arial Black"/>
              </a:rPr>
              <a:t>A</a:t>
            </a:r>
            <a:r>
              <a:rPr sz="3200" dirty="0">
                <a:solidFill>
                  <a:srgbClr val="2D3334"/>
                </a:solidFill>
                <a:latin typeface="Arial Black"/>
                <a:cs typeface="Arial Black"/>
              </a:rPr>
              <a:t>	</a:t>
            </a:r>
            <a:r>
              <a:rPr sz="4800" spc="-75" baseline="1736" dirty="0">
                <a:solidFill>
                  <a:srgbClr val="FFFFFF"/>
                </a:solidFill>
                <a:latin typeface="Arial Black"/>
                <a:cs typeface="Arial Black"/>
              </a:rPr>
              <a:t>W</a:t>
            </a:r>
            <a:r>
              <a:rPr sz="4800" baseline="1736" dirty="0">
                <a:solidFill>
                  <a:srgbClr val="FFFFFF"/>
                </a:solidFill>
                <a:latin typeface="Arial Black"/>
                <a:cs typeface="Arial Black"/>
              </a:rPr>
              <a:t>	</a:t>
            </a:r>
            <a:r>
              <a:rPr sz="3200" spc="-50" dirty="0">
                <a:solidFill>
                  <a:srgbClr val="2D3334"/>
                </a:solidFill>
                <a:latin typeface="Arial Black"/>
                <a:cs typeface="Arial Black"/>
              </a:rPr>
              <a:t>S</a:t>
            </a:r>
            <a:endParaRPr sz="3200">
              <a:latin typeface="Arial Black"/>
              <a:cs typeface="Arial Black"/>
            </a:endParaRPr>
          </a:p>
        </p:txBody>
      </p:sp>
      <p:sp>
        <p:nvSpPr>
          <p:cNvPr id="7" name="object 7"/>
          <p:cNvSpPr txBox="1"/>
          <p:nvPr/>
        </p:nvSpPr>
        <p:spPr>
          <a:xfrm>
            <a:off x="424601" y="1987509"/>
            <a:ext cx="2860040" cy="2621280"/>
          </a:xfrm>
          <a:prstGeom prst="rect">
            <a:avLst/>
          </a:prstGeom>
        </p:spPr>
        <p:txBody>
          <a:bodyPr vert="horz" wrap="square" lIns="0" tIns="12700" rIns="0" bIns="0" rtlCol="0">
            <a:spAutoFit/>
          </a:bodyPr>
          <a:lstStyle/>
          <a:p>
            <a:pPr marL="12700" marR="589915" algn="just">
              <a:lnSpc>
                <a:spcPct val="100000"/>
              </a:lnSpc>
              <a:spcBef>
                <a:spcPts val="100"/>
              </a:spcBef>
            </a:pPr>
            <a:r>
              <a:rPr sz="1800" b="1" dirty="0">
                <a:latin typeface="Arial"/>
                <a:cs typeface="Arial"/>
              </a:rPr>
              <a:t>REASSESS</a:t>
            </a:r>
            <a:r>
              <a:rPr sz="1800" b="1" spc="-20" dirty="0">
                <a:latin typeface="Arial"/>
                <a:cs typeface="Arial"/>
              </a:rPr>
              <a:t> </a:t>
            </a:r>
            <a:r>
              <a:rPr sz="1800" dirty="0">
                <a:latin typeface="Arial"/>
                <a:cs typeface="Arial"/>
              </a:rPr>
              <a:t>prior</a:t>
            </a:r>
            <a:r>
              <a:rPr sz="1800" spc="-20" dirty="0">
                <a:latin typeface="Arial"/>
                <a:cs typeface="Arial"/>
              </a:rPr>
              <a:t> life- </a:t>
            </a:r>
            <a:r>
              <a:rPr sz="1800" dirty="0">
                <a:latin typeface="Arial"/>
                <a:cs typeface="Arial"/>
              </a:rPr>
              <a:t>threatening</a:t>
            </a:r>
            <a:r>
              <a:rPr sz="1800" spc="-20" dirty="0">
                <a:latin typeface="Arial"/>
                <a:cs typeface="Arial"/>
              </a:rPr>
              <a:t> </a:t>
            </a:r>
            <a:r>
              <a:rPr sz="1800" dirty="0">
                <a:latin typeface="Arial"/>
                <a:cs typeface="Arial"/>
              </a:rPr>
              <a:t>wounds</a:t>
            </a:r>
            <a:r>
              <a:rPr sz="1800" spc="-15" dirty="0">
                <a:latin typeface="Arial"/>
                <a:cs typeface="Arial"/>
              </a:rPr>
              <a:t> </a:t>
            </a:r>
            <a:r>
              <a:rPr sz="1800" spc="-25" dirty="0">
                <a:latin typeface="Arial"/>
                <a:cs typeface="Arial"/>
              </a:rPr>
              <a:t>to </a:t>
            </a:r>
            <a:r>
              <a:rPr sz="1800" dirty="0">
                <a:latin typeface="Arial"/>
                <a:cs typeface="Arial"/>
              </a:rPr>
              <a:t>ensure</a:t>
            </a:r>
            <a:r>
              <a:rPr sz="1800" spc="-10" dirty="0">
                <a:latin typeface="Arial"/>
                <a:cs typeface="Arial"/>
              </a:rPr>
              <a:t> </a:t>
            </a:r>
            <a:r>
              <a:rPr sz="1800" dirty="0">
                <a:latin typeface="Arial"/>
                <a:cs typeface="Arial"/>
              </a:rPr>
              <a:t>bleeding</a:t>
            </a:r>
            <a:r>
              <a:rPr sz="1800" spc="-15" dirty="0">
                <a:latin typeface="Arial"/>
                <a:cs typeface="Arial"/>
              </a:rPr>
              <a:t> </a:t>
            </a:r>
            <a:r>
              <a:rPr sz="1800" dirty="0">
                <a:latin typeface="Arial"/>
                <a:cs typeface="Arial"/>
              </a:rPr>
              <a:t>is</a:t>
            </a:r>
            <a:r>
              <a:rPr sz="1800" spc="-5" dirty="0">
                <a:latin typeface="Arial"/>
                <a:cs typeface="Arial"/>
              </a:rPr>
              <a:t> </a:t>
            </a:r>
            <a:r>
              <a:rPr sz="1800" spc="-10" dirty="0">
                <a:latin typeface="Arial"/>
                <a:cs typeface="Arial"/>
              </a:rPr>
              <a:t>still controlled</a:t>
            </a:r>
            <a:endParaRPr sz="1800">
              <a:latin typeface="Arial"/>
              <a:cs typeface="Arial"/>
            </a:endParaRPr>
          </a:p>
          <a:p>
            <a:pPr marL="12700" marR="385445">
              <a:lnSpc>
                <a:spcPct val="100000"/>
              </a:lnSpc>
              <a:spcBef>
                <a:spcPts val="994"/>
              </a:spcBef>
            </a:pPr>
            <a:r>
              <a:rPr sz="1800" dirty="0">
                <a:latin typeface="Arial"/>
                <a:cs typeface="Arial"/>
              </a:rPr>
              <a:t>Only</a:t>
            </a:r>
            <a:r>
              <a:rPr sz="1800" spc="-15" dirty="0">
                <a:latin typeface="Arial"/>
                <a:cs typeface="Arial"/>
              </a:rPr>
              <a:t> </a:t>
            </a:r>
            <a:r>
              <a:rPr sz="1800" dirty="0">
                <a:latin typeface="Arial"/>
                <a:cs typeface="Arial"/>
              </a:rPr>
              <a:t>after</a:t>
            </a:r>
            <a:r>
              <a:rPr sz="1800" spc="-10" dirty="0">
                <a:latin typeface="Arial"/>
                <a:cs typeface="Arial"/>
              </a:rPr>
              <a:t> reassessing </a:t>
            </a:r>
            <a:r>
              <a:rPr sz="1800" dirty="0">
                <a:latin typeface="Arial"/>
                <a:cs typeface="Arial"/>
              </a:rPr>
              <a:t>all</a:t>
            </a:r>
            <a:r>
              <a:rPr sz="1800" spc="-20" dirty="0">
                <a:latin typeface="Arial"/>
                <a:cs typeface="Arial"/>
              </a:rPr>
              <a:t> </a:t>
            </a:r>
            <a:r>
              <a:rPr sz="1800" dirty="0">
                <a:latin typeface="Arial"/>
                <a:cs typeface="Arial"/>
              </a:rPr>
              <a:t>previously</a:t>
            </a:r>
            <a:r>
              <a:rPr sz="1800" spc="-20" dirty="0">
                <a:latin typeface="Arial"/>
                <a:cs typeface="Arial"/>
              </a:rPr>
              <a:t> </a:t>
            </a:r>
            <a:r>
              <a:rPr sz="1800" spc="-10" dirty="0">
                <a:latin typeface="Arial"/>
                <a:cs typeface="Arial"/>
              </a:rPr>
              <a:t>addressed</a:t>
            </a:r>
            <a:endParaRPr sz="1800">
              <a:latin typeface="Arial"/>
              <a:cs typeface="Arial"/>
            </a:endParaRPr>
          </a:p>
          <a:p>
            <a:pPr marL="12700" marR="5080">
              <a:lnSpc>
                <a:spcPct val="100000"/>
              </a:lnSpc>
            </a:pPr>
            <a:r>
              <a:rPr sz="1800" dirty="0">
                <a:latin typeface="Arial"/>
                <a:cs typeface="Arial"/>
              </a:rPr>
              <a:t>wounds</a:t>
            </a:r>
            <a:r>
              <a:rPr sz="1800" spc="-10" dirty="0">
                <a:latin typeface="Arial"/>
                <a:cs typeface="Arial"/>
              </a:rPr>
              <a:t> </a:t>
            </a:r>
            <a:r>
              <a:rPr sz="1800" dirty="0">
                <a:latin typeface="Arial"/>
                <a:cs typeface="Arial"/>
              </a:rPr>
              <a:t>should</a:t>
            </a:r>
            <a:r>
              <a:rPr sz="1800" spc="-15" dirty="0">
                <a:latin typeface="Arial"/>
                <a:cs typeface="Arial"/>
              </a:rPr>
              <a:t> </a:t>
            </a:r>
            <a:r>
              <a:rPr sz="1800" dirty="0">
                <a:latin typeface="Arial"/>
                <a:cs typeface="Arial"/>
              </a:rPr>
              <a:t>you</a:t>
            </a:r>
            <a:r>
              <a:rPr sz="1800" spc="-5" dirty="0">
                <a:latin typeface="Arial"/>
                <a:cs typeface="Arial"/>
              </a:rPr>
              <a:t> </a:t>
            </a:r>
            <a:r>
              <a:rPr sz="1800" spc="-10" dirty="0">
                <a:latin typeface="Arial"/>
                <a:cs typeface="Arial"/>
              </a:rPr>
              <a:t>address non-life-</a:t>
            </a:r>
            <a:r>
              <a:rPr sz="1800" dirty="0">
                <a:latin typeface="Arial"/>
                <a:cs typeface="Arial"/>
              </a:rPr>
              <a:t>threatening</a:t>
            </a:r>
            <a:r>
              <a:rPr sz="1800" spc="40" dirty="0">
                <a:latin typeface="Arial"/>
                <a:cs typeface="Arial"/>
              </a:rPr>
              <a:t> </a:t>
            </a:r>
            <a:r>
              <a:rPr sz="1800" spc="-25" dirty="0">
                <a:latin typeface="Arial"/>
                <a:cs typeface="Arial"/>
              </a:rPr>
              <a:t>or</a:t>
            </a:r>
            <a:r>
              <a:rPr sz="1800" spc="500" dirty="0">
                <a:latin typeface="Arial"/>
                <a:cs typeface="Arial"/>
              </a:rPr>
              <a:t> </a:t>
            </a:r>
            <a:r>
              <a:rPr sz="1800" dirty="0">
                <a:latin typeface="Arial"/>
                <a:cs typeface="Arial"/>
              </a:rPr>
              <a:t>minor</a:t>
            </a:r>
            <a:r>
              <a:rPr sz="1800" spc="-25" dirty="0">
                <a:latin typeface="Arial"/>
                <a:cs typeface="Arial"/>
              </a:rPr>
              <a:t> </a:t>
            </a:r>
            <a:r>
              <a:rPr sz="1800" spc="-10" dirty="0">
                <a:latin typeface="Arial"/>
                <a:cs typeface="Arial"/>
              </a:rPr>
              <a:t>wounds</a:t>
            </a:r>
            <a:endParaRPr sz="1800">
              <a:latin typeface="Arial"/>
              <a:cs typeface="Arial"/>
            </a:endParaRPr>
          </a:p>
        </p:txBody>
      </p:sp>
      <p:grpSp>
        <p:nvGrpSpPr>
          <p:cNvPr id="8" name="object 8"/>
          <p:cNvGrpSpPr/>
          <p:nvPr/>
        </p:nvGrpSpPr>
        <p:grpSpPr>
          <a:xfrm>
            <a:off x="9765791" y="1611642"/>
            <a:ext cx="2426335" cy="4627245"/>
            <a:chOff x="9765791" y="1611642"/>
            <a:chExt cx="2426335" cy="4627245"/>
          </a:xfrm>
        </p:grpSpPr>
        <p:pic>
          <p:nvPicPr>
            <p:cNvPr id="9" name="object 9"/>
            <p:cNvPicPr/>
            <p:nvPr/>
          </p:nvPicPr>
          <p:blipFill>
            <a:blip r:embed="rId4" cstate="print"/>
            <a:stretch>
              <a:fillRect/>
            </a:stretch>
          </p:blipFill>
          <p:spPr>
            <a:xfrm>
              <a:off x="9765791" y="1611642"/>
              <a:ext cx="2426208" cy="2482570"/>
            </a:xfrm>
            <a:prstGeom prst="rect">
              <a:avLst/>
            </a:prstGeom>
          </p:spPr>
        </p:pic>
        <p:pic>
          <p:nvPicPr>
            <p:cNvPr id="10" name="object 10"/>
            <p:cNvPicPr/>
            <p:nvPr/>
          </p:nvPicPr>
          <p:blipFill>
            <a:blip r:embed="rId5" cstate="print"/>
            <a:stretch>
              <a:fillRect/>
            </a:stretch>
          </p:blipFill>
          <p:spPr>
            <a:xfrm>
              <a:off x="9960102" y="1805940"/>
              <a:ext cx="1895093" cy="1895855"/>
            </a:xfrm>
            <a:prstGeom prst="rect">
              <a:avLst/>
            </a:prstGeom>
          </p:spPr>
        </p:pic>
        <p:pic>
          <p:nvPicPr>
            <p:cNvPr id="11" name="object 11"/>
            <p:cNvPicPr/>
            <p:nvPr/>
          </p:nvPicPr>
          <p:blipFill>
            <a:blip r:embed="rId6" cstate="print"/>
            <a:stretch>
              <a:fillRect/>
            </a:stretch>
          </p:blipFill>
          <p:spPr>
            <a:xfrm>
              <a:off x="9777984" y="3743718"/>
              <a:ext cx="2414016" cy="2494775"/>
            </a:xfrm>
            <a:prstGeom prst="rect">
              <a:avLst/>
            </a:prstGeom>
          </p:spPr>
        </p:pic>
        <p:pic>
          <p:nvPicPr>
            <p:cNvPr id="12" name="object 12"/>
            <p:cNvPicPr/>
            <p:nvPr/>
          </p:nvPicPr>
          <p:blipFill>
            <a:blip r:embed="rId7" cstate="print"/>
            <a:stretch>
              <a:fillRect/>
            </a:stretch>
          </p:blipFill>
          <p:spPr>
            <a:xfrm>
              <a:off x="9972295" y="3938016"/>
              <a:ext cx="1904998" cy="1908047"/>
            </a:xfrm>
            <a:prstGeom prst="rect">
              <a:avLst/>
            </a:prstGeom>
          </p:spPr>
        </p:pic>
      </p:grpSp>
      <p:grpSp>
        <p:nvGrpSpPr>
          <p:cNvPr id="13" name="object 13"/>
          <p:cNvGrpSpPr/>
          <p:nvPr/>
        </p:nvGrpSpPr>
        <p:grpSpPr>
          <a:xfrm>
            <a:off x="441388" y="1587258"/>
            <a:ext cx="5694045" cy="4194175"/>
            <a:chOff x="441388" y="1587258"/>
            <a:chExt cx="5694045" cy="4194175"/>
          </a:xfrm>
        </p:grpSpPr>
        <p:pic>
          <p:nvPicPr>
            <p:cNvPr id="14" name="object 14"/>
            <p:cNvPicPr/>
            <p:nvPr/>
          </p:nvPicPr>
          <p:blipFill>
            <a:blip r:embed="rId8" cstate="print"/>
            <a:stretch>
              <a:fillRect/>
            </a:stretch>
          </p:blipFill>
          <p:spPr>
            <a:xfrm>
              <a:off x="3086099" y="1587258"/>
              <a:ext cx="3048749" cy="3387838"/>
            </a:xfrm>
            <a:prstGeom prst="rect">
              <a:avLst/>
            </a:prstGeom>
          </p:spPr>
        </p:pic>
        <p:pic>
          <p:nvPicPr>
            <p:cNvPr id="15" name="object 15"/>
            <p:cNvPicPr/>
            <p:nvPr/>
          </p:nvPicPr>
          <p:blipFill>
            <a:blip r:embed="rId9" cstate="print"/>
            <a:stretch>
              <a:fillRect/>
            </a:stretch>
          </p:blipFill>
          <p:spPr>
            <a:xfrm>
              <a:off x="3280409" y="1781556"/>
              <a:ext cx="2462021" cy="2801099"/>
            </a:xfrm>
            <a:prstGeom prst="rect">
              <a:avLst/>
            </a:prstGeom>
          </p:spPr>
        </p:pic>
        <p:sp>
          <p:nvSpPr>
            <p:cNvPr id="16" name="object 16"/>
            <p:cNvSpPr/>
            <p:nvPr/>
          </p:nvSpPr>
          <p:spPr>
            <a:xfrm>
              <a:off x="446151" y="4897753"/>
              <a:ext cx="5163820" cy="878840"/>
            </a:xfrm>
            <a:custGeom>
              <a:avLst/>
              <a:gdLst/>
              <a:ahLst/>
              <a:cxnLst/>
              <a:rect l="l" t="t" r="r" b="b"/>
              <a:pathLst>
                <a:path w="5163820" h="878839">
                  <a:moveTo>
                    <a:pt x="5076024" y="0"/>
                  </a:moveTo>
                  <a:lnTo>
                    <a:pt x="87287" y="0"/>
                  </a:lnTo>
                  <a:lnTo>
                    <a:pt x="53310" y="6859"/>
                  </a:lnTo>
                  <a:lnTo>
                    <a:pt x="25565" y="25565"/>
                  </a:lnTo>
                  <a:lnTo>
                    <a:pt x="6859" y="53310"/>
                  </a:lnTo>
                  <a:lnTo>
                    <a:pt x="0" y="87287"/>
                  </a:lnTo>
                  <a:lnTo>
                    <a:pt x="0" y="791298"/>
                  </a:lnTo>
                  <a:lnTo>
                    <a:pt x="6859" y="825275"/>
                  </a:lnTo>
                  <a:lnTo>
                    <a:pt x="25565" y="853020"/>
                  </a:lnTo>
                  <a:lnTo>
                    <a:pt x="53310" y="871726"/>
                  </a:lnTo>
                  <a:lnTo>
                    <a:pt x="87287" y="878585"/>
                  </a:lnTo>
                  <a:lnTo>
                    <a:pt x="5076024" y="878585"/>
                  </a:lnTo>
                  <a:lnTo>
                    <a:pt x="5110001" y="871726"/>
                  </a:lnTo>
                  <a:lnTo>
                    <a:pt x="5137746" y="853020"/>
                  </a:lnTo>
                  <a:lnTo>
                    <a:pt x="5156452" y="825275"/>
                  </a:lnTo>
                  <a:lnTo>
                    <a:pt x="5163312" y="791298"/>
                  </a:lnTo>
                  <a:lnTo>
                    <a:pt x="5163312" y="87287"/>
                  </a:lnTo>
                  <a:lnTo>
                    <a:pt x="5156452" y="53310"/>
                  </a:lnTo>
                  <a:lnTo>
                    <a:pt x="5137746" y="25565"/>
                  </a:lnTo>
                  <a:lnTo>
                    <a:pt x="5110001" y="6859"/>
                  </a:lnTo>
                  <a:lnTo>
                    <a:pt x="5076024" y="0"/>
                  </a:lnTo>
                  <a:close/>
                </a:path>
              </a:pathLst>
            </a:custGeom>
            <a:solidFill>
              <a:srgbClr val="FFF4D2"/>
            </a:solidFill>
          </p:spPr>
          <p:txBody>
            <a:bodyPr wrap="square" lIns="0" tIns="0" rIns="0" bIns="0" rtlCol="0"/>
            <a:lstStyle/>
            <a:p>
              <a:endParaRPr/>
            </a:p>
          </p:txBody>
        </p:sp>
        <p:sp>
          <p:nvSpPr>
            <p:cNvPr id="17" name="object 17"/>
            <p:cNvSpPr/>
            <p:nvPr/>
          </p:nvSpPr>
          <p:spPr>
            <a:xfrm>
              <a:off x="446151" y="4897753"/>
              <a:ext cx="5163820" cy="878840"/>
            </a:xfrm>
            <a:custGeom>
              <a:avLst/>
              <a:gdLst/>
              <a:ahLst/>
              <a:cxnLst/>
              <a:rect l="l" t="t" r="r" b="b"/>
              <a:pathLst>
                <a:path w="5163820" h="878839">
                  <a:moveTo>
                    <a:pt x="0" y="87287"/>
                  </a:moveTo>
                  <a:lnTo>
                    <a:pt x="6859" y="53310"/>
                  </a:lnTo>
                  <a:lnTo>
                    <a:pt x="25565" y="25565"/>
                  </a:lnTo>
                  <a:lnTo>
                    <a:pt x="53310" y="6859"/>
                  </a:lnTo>
                  <a:lnTo>
                    <a:pt x="87287" y="0"/>
                  </a:lnTo>
                  <a:lnTo>
                    <a:pt x="5076024" y="0"/>
                  </a:lnTo>
                  <a:lnTo>
                    <a:pt x="5110001" y="6859"/>
                  </a:lnTo>
                  <a:lnTo>
                    <a:pt x="5137746" y="25565"/>
                  </a:lnTo>
                  <a:lnTo>
                    <a:pt x="5156452" y="53310"/>
                  </a:lnTo>
                  <a:lnTo>
                    <a:pt x="5163312" y="87287"/>
                  </a:lnTo>
                  <a:lnTo>
                    <a:pt x="5163312" y="791298"/>
                  </a:lnTo>
                  <a:lnTo>
                    <a:pt x="5156452" y="825275"/>
                  </a:lnTo>
                  <a:lnTo>
                    <a:pt x="5137746" y="853020"/>
                  </a:lnTo>
                  <a:lnTo>
                    <a:pt x="5110001" y="871726"/>
                  </a:lnTo>
                  <a:lnTo>
                    <a:pt x="5076024" y="878585"/>
                  </a:lnTo>
                  <a:lnTo>
                    <a:pt x="87287" y="878585"/>
                  </a:lnTo>
                  <a:lnTo>
                    <a:pt x="53310" y="871726"/>
                  </a:lnTo>
                  <a:lnTo>
                    <a:pt x="25565" y="853020"/>
                  </a:lnTo>
                  <a:lnTo>
                    <a:pt x="6859" y="825275"/>
                  </a:lnTo>
                  <a:lnTo>
                    <a:pt x="0" y="791298"/>
                  </a:lnTo>
                  <a:lnTo>
                    <a:pt x="0" y="87287"/>
                  </a:lnTo>
                  <a:close/>
                </a:path>
              </a:pathLst>
            </a:custGeom>
            <a:ln w="9525">
              <a:solidFill>
                <a:srgbClr val="BB8542"/>
              </a:solidFill>
            </a:ln>
          </p:spPr>
          <p:txBody>
            <a:bodyPr wrap="square" lIns="0" tIns="0" rIns="0" bIns="0" rtlCol="0"/>
            <a:lstStyle/>
            <a:p>
              <a:endParaRPr/>
            </a:p>
          </p:txBody>
        </p:sp>
        <p:pic>
          <p:nvPicPr>
            <p:cNvPr id="18" name="object 18"/>
            <p:cNvPicPr/>
            <p:nvPr/>
          </p:nvPicPr>
          <p:blipFill>
            <a:blip r:embed="rId10" cstate="print"/>
            <a:stretch>
              <a:fillRect/>
            </a:stretch>
          </p:blipFill>
          <p:spPr>
            <a:xfrm>
              <a:off x="638556" y="5100827"/>
              <a:ext cx="460235" cy="400799"/>
            </a:xfrm>
            <a:prstGeom prst="rect">
              <a:avLst/>
            </a:prstGeom>
          </p:spPr>
        </p:pic>
      </p:grpSp>
      <p:sp>
        <p:nvSpPr>
          <p:cNvPr id="19" name="object 19"/>
          <p:cNvSpPr txBox="1"/>
          <p:nvPr/>
        </p:nvSpPr>
        <p:spPr>
          <a:xfrm>
            <a:off x="5898958" y="1908296"/>
            <a:ext cx="4158615" cy="330200"/>
          </a:xfrm>
          <a:prstGeom prst="rect">
            <a:avLst/>
          </a:prstGeom>
        </p:spPr>
        <p:txBody>
          <a:bodyPr vert="horz" wrap="square" lIns="0" tIns="12065" rIns="0" bIns="0" rtlCol="0">
            <a:spAutoFit/>
          </a:bodyPr>
          <a:lstStyle/>
          <a:p>
            <a:pPr marL="12700">
              <a:lnSpc>
                <a:spcPct val="100000"/>
              </a:lnSpc>
              <a:spcBef>
                <a:spcPts val="95"/>
              </a:spcBef>
            </a:pPr>
            <a:r>
              <a:rPr sz="2000" dirty="0">
                <a:latin typeface="Arial"/>
                <a:cs typeface="Arial"/>
              </a:rPr>
              <a:t>If</a:t>
            </a:r>
            <a:r>
              <a:rPr sz="2000" spc="-70" dirty="0">
                <a:latin typeface="Arial"/>
                <a:cs typeface="Arial"/>
              </a:rPr>
              <a:t> </a:t>
            </a:r>
            <a:r>
              <a:rPr sz="2000" dirty="0">
                <a:latin typeface="Arial"/>
                <a:cs typeface="Arial"/>
              </a:rPr>
              <a:t>bleeding</a:t>
            </a:r>
            <a:r>
              <a:rPr sz="2000" spc="-40" dirty="0">
                <a:latin typeface="Arial"/>
                <a:cs typeface="Arial"/>
              </a:rPr>
              <a:t> </a:t>
            </a:r>
            <a:r>
              <a:rPr sz="2000" dirty="0">
                <a:latin typeface="Arial"/>
                <a:cs typeface="Arial"/>
              </a:rPr>
              <a:t>has</a:t>
            </a:r>
            <a:r>
              <a:rPr sz="2000" spc="-55" dirty="0">
                <a:latin typeface="Arial"/>
                <a:cs typeface="Arial"/>
              </a:rPr>
              <a:t> </a:t>
            </a:r>
            <a:r>
              <a:rPr sz="2000" b="1" dirty="0">
                <a:latin typeface="Arial"/>
                <a:cs typeface="Arial"/>
              </a:rPr>
              <a:t>NOT</a:t>
            </a:r>
            <a:r>
              <a:rPr sz="2000" b="1" spc="-50" dirty="0">
                <a:latin typeface="Arial"/>
                <a:cs typeface="Arial"/>
              </a:rPr>
              <a:t> </a:t>
            </a:r>
            <a:r>
              <a:rPr sz="2000" dirty="0">
                <a:latin typeface="Arial"/>
                <a:cs typeface="Arial"/>
              </a:rPr>
              <a:t>been</a:t>
            </a:r>
            <a:r>
              <a:rPr sz="2000" spc="-45" dirty="0">
                <a:latin typeface="Arial"/>
                <a:cs typeface="Arial"/>
              </a:rPr>
              <a:t> </a:t>
            </a:r>
            <a:r>
              <a:rPr sz="2000" spc="-10" dirty="0">
                <a:latin typeface="Arial"/>
                <a:cs typeface="Arial"/>
              </a:rPr>
              <a:t>controlled:</a:t>
            </a:r>
            <a:endParaRPr sz="2000">
              <a:latin typeface="Arial"/>
              <a:cs typeface="Arial"/>
            </a:endParaRPr>
          </a:p>
        </p:txBody>
      </p:sp>
      <p:sp>
        <p:nvSpPr>
          <p:cNvPr id="20" name="object 20"/>
          <p:cNvSpPr txBox="1"/>
          <p:nvPr/>
        </p:nvSpPr>
        <p:spPr>
          <a:xfrm>
            <a:off x="6132892" y="2340350"/>
            <a:ext cx="373761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Tighten</a:t>
            </a:r>
            <a:r>
              <a:rPr sz="1800" spc="-20" dirty="0">
                <a:latin typeface="Arial"/>
                <a:cs typeface="Arial"/>
              </a:rPr>
              <a:t> </a:t>
            </a:r>
            <a:r>
              <a:rPr sz="1800" dirty="0">
                <a:latin typeface="Arial"/>
                <a:cs typeface="Arial"/>
              </a:rPr>
              <a:t>or</a:t>
            </a:r>
            <a:r>
              <a:rPr sz="1800" spc="-10" dirty="0">
                <a:latin typeface="Arial"/>
                <a:cs typeface="Arial"/>
              </a:rPr>
              <a:t> </a:t>
            </a:r>
            <a:r>
              <a:rPr sz="1800" dirty="0">
                <a:latin typeface="Arial"/>
                <a:cs typeface="Arial"/>
              </a:rPr>
              <a:t>add</a:t>
            </a:r>
            <a:r>
              <a:rPr sz="1800" spc="-5" dirty="0">
                <a:latin typeface="Arial"/>
                <a:cs typeface="Arial"/>
              </a:rPr>
              <a:t> </a:t>
            </a:r>
            <a:r>
              <a:rPr sz="1800" dirty="0">
                <a:latin typeface="Arial"/>
                <a:cs typeface="Arial"/>
              </a:rPr>
              <a:t>additional</a:t>
            </a:r>
            <a:r>
              <a:rPr sz="1800" spc="-30" dirty="0">
                <a:latin typeface="Arial"/>
                <a:cs typeface="Arial"/>
              </a:rPr>
              <a:t> </a:t>
            </a:r>
            <a:r>
              <a:rPr sz="1800" spc="-10" dirty="0">
                <a:latin typeface="Arial"/>
                <a:cs typeface="Arial"/>
              </a:rPr>
              <a:t>tourniquets</a:t>
            </a:r>
            <a:endParaRPr sz="1800">
              <a:latin typeface="Arial"/>
              <a:cs typeface="Arial"/>
            </a:endParaRPr>
          </a:p>
        </p:txBody>
      </p:sp>
      <p:sp>
        <p:nvSpPr>
          <p:cNvPr id="21" name="object 21"/>
          <p:cNvSpPr txBox="1"/>
          <p:nvPr/>
        </p:nvSpPr>
        <p:spPr>
          <a:xfrm>
            <a:off x="6132892" y="2818124"/>
            <a:ext cx="3254375"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Add</a:t>
            </a:r>
            <a:r>
              <a:rPr sz="1800" spc="-10" dirty="0">
                <a:latin typeface="Arial"/>
                <a:cs typeface="Arial"/>
              </a:rPr>
              <a:t> </a:t>
            </a:r>
            <a:r>
              <a:rPr sz="1800" dirty="0">
                <a:latin typeface="Arial"/>
                <a:cs typeface="Arial"/>
              </a:rPr>
              <a:t>packing</a:t>
            </a:r>
            <a:r>
              <a:rPr sz="1800" spc="-15" dirty="0">
                <a:latin typeface="Arial"/>
                <a:cs typeface="Arial"/>
              </a:rPr>
              <a:t> </a:t>
            </a:r>
            <a:r>
              <a:rPr sz="1800" dirty="0">
                <a:latin typeface="Arial"/>
                <a:cs typeface="Arial"/>
              </a:rPr>
              <a:t>or</a:t>
            </a:r>
            <a:r>
              <a:rPr sz="1800" spc="-10" dirty="0">
                <a:latin typeface="Arial"/>
                <a:cs typeface="Arial"/>
              </a:rPr>
              <a:t> </a:t>
            </a:r>
            <a:r>
              <a:rPr sz="1800" dirty="0">
                <a:latin typeface="Arial"/>
                <a:cs typeface="Arial"/>
              </a:rPr>
              <a:t>tighten</a:t>
            </a:r>
            <a:r>
              <a:rPr sz="1800" spc="-5" dirty="0">
                <a:latin typeface="Arial"/>
                <a:cs typeface="Arial"/>
              </a:rPr>
              <a:t> </a:t>
            </a:r>
            <a:r>
              <a:rPr sz="1800" spc="-10" dirty="0">
                <a:latin typeface="Arial"/>
                <a:cs typeface="Arial"/>
              </a:rPr>
              <a:t>pressure bandages</a:t>
            </a:r>
            <a:endParaRPr sz="1800">
              <a:latin typeface="Arial"/>
              <a:cs typeface="Arial"/>
            </a:endParaRPr>
          </a:p>
        </p:txBody>
      </p:sp>
      <p:sp>
        <p:nvSpPr>
          <p:cNvPr id="22" name="object 22"/>
          <p:cNvSpPr txBox="1"/>
          <p:nvPr/>
        </p:nvSpPr>
        <p:spPr>
          <a:xfrm>
            <a:off x="6132892" y="3570218"/>
            <a:ext cx="211074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Redress</a:t>
            </a:r>
            <a:r>
              <a:rPr sz="1800" spc="-15" dirty="0">
                <a:latin typeface="Arial"/>
                <a:cs typeface="Arial"/>
              </a:rPr>
              <a:t> </a:t>
            </a:r>
            <a:r>
              <a:rPr sz="1800" dirty="0">
                <a:latin typeface="Arial"/>
                <a:cs typeface="Arial"/>
              </a:rPr>
              <a:t>the</a:t>
            </a:r>
            <a:r>
              <a:rPr sz="1800" spc="-5" dirty="0">
                <a:latin typeface="Arial"/>
                <a:cs typeface="Arial"/>
              </a:rPr>
              <a:t> </a:t>
            </a:r>
            <a:r>
              <a:rPr sz="1800" spc="-10" dirty="0">
                <a:latin typeface="Arial"/>
                <a:cs typeface="Arial"/>
              </a:rPr>
              <a:t>wounds</a:t>
            </a:r>
            <a:endParaRPr sz="1800">
              <a:latin typeface="Arial"/>
              <a:cs typeface="Arial"/>
            </a:endParaRPr>
          </a:p>
        </p:txBody>
      </p:sp>
      <p:sp>
        <p:nvSpPr>
          <p:cNvPr id="23" name="object 23"/>
          <p:cNvSpPr txBox="1"/>
          <p:nvPr/>
        </p:nvSpPr>
        <p:spPr>
          <a:xfrm>
            <a:off x="6132892" y="4047307"/>
            <a:ext cx="3469640"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Address</a:t>
            </a:r>
            <a:r>
              <a:rPr sz="1800" spc="-25" dirty="0">
                <a:latin typeface="Arial"/>
                <a:cs typeface="Arial"/>
              </a:rPr>
              <a:t> </a:t>
            </a:r>
            <a:r>
              <a:rPr sz="1800" dirty="0">
                <a:latin typeface="Arial"/>
                <a:cs typeface="Arial"/>
              </a:rPr>
              <a:t>any</a:t>
            </a:r>
            <a:r>
              <a:rPr sz="1800" spc="-5" dirty="0">
                <a:latin typeface="Arial"/>
                <a:cs typeface="Arial"/>
              </a:rPr>
              <a:t> </a:t>
            </a:r>
            <a:r>
              <a:rPr sz="1800" dirty="0">
                <a:latin typeface="Arial"/>
                <a:cs typeface="Arial"/>
              </a:rPr>
              <a:t>unsealed</a:t>
            </a:r>
            <a:r>
              <a:rPr sz="1800" spc="-15" dirty="0">
                <a:latin typeface="Arial"/>
                <a:cs typeface="Arial"/>
              </a:rPr>
              <a:t> </a:t>
            </a:r>
            <a:r>
              <a:rPr sz="1800" dirty="0">
                <a:latin typeface="Arial"/>
                <a:cs typeface="Arial"/>
              </a:rPr>
              <a:t>open</a:t>
            </a:r>
            <a:r>
              <a:rPr sz="1800" spc="-10" dirty="0">
                <a:latin typeface="Arial"/>
                <a:cs typeface="Arial"/>
              </a:rPr>
              <a:t> chest wounds</a:t>
            </a:r>
            <a:endParaRPr sz="1800">
              <a:latin typeface="Arial"/>
              <a:cs typeface="Arial"/>
            </a:endParaRPr>
          </a:p>
        </p:txBody>
      </p:sp>
      <p:sp>
        <p:nvSpPr>
          <p:cNvPr id="24" name="object 24"/>
          <p:cNvSpPr txBox="1"/>
          <p:nvPr/>
        </p:nvSpPr>
        <p:spPr>
          <a:xfrm>
            <a:off x="1208209" y="4799400"/>
            <a:ext cx="8166734" cy="821055"/>
          </a:xfrm>
          <a:prstGeom prst="rect">
            <a:avLst/>
          </a:prstGeom>
        </p:spPr>
        <p:txBody>
          <a:bodyPr vert="horz" wrap="square" lIns="0" tIns="12700" rIns="0" bIns="0" rtlCol="0">
            <a:spAutoFit/>
          </a:bodyPr>
          <a:lstStyle/>
          <a:p>
            <a:pPr marL="4937125">
              <a:lnSpc>
                <a:spcPts val="2050"/>
              </a:lnSpc>
              <a:spcBef>
                <a:spcPts val="100"/>
              </a:spcBef>
            </a:pPr>
            <a:r>
              <a:rPr sz="1800" dirty="0">
                <a:latin typeface="Arial"/>
                <a:cs typeface="Arial"/>
              </a:rPr>
              <a:t>Shield</a:t>
            </a:r>
            <a:r>
              <a:rPr sz="1800" spc="-15" dirty="0">
                <a:latin typeface="Arial"/>
                <a:cs typeface="Arial"/>
              </a:rPr>
              <a:t> </a:t>
            </a:r>
            <a:r>
              <a:rPr sz="1800" dirty="0">
                <a:latin typeface="Arial"/>
                <a:cs typeface="Arial"/>
              </a:rPr>
              <a:t>any</a:t>
            </a:r>
            <a:r>
              <a:rPr sz="1800" spc="-10" dirty="0">
                <a:latin typeface="Arial"/>
                <a:cs typeface="Arial"/>
              </a:rPr>
              <a:t> </a:t>
            </a:r>
            <a:r>
              <a:rPr sz="1800" dirty="0">
                <a:latin typeface="Arial"/>
                <a:cs typeface="Arial"/>
              </a:rPr>
              <a:t>exposed</a:t>
            </a:r>
            <a:r>
              <a:rPr sz="1800" spc="-10" dirty="0">
                <a:latin typeface="Arial"/>
                <a:cs typeface="Arial"/>
              </a:rPr>
              <a:t> </a:t>
            </a:r>
            <a:r>
              <a:rPr sz="1800" dirty="0">
                <a:latin typeface="Arial"/>
                <a:cs typeface="Arial"/>
              </a:rPr>
              <a:t>eye</a:t>
            </a:r>
            <a:r>
              <a:rPr sz="1800" spc="-5" dirty="0">
                <a:latin typeface="Arial"/>
                <a:cs typeface="Arial"/>
              </a:rPr>
              <a:t> </a:t>
            </a:r>
            <a:r>
              <a:rPr sz="1800" spc="-10" dirty="0">
                <a:latin typeface="Arial"/>
                <a:cs typeface="Arial"/>
              </a:rPr>
              <a:t>injuries</a:t>
            </a:r>
            <a:endParaRPr sz="1800">
              <a:latin typeface="Arial"/>
              <a:cs typeface="Arial"/>
            </a:endParaRPr>
          </a:p>
          <a:p>
            <a:pPr marL="12700">
              <a:lnSpc>
                <a:spcPts val="2050"/>
              </a:lnSpc>
            </a:pPr>
            <a:r>
              <a:rPr sz="1800" b="1" spc="-10" dirty="0">
                <a:solidFill>
                  <a:srgbClr val="BB8542"/>
                </a:solidFill>
                <a:latin typeface="Arial"/>
                <a:cs typeface="Arial"/>
              </a:rPr>
              <a:t>REMEMBER:</a:t>
            </a:r>
            <a:endParaRPr sz="1800">
              <a:latin typeface="Arial"/>
              <a:cs typeface="Arial"/>
            </a:endParaRPr>
          </a:p>
          <a:p>
            <a:pPr marL="12700">
              <a:lnSpc>
                <a:spcPct val="100000"/>
              </a:lnSpc>
            </a:pPr>
            <a:r>
              <a:rPr sz="1800" b="1" dirty="0">
                <a:latin typeface="Arial"/>
                <a:cs typeface="Arial"/>
              </a:rPr>
              <a:t>NEVER</a:t>
            </a:r>
            <a:r>
              <a:rPr sz="1800" b="1" spc="-15" dirty="0">
                <a:latin typeface="Arial"/>
                <a:cs typeface="Arial"/>
              </a:rPr>
              <a:t> </a:t>
            </a:r>
            <a:r>
              <a:rPr sz="1800" dirty="0">
                <a:latin typeface="Arial"/>
                <a:cs typeface="Arial"/>
              </a:rPr>
              <a:t>apply</a:t>
            </a:r>
            <a:r>
              <a:rPr sz="1800" spc="-15" dirty="0">
                <a:latin typeface="Arial"/>
                <a:cs typeface="Arial"/>
              </a:rPr>
              <a:t> </a:t>
            </a:r>
            <a:r>
              <a:rPr sz="1800" dirty="0">
                <a:latin typeface="Arial"/>
                <a:cs typeface="Arial"/>
              </a:rPr>
              <a:t>a</a:t>
            </a:r>
            <a:r>
              <a:rPr sz="1800" spc="-5" dirty="0">
                <a:latin typeface="Arial"/>
                <a:cs typeface="Arial"/>
              </a:rPr>
              <a:t> </a:t>
            </a:r>
            <a:r>
              <a:rPr sz="1800" dirty="0">
                <a:latin typeface="Arial"/>
                <a:cs typeface="Arial"/>
              </a:rPr>
              <a:t>tourniquet</a:t>
            </a:r>
            <a:r>
              <a:rPr sz="1800" spc="-30" dirty="0">
                <a:latin typeface="Arial"/>
                <a:cs typeface="Arial"/>
              </a:rPr>
              <a:t> </a:t>
            </a:r>
            <a:r>
              <a:rPr sz="1800" dirty="0">
                <a:latin typeface="Arial"/>
                <a:cs typeface="Arial"/>
              </a:rPr>
              <a:t>and</a:t>
            </a:r>
            <a:r>
              <a:rPr sz="1800" spc="-5" dirty="0">
                <a:latin typeface="Arial"/>
                <a:cs typeface="Arial"/>
              </a:rPr>
              <a:t> </a:t>
            </a:r>
            <a:r>
              <a:rPr sz="1800" dirty="0">
                <a:latin typeface="Arial"/>
                <a:cs typeface="Arial"/>
              </a:rPr>
              <a:t>forget</a:t>
            </a:r>
            <a:r>
              <a:rPr sz="1800" spc="-10" dirty="0">
                <a:latin typeface="Arial"/>
                <a:cs typeface="Arial"/>
              </a:rPr>
              <a:t> </a:t>
            </a:r>
            <a:r>
              <a:rPr sz="1800" spc="-25" dirty="0">
                <a:latin typeface="Arial"/>
                <a:cs typeface="Arial"/>
              </a:rPr>
              <a:t>it!</a:t>
            </a:r>
            <a:endParaRPr sz="1800">
              <a:latin typeface="Arial"/>
              <a:cs typeface="Arial"/>
            </a:endParaRPr>
          </a:p>
        </p:txBody>
      </p:sp>
      <p:grpSp>
        <p:nvGrpSpPr>
          <p:cNvPr id="25" name="object 25"/>
          <p:cNvGrpSpPr/>
          <p:nvPr/>
        </p:nvGrpSpPr>
        <p:grpSpPr>
          <a:xfrm>
            <a:off x="5935853" y="2386200"/>
            <a:ext cx="101600" cy="2715260"/>
            <a:chOff x="5935853" y="2386200"/>
            <a:chExt cx="101600" cy="2715260"/>
          </a:xfrm>
        </p:grpSpPr>
        <p:sp>
          <p:nvSpPr>
            <p:cNvPr id="26" name="object 26"/>
            <p:cNvSpPr/>
            <p:nvPr/>
          </p:nvSpPr>
          <p:spPr>
            <a:xfrm>
              <a:off x="5986653" y="2828921"/>
              <a:ext cx="0" cy="540385"/>
            </a:xfrm>
            <a:custGeom>
              <a:avLst/>
              <a:gdLst/>
              <a:ahLst/>
              <a:cxnLst/>
              <a:rect l="l" t="t" r="r" b="b"/>
              <a:pathLst>
                <a:path h="540385">
                  <a:moveTo>
                    <a:pt x="0" y="540003"/>
                  </a:moveTo>
                  <a:lnTo>
                    <a:pt x="0" y="0"/>
                  </a:lnTo>
                </a:path>
              </a:pathLst>
            </a:custGeom>
            <a:ln w="101600">
              <a:solidFill>
                <a:srgbClr val="CD9146"/>
              </a:solidFill>
            </a:ln>
          </p:spPr>
          <p:txBody>
            <a:bodyPr wrap="square" lIns="0" tIns="0" rIns="0" bIns="0" rtlCol="0"/>
            <a:lstStyle/>
            <a:p>
              <a:endParaRPr/>
            </a:p>
          </p:txBody>
        </p:sp>
        <p:sp>
          <p:nvSpPr>
            <p:cNvPr id="27" name="object 27"/>
            <p:cNvSpPr/>
            <p:nvPr/>
          </p:nvSpPr>
          <p:spPr>
            <a:xfrm>
              <a:off x="5986653" y="2386200"/>
              <a:ext cx="0" cy="290195"/>
            </a:xfrm>
            <a:custGeom>
              <a:avLst/>
              <a:gdLst/>
              <a:ahLst/>
              <a:cxnLst/>
              <a:rect l="l" t="t" r="r" b="b"/>
              <a:pathLst>
                <a:path h="290194">
                  <a:moveTo>
                    <a:pt x="0" y="289661"/>
                  </a:moveTo>
                  <a:lnTo>
                    <a:pt x="0" y="0"/>
                  </a:lnTo>
                </a:path>
              </a:pathLst>
            </a:custGeom>
            <a:ln w="101600">
              <a:solidFill>
                <a:srgbClr val="CD9146"/>
              </a:solidFill>
            </a:ln>
          </p:spPr>
          <p:txBody>
            <a:bodyPr wrap="square" lIns="0" tIns="0" rIns="0" bIns="0" rtlCol="0"/>
            <a:lstStyle/>
            <a:p>
              <a:endParaRPr/>
            </a:p>
          </p:txBody>
        </p:sp>
        <p:sp>
          <p:nvSpPr>
            <p:cNvPr id="28" name="object 28"/>
            <p:cNvSpPr/>
            <p:nvPr/>
          </p:nvSpPr>
          <p:spPr>
            <a:xfrm>
              <a:off x="5986653" y="4087745"/>
              <a:ext cx="0" cy="540385"/>
            </a:xfrm>
            <a:custGeom>
              <a:avLst/>
              <a:gdLst/>
              <a:ahLst/>
              <a:cxnLst/>
              <a:rect l="l" t="t" r="r" b="b"/>
              <a:pathLst>
                <a:path h="540385">
                  <a:moveTo>
                    <a:pt x="0" y="540004"/>
                  </a:moveTo>
                  <a:lnTo>
                    <a:pt x="0" y="0"/>
                  </a:lnTo>
                </a:path>
              </a:pathLst>
            </a:custGeom>
            <a:ln w="101600">
              <a:solidFill>
                <a:srgbClr val="CD9146"/>
              </a:solidFill>
            </a:ln>
          </p:spPr>
          <p:txBody>
            <a:bodyPr wrap="square" lIns="0" tIns="0" rIns="0" bIns="0" rtlCol="0"/>
            <a:lstStyle/>
            <a:p>
              <a:endParaRPr/>
            </a:p>
          </p:txBody>
        </p:sp>
        <p:sp>
          <p:nvSpPr>
            <p:cNvPr id="29" name="object 29"/>
            <p:cNvSpPr/>
            <p:nvPr/>
          </p:nvSpPr>
          <p:spPr>
            <a:xfrm>
              <a:off x="5986653" y="3584826"/>
              <a:ext cx="0" cy="290195"/>
            </a:xfrm>
            <a:custGeom>
              <a:avLst/>
              <a:gdLst/>
              <a:ahLst/>
              <a:cxnLst/>
              <a:rect l="l" t="t" r="r" b="b"/>
              <a:pathLst>
                <a:path h="290195">
                  <a:moveTo>
                    <a:pt x="0" y="289661"/>
                  </a:moveTo>
                  <a:lnTo>
                    <a:pt x="0" y="0"/>
                  </a:lnTo>
                </a:path>
              </a:pathLst>
            </a:custGeom>
            <a:ln w="101600">
              <a:solidFill>
                <a:srgbClr val="CD9146"/>
              </a:solidFill>
            </a:ln>
          </p:spPr>
          <p:txBody>
            <a:bodyPr wrap="square" lIns="0" tIns="0" rIns="0" bIns="0" rtlCol="0"/>
            <a:lstStyle/>
            <a:p>
              <a:endParaRPr/>
            </a:p>
          </p:txBody>
        </p:sp>
        <p:sp>
          <p:nvSpPr>
            <p:cNvPr id="30" name="object 30"/>
            <p:cNvSpPr/>
            <p:nvPr/>
          </p:nvSpPr>
          <p:spPr>
            <a:xfrm>
              <a:off x="5986653" y="4811646"/>
              <a:ext cx="0" cy="290195"/>
            </a:xfrm>
            <a:custGeom>
              <a:avLst/>
              <a:gdLst/>
              <a:ahLst/>
              <a:cxnLst/>
              <a:rect l="l" t="t" r="r" b="b"/>
              <a:pathLst>
                <a:path h="290195">
                  <a:moveTo>
                    <a:pt x="0" y="289661"/>
                  </a:moveTo>
                  <a:lnTo>
                    <a:pt x="0" y="0"/>
                  </a:lnTo>
                </a:path>
              </a:pathLst>
            </a:custGeom>
            <a:ln w="101600">
              <a:solidFill>
                <a:srgbClr val="CD9146"/>
              </a:solidFill>
            </a:ln>
          </p:spPr>
          <p:txBody>
            <a:bodyPr wrap="square" lIns="0" tIns="0" rIns="0" bIns="0" rtlCol="0"/>
            <a:lstStyle/>
            <a:p>
              <a:endParaRPr/>
            </a:p>
          </p:txBody>
        </p:sp>
      </p:grpSp>
      <p:pic>
        <p:nvPicPr>
          <p:cNvPr id="31" name="object 31"/>
          <p:cNvPicPr/>
          <p:nvPr/>
        </p:nvPicPr>
        <p:blipFill>
          <a:blip r:embed="rId11" cstate="print"/>
          <a:stretch>
            <a:fillRect/>
          </a:stretch>
        </p:blipFill>
        <p:spPr>
          <a:xfrm>
            <a:off x="12611" y="88813"/>
            <a:ext cx="228777" cy="228777"/>
          </a:xfrm>
          <a:prstGeom prst="rect">
            <a:avLst/>
          </a:prstGeom>
        </p:spPr>
      </p:pic>
      <p:sp>
        <p:nvSpPr>
          <p:cNvPr id="33" name="object 33"/>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34" name="object 34"/>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5</a:t>
            </a:fld>
            <a:endParaRPr spc="-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44646" y="289778"/>
            <a:ext cx="3902075" cy="330200"/>
          </a:xfrm>
          <a:prstGeom prst="rect">
            <a:avLst/>
          </a:prstGeom>
        </p:spPr>
        <p:txBody>
          <a:bodyPr vert="horz" wrap="square" lIns="0" tIns="12065" rIns="0" bIns="0" rtlCol="0">
            <a:spAutoFit/>
          </a:bodyPr>
          <a:lstStyle/>
          <a:p>
            <a:pPr marL="12700">
              <a:lnSpc>
                <a:spcPct val="100000"/>
              </a:lnSpc>
              <a:spcBef>
                <a:spcPts val="95"/>
              </a:spcBef>
            </a:pPr>
            <a:r>
              <a:rPr sz="2000" dirty="0">
                <a:solidFill>
                  <a:srgbClr val="756F6F"/>
                </a:solidFill>
              </a:rPr>
              <a:t>Module</a:t>
            </a:r>
            <a:r>
              <a:rPr sz="2000" spc="-65" dirty="0">
                <a:solidFill>
                  <a:srgbClr val="756F6F"/>
                </a:solidFill>
              </a:rPr>
              <a:t> </a:t>
            </a:r>
            <a:r>
              <a:rPr sz="2000" dirty="0">
                <a:solidFill>
                  <a:srgbClr val="756F6F"/>
                </a:solidFill>
              </a:rPr>
              <a:t>17:</a:t>
            </a:r>
            <a:r>
              <a:rPr sz="2000" spc="-75" dirty="0">
                <a:solidFill>
                  <a:srgbClr val="756F6F"/>
                </a:solidFill>
              </a:rPr>
              <a:t> </a:t>
            </a:r>
            <a:r>
              <a:rPr sz="2000" dirty="0">
                <a:solidFill>
                  <a:srgbClr val="756F6F"/>
                </a:solidFill>
              </a:rPr>
              <a:t>Wound</a:t>
            </a:r>
            <a:r>
              <a:rPr sz="2000" spc="-55" dirty="0">
                <a:solidFill>
                  <a:srgbClr val="756F6F"/>
                </a:solidFill>
              </a:rPr>
              <a:t> </a:t>
            </a:r>
            <a:r>
              <a:rPr sz="2000" spc="-10" dirty="0">
                <a:solidFill>
                  <a:srgbClr val="756F6F"/>
                </a:solidFill>
              </a:rPr>
              <a:t>Management</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746188" y="4646866"/>
            <a:ext cx="4649470" cy="944880"/>
            <a:chOff x="746188" y="4646866"/>
            <a:chExt cx="4649470" cy="944880"/>
          </a:xfrm>
        </p:grpSpPr>
        <p:sp>
          <p:nvSpPr>
            <p:cNvPr id="5" name="object 5"/>
            <p:cNvSpPr/>
            <p:nvPr/>
          </p:nvSpPr>
          <p:spPr>
            <a:xfrm>
              <a:off x="750951" y="4651628"/>
              <a:ext cx="4639945" cy="935355"/>
            </a:xfrm>
            <a:custGeom>
              <a:avLst/>
              <a:gdLst/>
              <a:ahLst/>
              <a:cxnLst/>
              <a:rect l="l" t="t" r="r" b="b"/>
              <a:pathLst>
                <a:path w="4639945" h="935354">
                  <a:moveTo>
                    <a:pt x="4546930" y="0"/>
                  </a:moveTo>
                  <a:lnTo>
                    <a:pt x="92887" y="0"/>
                  </a:lnTo>
                  <a:lnTo>
                    <a:pt x="56733" y="7300"/>
                  </a:lnTo>
                  <a:lnTo>
                    <a:pt x="27208" y="27208"/>
                  </a:lnTo>
                  <a:lnTo>
                    <a:pt x="7300" y="56733"/>
                  </a:lnTo>
                  <a:lnTo>
                    <a:pt x="0" y="92887"/>
                  </a:lnTo>
                  <a:lnTo>
                    <a:pt x="0" y="842086"/>
                  </a:lnTo>
                  <a:lnTo>
                    <a:pt x="7300" y="878240"/>
                  </a:lnTo>
                  <a:lnTo>
                    <a:pt x="27208" y="907765"/>
                  </a:lnTo>
                  <a:lnTo>
                    <a:pt x="56733" y="927673"/>
                  </a:lnTo>
                  <a:lnTo>
                    <a:pt x="92887" y="934974"/>
                  </a:lnTo>
                  <a:lnTo>
                    <a:pt x="4546930" y="934974"/>
                  </a:lnTo>
                  <a:lnTo>
                    <a:pt x="4583084" y="927673"/>
                  </a:lnTo>
                  <a:lnTo>
                    <a:pt x="4612609" y="907765"/>
                  </a:lnTo>
                  <a:lnTo>
                    <a:pt x="4632517" y="878240"/>
                  </a:lnTo>
                  <a:lnTo>
                    <a:pt x="4639818" y="842086"/>
                  </a:lnTo>
                  <a:lnTo>
                    <a:pt x="4639818" y="92887"/>
                  </a:lnTo>
                  <a:lnTo>
                    <a:pt x="4632517" y="56733"/>
                  </a:lnTo>
                  <a:lnTo>
                    <a:pt x="4612609" y="27208"/>
                  </a:lnTo>
                  <a:lnTo>
                    <a:pt x="4583084" y="7300"/>
                  </a:lnTo>
                  <a:lnTo>
                    <a:pt x="4546930" y="0"/>
                  </a:lnTo>
                  <a:close/>
                </a:path>
              </a:pathLst>
            </a:custGeom>
            <a:solidFill>
              <a:srgbClr val="FFF4D2"/>
            </a:solidFill>
          </p:spPr>
          <p:txBody>
            <a:bodyPr wrap="square" lIns="0" tIns="0" rIns="0" bIns="0" rtlCol="0"/>
            <a:lstStyle/>
            <a:p>
              <a:endParaRPr/>
            </a:p>
          </p:txBody>
        </p:sp>
        <p:sp>
          <p:nvSpPr>
            <p:cNvPr id="6" name="object 6"/>
            <p:cNvSpPr/>
            <p:nvPr/>
          </p:nvSpPr>
          <p:spPr>
            <a:xfrm>
              <a:off x="750951" y="4651628"/>
              <a:ext cx="4639945" cy="935355"/>
            </a:xfrm>
            <a:custGeom>
              <a:avLst/>
              <a:gdLst/>
              <a:ahLst/>
              <a:cxnLst/>
              <a:rect l="l" t="t" r="r" b="b"/>
              <a:pathLst>
                <a:path w="4639945" h="935354">
                  <a:moveTo>
                    <a:pt x="0" y="92887"/>
                  </a:moveTo>
                  <a:lnTo>
                    <a:pt x="7300" y="56733"/>
                  </a:lnTo>
                  <a:lnTo>
                    <a:pt x="27208" y="27208"/>
                  </a:lnTo>
                  <a:lnTo>
                    <a:pt x="56733" y="7300"/>
                  </a:lnTo>
                  <a:lnTo>
                    <a:pt x="92887" y="0"/>
                  </a:lnTo>
                  <a:lnTo>
                    <a:pt x="4546930" y="0"/>
                  </a:lnTo>
                  <a:lnTo>
                    <a:pt x="4583084" y="7300"/>
                  </a:lnTo>
                  <a:lnTo>
                    <a:pt x="4612609" y="27208"/>
                  </a:lnTo>
                  <a:lnTo>
                    <a:pt x="4632517" y="56733"/>
                  </a:lnTo>
                  <a:lnTo>
                    <a:pt x="4639818" y="92887"/>
                  </a:lnTo>
                  <a:lnTo>
                    <a:pt x="4639818" y="842086"/>
                  </a:lnTo>
                  <a:lnTo>
                    <a:pt x="4632517" y="878240"/>
                  </a:lnTo>
                  <a:lnTo>
                    <a:pt x="4612609" y="907765"/>
                  </a:lnTo>
                  <a:lnTo>
                    <a:pt x="4583084" y="927673"/>
                  </a:lnTo>
                  <a:lnTo>
                    <a:pt x="4546930" y="934974"/>
                  </a:lnTo>
                  <a:lnTo>
                    <a:pt x="92887" y="934974"/>
                  </a:lnTo>
                  <a:lnTo>
                    <a:pt x="56733" y="927673"/>
                  </a:lnTo>
                  <a:lnTo>
                    <a:pt x="27208" y="907765"/>
                  </a:lnTo>
                  <a:lnTo>
                    <a:pt x="7300" y="878240"/>
                  </a:lnTo>
                  <a:lnTo>
                    <a:pt x="0" y="842086"/>
                  </a:lnTo>
                  <a:lnTo>
                    <a:pt x="0" y="92887"/>
                  </a:lnTo>
                  <a:close/>
                </a:path>
              </a:pathLst>
            </a:custGeom>
            <a:ln w="9525">
              <a:solidFill>
                <a:srgbClr val="BB8542"/>
              </a:solidFill>
            </a:ln>
          </p:spPr>
          <p:txBody>
            <a:bodyPr wrap="square" lIns="0" tIns="0" rIns="0" bIns="0" rtlCol="0"/>
            <a:lstStyle/>
            <a:p>
              <a:endParaRPr/>
            </a:p>
          </p:txBody>
        </p:sp>
        <p:pic>
          <p:nvPicPr>
            <p:cNvPr id="7" name="object 7"/>
            <p:cNvPicPr/>
            <p:nvPr/>
          </p:nvPicPr>
          <p:blipFill>
            <a:blip r:embed="rId4" cstate="print"/>
            <a:stretch>
              <a:fillRect/>
            </a:stretch>
          </p:blipFill>
          <p:spPr>
            <a:xfrm>
              <a:off x="923544" y="4867655"/>
              <a:ext cx="470915" cy="425945"/>
            </a:xfrm>
            <a:prstGeom prst="rect">
              <a:avLst/>
            </a:prstGeom>
          </p:spPr>
        </p:pic>
      </p:grpSp>
      <p:sp>
        <p:nvSpPr>
          <p:cNvPr id="8" name="object 8"/>
          <p:cNvSpPr txBox="1"/>
          <p:nvPr/>
        </p:nvSpPr>
        <p:spPr>
          <a:xfrm>
            <a:off x="2303526" y="682295"/>
            <a:ext cx="7621270" cy="1068070"/>
          </a:xfrm>
          <a:prstGeom prst="rect">
            <a:avLst/>
          </a:prstGeom>
        </p:spPr>
        <p:txBody>
          <a:bodyPr vert="horz" wrap="square" lIns="0" tIns="74295" rIns="0" bIns="0" rtlCol="0">
            <a:spAutoFit/>
          </a:bodyPr>
          <a:lstStyle/>
          <a:p>
            <a:pPr marL="1510665" marR="5080" indent="-1498600">
              <a:lnSpc>
                <a:spcPts val="3890"/>
              </a:lnSpc>
              <a:spcBef>
                <a:spcPts val="585"/>
              </a:spcBef>
            </a:pPr>
            <a:r>
              <a:rPr sz="3600" b="1" dirty="0">
                <a:latin typeface="Arial"/>
                <a:cs typeface="Arial"/>
              </a:rPr>
              <a:t>GENERAL</a:t>
            </a:r>
            <a:r>
              <a:rPr sz="3600" b="1" spc="-85" dirty="0">
                <a:latin typeface="Arial"/>
                <a:cs typeface="Arial"/>
              </a:rPr>
              <a:t> </a:t>
            </a:r>
            <a:r>
              <a:rPr sz="3600" b="1" dirty="0">
                <a:solidFill>
                  <a:srgbClr val="BB8542"/>
                </a:solidFill>
                <a:latin typeface="Arial"/>
                <a:cs typeface="Arial"/>
              </a:rPr>
              <a:t>WOUND</a:t>
            </a:r>
            <a:r>
              <a:rPr sz="3600" b="1" spc="-85" dirty="0">
                <a:solidFill>
                  <a:srgbClr val="BB8542"/>
                </a:solidFill>
                <a:latin typeface="Arial"/>
                <a:cs typeface="Arial"/>
              </a:rPr>
              <a:t> </a:t>
            </a:r>
            <a:r>
              <a:rPr sz="3600" b="1" spc="-10" dirty="0">
                <a:solidFill>
                  <a:srgbClr val="BB8542"/>
                </a:solidFill>
                <a:latin typeface="Arial"/>
                <a:cs typeface="Arial"/>
              </a:rPr>
              <a:t>MANAGEMENT </a:t>
            </a:r>
            <a:r>
              <a:rPr sz="3600" b="1" dirty="0">
                <a:latin typeface="Arial"/>
                <a:cs typeface="Arial"/>
              </a:rPr>
              <a:t>PRINCIPLES </a:t>
            </a:r>
            <a:r>
              <a:rPr sz="3600" b="1" spc="-10" dirty="0">
                <a:latin typeface="Arial"/>
                <a:cs typeface="Arial"/>
              </a:rPr>
              <a:t>(CONT.)</a:t>
            </a:r>
            <a:endParaRPr sz="3600">
              <a:latin typeface="Arial"/>
              <a:cs typeface="Arial"/>
            </a:endParaRPr>
          </a:p>
        </p:txBody>
      </p:sp>
      <p:sp>
        <p:nvSpPr>
          <p:cNvPr id="9" name="object 9"/>
          <p:cNvSpPr/>
          <p:nvPr/>
        </p:nvSpPr>
        <p:spPr>
          <a:xfrm>
            <a:off x="5920740"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sp>
        <p:nvSpPr>
          <p:cNvPr id="10" name="object 10"/>
          <p:cNvSpPr txBox="1"/>
          <p:nvPr/>
        </p:nvSpPr>
        <p:spPr>
          <a:xfrm>
            <a:off x="829232" y="1766149"/>
            <a:ext cx="4477385" cy="3729990"/>
          </a:xfrm>
          <a:prstGeom prst="rect">
            <a:avLst/>
          </a:prstGeom>
        </p:spPr>
        <p:txBody>
          <a:bodyPr vert="horz" wrap="square" lIns="0" tIns="13335" rIns="0" bIns="0" rtlCol="0">
            <a:spAutoFit/>
          </a:bodyPr>
          <a:lstStyle/>
          <a:p>
            <a:pPr marL="246379" marR="5080" indent="-234315" algn="just">
              <a:lnSpc>
                <a:spcPct val="141600"/>
              </a:lnSpc>
              <a:spcBef>
                <a:spcPts val="105"/>
              </a:spcBef>
            </a:pPr>
            <a:r>
              <a:rPr sz="2000" b="1" spc="-20" dirty="0">
                <a:latin typeface="Arial"/>
                <a:cs typeface="Arial"/>
              </a:rPr>
              <a:t>Non-</a:t>
            </a:r>
            <a:r>
              <a:rPr sz="2000" b="1" spc="-10" dirty="0">
                <a:latin typeface="Arial"/>
                <a:cs typeface="Arial"/>
              </a:rPr>
              <a:t>life-</a:t>
            </a:r>
            <a:r>
              <a:rPr sz="2000" b="1" dirty="0">
                <a:latin typeface="Arial"/>
                <a:cs typeface="Arial"/>
              </a:rPr>
              <a:t>threatening</a:t>
            </a:r>
            <a:r>
              <a:rPr sz="2000" b="1" spc="-60" dirty="0">
                <a:latin typeface="Arial"/>
                <a:cs typeface="Arial"/>
              </a:rPr>
              <a:t> </a:t>
            </a:r>
            <a:r>
              <a:rPr sz="2000" b="1" dirty="0">
                <a:solidFill>
                  <a:srgbClr val="BB8542"/>
                </a:solidFill>
                <a:latin typeface="Arial"/>
                <a:cs typeface="Arial"/>
              </a:rPr>
              <a:t>wounds</a:t>
            </a:r>
            <a:r>
              <a:rPr sz="2000" b="1" spc="-45" dirty="0">
                <a:solidFill>
                  <a:srgbClr val="BB8542"/>
                </a:solidFill>
                <a:latin typeface="Arial"/>
                <a:cs typeface="Arial"/>
              </a:rPr>
              <a:t> </a:t>
            </a:r>
            <a:r>
              <a:rPr sz="2000" spc="-10" dirty="0">
                <a:latin typeface="Arial"/>
                <a:cs typeface="Arial"/>
              </a:rPr>
              <a:t>include: </a:t>
            </a:r>
            <a:r>
              <a:rPr sz="2000" dirty="0">
                <a:latin typeface="Arial"/>
                <a:cs typeface="Arial"/>
              </a:rPr>
              <a:t>Lacerations</a:t>
            </a:r>
            <a:r>
              <a:rPr sz="2000" spc="-95" dirty="0">
                <a:latin typeface="Arial"/>
                <a:cs typeface="Arial"/>
              </a:rPr>
              <a:t> </a:t>
            </a:r>
            <a:r>
              <a:rPr sz="2000" dirty="0">
                <a:latin typeface="Arial"/>
                <a:cs typeface="Arial"/>
              </a:rPr>
              <a:t>without</a:t>
            </a:r>
            <a:r>
              <a:rPr sz="2000" spc="-90" dirty="0">
                <a:latin typeface="Arial"/>
                <a:cs typeface="Arial"/>
              </a:rPr>
              <a:t> </a:t>
            </a:r>
            <a:r>
              <a:rPr sz="2000" dirty="0">
                <a:latin typeface="Arial"/>
                <a:cs typeface="Arial"/>
              </a:rPr>
              <a:t>massive</a:t>
            </a:r>
            <a:r>
              <a:rPr sz="2000" spc="-100" dirty="0">
                <a:latin typeface="Arial"/>
                <a:cs typeface="Arial"/>
              </a:rPr>
              <a:t> </a:t>
            </a:r>
            <a:r>
              <a:rPr sz="2000" spc="-10" dirty="0">
                <a:latin typeface="Arial"/>
                <a:cs typeface="Arial"/>
              </a:rPr>
              <a:t>bleeding Abrasions</a:t>
            </a:r>
            <a:endParaRPr sz="2000">
              <a:latin typeface="Arial"/>
              <a:cs typeface="Arial"/>
            </a:endParaRPr>
          </a:p>
          <a:p>
            <a:pPr marL="246379" marR="1415415">
              <a:lnSpc>
                <a:spcPct val="141600"/>
              </a:lnSpc>
            </a:pPr>
            <a:r>
              <a:rPr sz="2000" dirty="0">
                <a:latin typeface="Arial"/>
                <a:cs typeface="Arial"/>
              </a:rPr>
              <a:t>Open</a:t>
            </a:r>
            <a:r>
              <a:rPr sz="2000" spc="-100" dirty="0">
                <a:latin typeface="Arial"/>
                <a:cs typeface="Arial"/>
              </a:rPr>
              <a:t> </a:t>
            </a:r>
            <a:r>
              <a:rPr sz="2000" dirty="0">
                <a:latin typeface="Arial"/>
                <a:cs typeface="Arial"/>
              </a:rPr>
              <a:t>abdominal</a:t>
            </a:r>
            <a:r>
              <a:rPr sz="2000" spc="-70" dirty="0">
                <a:latin typeface="Arial"/>
                <a:cs typeface="Arial"/>
              </a:rPr>
              <a:t> </a:t>
            </a:r>
            <a:r>
              <a:rPr sz="2000" spc="-10" dirty="0">
                <a:latin typeface="Arial"/>
                <a:cs typeface="Arial"/>
              </a:rPr>
              <a:t>wounds </a:t>
            </a:r>
            <a:r>
              <a:rPr sz="2000" dirty="0">
                <a:latin typeface="Arial"/>
                <a:cs typeface="Arial"/>
              </a:rPr>
              <a:t>Impaled</a:t>
            </a:r>
            <a:r>
              <a:rPr sz="2000" spc="-65" dirty="0">
                <a:latin typeface="Arial"/>
                <a:cs typeface="Arial"/>
              </a:rPr>
              <a:t> </a:t>
            </a:r>
            <a:r>
              <a:rPr sz="2000" spc="-10" dirty="0">
                <a:latin typeface="Arial"/>
                <a:cs typeface="Arial"/>
              </a:rPr>
              <a:t>objects </a:t>
            </a:r>
            <a:r>
              <a:rPr sz="2000" dirty="0">
                <a:latin typeface="Arial"/>
                <a:cs typeface="Arial"/>
              </a:rPr>
              <a:t>Amputation</a:t>
            </a:r>
            <a:r>
              <a:rPr sz="2000" spc="-90" dirty="0">
                <a:latin typeface="Arial"/>
                <a:cs typeface="Arial"/>
              </a:rPr>
              <a:t> </a:t>
            </a:r>
            <a:r>
              <a:rPr sz="2000" spc="-10" dirty="0">
                <a:latin typeface="Arial"/>
                <a:cs typeface="Arial"/>
              </a:rPr>
              <a:t>stumps</a:t>
            </a:r>
            <a:endParaRPr sz="2000">
              <a:latin typeface="Arial"/>
              <a:cs typeface="Arial"/>
            </a:endParaRPr>
          </a:p>
          <a:p>
            <a:pPr>
              <a:lnSpc>
                <a:spcPct val="100000"/>
              </a:lnSpc>
              <a:spcBef>
                <a:spcPts val="1110"/>
              </a:spcBef>
            </a:pPr>
            <a:endParaRPr sz="2000">
              <a:latin typeface="Arial"/>
              <a:cs typeface="Arial"/>
            </a:endParaRPr>
          </a:p>
          <a:p>
            <a:pPr marL="656590">
              <a:lnSpc>
                <a:spcPct val="100000"/>
              </a:lnSpc>
            </a:pPr>
            <a:r>
              <a:rPr sz="1500" b="1" dirty="0">
                <a:latin typeface="Arial"/>
                <a:cs typeface="Arial"/>
              </a:rPr>
              <a:t>Delayed</a:t>
            </a:r>
            <a:r>
              <a:rPr sz="1500" b="1" spc="-50" dirty="0">
                <a:latin typeface="Arial"/>
                <a:cs typeface="Arial"/>
              </a:rPr>
              <a:t> </a:t>
            </a:r>
            <a:r>
              <a:rPr sz="1500" b="1" spc="-10" dirty="0">
                <a:latin typeface="Arial"/>
                <a:cs typeface="Arial"/>
              </a:rPr>
              <a:t>considerations:</a:t>
            </a:r>
            <a:endParaRPr sz="1500">
              <a:latin typeface="Arial"/>
              <a:cs typeface="Arial"/>
            </a:endParaRPr>
          </a:p>
          <a:p>
            <a:pPr marL="656590" marR="80645">
              <a:lnSpc>
                <a:spcPts val="1760"/>
              </a:lnSpc>
              <a:spcBef>
                <a:spcPts val="90"/>
              </a:spcBef>
            </a:pPr>
            <a:r>
              <a:rPr sz="1500" dirty="0">
                <a:latin typeface="Arial"/>
                <a:cs typeface="Arial"/>
              </a:rPr>
              <a:t>Need</a:t>
            </a:r>
            <a:r>
              <a:rPr sz="1500" spc="-50" dirty="0">
                <a:latin typeface="Arial"/>
                <a:cs typeface="Arial"/>
              </a:rPr>
              <a:t> </a:t>
            </a:r>
            <a:r>
              <a:rPr sz="1500" dirty="0">
                <a:latin typeface="Arial"/>
                <a:cs typeface="Arial"/>
              </a:rPr>
              <a:t>for</a:t>
            </a:r>
            <a:r>
              <a:rPr sz="1500" spc="-55" dirty="0">
                <a:latin typeface="Arial"/>
                <a:cs typeface="Arial"/>
              </a:rPr>
              <a:t> </a:t>
            </a:r>
            <a:r>
              <a:rPr sz="1500" dirty="0">
                <a:latin typeface="Arial"/>
                <a:cs typeface="Arial"/>
              </a:rPr>
              <a:t>debridement,</a:t>
            </a:r>
            <a:r>
              <a:rPr sz="1500" spc="-35" dirty="0">
                <a:latin typeface="Arial"/>
                <a:cs typeface="Arial"/>
              </a:rPr>
              <a:t> </a:t>
            </a:r>
            <a:r>
              <a:rPr sz="1500" dirty="0">
                <a:latin typeface="Arial"/>
                <a:cs typeface="Arial"/>
              </a:rPr>
              <a:t>tetanus</a:t>
            </a:r>
            <a:r>
              <a:rPr sz="1500" spc="-50" dirty="0">
                <a:latin typeface="Arial"/>
                <a:cs typeface="Arial"/>
              </a:rPr>
              <a:t> </a:t>
            </a:r>
            <a:r>
              <a:rPr sz="1500" dirty="0">
                <a:latin typeface="Arial"/>
                <a:cs typeface="Arial"/>
              </a:rPr>
              <a:t>boosters</a:t>
            </a:r>
            <a:r>
              <a:rPr sz="1500" spc="-45" dirty="0">
                <a:latin typeface="Arial"/>
                <a:cs typeface="Arial"/>
              </a:rPr>
              <a:t> </a:t>
            </a:r>
            <a:r>
              <a:rPr sz="1500" spc="-25" dirty="0">
                <a:latin typeface="Arial"/>
                <a:cs typeface="Arial"/>
              </a:rPr>
              <a:t>and </a:t>
            </a:r>
            <a:r>
              <a:rPr sz="1500" dirty="0">
                <a:latin typeface="Arial"/>
                <a:cs typeface="Arial"/>
              </a:rPr>
              <a:t>maintenance</a:t>
            </a:r>
            <a:r>
              <a:rPr sz="1500" spc="-40" dirty="0">
                <a:latin typeface="Arial"/>
                <a:cs typeface="Arial"/>
              </a:rPr>
              <a:t> </a:t>
            </a:r>
            <a:r>
              <a:rPr sz="1500" dirty="0">
                <a:latin typeface="Arial"/>
                <a:cs typeface="Arial"/>
              </a:rPr>
              <a:t>(or</a:t>
            </a:r>
            <a:r>
              <a:rPr sz="1500" spc="-50" dirty="0">
                <a:latin typeface="Arial"/>
                <a:cs typeface="Arial"/>
              </a:rPr>
              <a:t> </a:t>
            </a:r>
            <a:r>
              <a:rPr sz="1500" dirty="0">
                <a:latin typeface="Arial"/>
                <a:cs typeface="Arial"/>
              </a:rPr>
              <a:t>changes)</a:t>
            </a:r>
            <a:r>
              <a:rPr sz="1500" spc="-45" dirty="0">
                <a:latin typeface="Arial"/>
                <a:cs typeface="Arial"/>
              </a:rPr>
              <a:t> </a:t>
            </a:r>
            <a:r>
              <a:rPr sz="1500" dirty="0">
                <a:latin typeface="Arial"/>
                <a:cs typeface="Arial"/>
              </a:rPr>
              <a:t>in</a:t>
            </a:r>
            <a:r>
              <a:rPr sz="1500" spc="-50" dirty="0">
                <a:latin typeface="Arial"/>
                <a:cs typeface="Arial"/>
              </a:rPr>
              <a:t> </a:t>
            </a:r>
            <a:r>
              <a:rPr sz="1500" spc="-10" dirty="0">
                <a:latin typeface="Arial"/>
                <a:cs typeface="Arial"/>
              </a:rPr>
              <a:t>antibiotics</a:t>
            </a:r>
            <a:endParaRPr sz="1500">
              <a:latin typeface="Arial"/>
              <a:cs typeface="Arial"/>
            </a:endParaRPr>
          </a:p>
        </p:txBody>
      </p:sp>
      <p:sp>
        <p:nvSpPr>
          <p:cNvPr id="11" name="object 11"/>
          <p:cNvSpPr/>
          <p:nvPr/>
        </p:nvSpPr>
        <p:spPr>
          <a:xfrm>
            <a:off x="930783" y="2763391"/>
            <a:ext cx="0" cy="323850"/>
          </a:xfrm>
          <a:custGeom>
            <a:avLst/>
            <a:gdLst/>
            <a:ahLst/>
            <a:cxnLst/>
            <a:rect l="l" t="t" r="r" b="b"/>
            <a:pathLst>
              <a:path h="323850">
                <a:moveTo>
                  <a:pt x="0" y="323646"/>
                </a:moveTo>
                <a:lnTo>
                  <a:pt x="0" y="0"/>
                </a:lnTo>
              </a:path>
            </a:pathLst>
          </a:custGeom>
          <a:ln w="101600">
            <a:solidFill>
              <a:srgbClr val="CD9146"/>
            </a:solidFill>
          </a:ln>
        </p:spPr>
        <p:txBody>
          <a:bodyPr wrap="square" lIns="0" tIns="0" rIns="0" bIns="0" rtlCol="0"/>
          <a:lstStyle/>
          <a:p>
            <a:endParaRPr/>
          </a:p>
        </p:txBody>
      </p:sp>
      <p:sp>
        <p:nvSpPr>
          <p:cNvPr id="12" name="object 12"/>
          <p:cNvSpPr/>
          <p:nvPr/>
        </p:nvSpPr>
        <p:spPr>
          <a:xfrm>
            <a:off x="930783" y="3199257"/>
            <a:ext cx="0" cy="323850"/>
          </a:xfrm>
          <a:custGeom>
            <a:avLst/>
            <a:gdLst/>
            <a:ahLst/>
            <a:cxnLst/>
            <a:rect l="l" t="t" r="r" b="b"/>
            <a:pathLst>
              <a:path h="323850">
                <a:moveTo>
                  <a:pt x="0" y="323646"/>
                </a:moveTo>
                <a:lnTo>
                  <a:pt x="0" y="0"/>
                </a:lnTo>
              </a:path>
            </a:pathLst>
          </a:custGeom>
          <a:ln w="101600">
            <a:solidFill>
              <a:srgbClr val="CD9146"/>
            </a:solidFill>
          </a:ln>
        </p:spPr>
        <p:txBody>
          <a:bodyPr wrap="square" lIns="0" tIns="0" rIns="0" bIns="0" rtlCol="0"/>
          <a:lstStyle/>
          <a:p>
            <a:endParaRPr/>
          </a:p>
        </p:txBody>
      </p:sp>
      <p:sp>
        <p:nvSpPr>
          <p:cNvPr id="13" name="object 13"/>
          <p:cNvSpPr/>
          <p:nvPr/>
        </p:nvSpPr>
        <p:spPr>
          <a:xfrm>
            <a:off x="930783" y="3614545"/>
            <a:ext cx="0" cy="323850"/>
          </a:xfrm>
          <a:custGeom>
            <a:avLst/>
            <a:gdLst/>
            <a:ahLst/>
            <a:cxnLst/>
            <a:rect l="l" t="t" r="r" b="b"/>
            <a:pathLst>
              <a:path h="323850">
                <a:moveTo>
                  <a:pt x="0" y="323646"/>
                </a:moveTo>
                <a:lnTo>
                  <a:pt x="0" y="0"/>
                </a:lnTo>
              </a:path>
            </a:pathLst>
          </a:custGeom>
          <a:ln w="101600">
            <a:solidFill>
              <a:srgbClr val="CD9146"/>
            </a:solidFill>
          </a:ln>
        </p:spPr>
        <p:txBody>
          <a:bodyPr wrap="square" lIns="0" tIns="0" rIns="0" bIns="0" rtlCol="0"/>
          <a:lstStyle/>
          <a:p>
            <a:endParaRPr/>
          </a:p>
        </p:txBody>
      </p:sp>
      <p:sp>
        <p:nvSpPr>
          <p:cNvPr id="14" name="object 14"/>
          <p:cNvSpPr/>
          <p:nvPr/>
        </p:nvSpPr>
        <p:spPr>
          <a:xfrm>
            <a:off x="930783" y="4056507"/>
            <a:ext cx="0" cy="323850"/>
          </a:xfrm>
          <a:custGeom>
            <a:avLst/>
            <a:gdLst/>
            <a:ahLst/>
            <a:cxnLst/>
            <a:rect l="l" t="t" r="r" b="b"/>
            <a:pathLst>
              <a:path h="323850">
                <a:moveTo>
                  <a:pt x="0" y="323646"/>
                </a:moveTo>
                <a:lnTo>
                  <a:pt x="0" y="0"/>
                </a:lnTo>
              </a:path>
            </a:pathLst>
          </a:custGeom>
          <a:ln w="101600">
            <a:solidFill>
              <a:srgbClr val="CD9146"/>
            </a:solidFill>
          </a:ln>
        </p:spPr>
        <p:txBody>
          <a:bodyPr wrap="square" lIns="0" tIns="0" rIns="0" bIns="0" rtlCol="0"/>
          <a:lstStyle/>
          <a:p>
            <a:endParaRPr/>
          </a:p>
        </p:txBody>
      </p:sp>
      <p:grpSp>
        <p:nvGrpSpPr>
          <p:cNvPr id="15" name="object 15"/>
          <p:cNvGrpSpPr/>
          <p:nvPr/>
        </p:nvGrpSpPr>
        <p:grpSpPr>
          <a:xfrm>
            <a:off x="5750052" y="1292364"/>
            <a:ext cx="6048375" cy="5241290"/>
            <a:chOff x="5750052" y="1292364"/>
            <a:chExt cx="6048375" cy="5241290"/>
          </a:xfrm>
        </p:grpSpPr>
        <p:pic>
          <p:nvPicPr>
            <p:cNvPr id="16" name="object 16"/>
            <p:cNvPicPr/>
            <p:nvPr/>
          </p:nvPicPr>
          <p:blipFill>
            <a:blip r:embed="rId5" cstate="print"/>
            <a:stretch>
              <a:fillRect/>
            </a:stretch>
          </p:blipFill>
          <p:spPr>
            <a:xfrm>
              <a:off x="9563100" y="2707386"/>
              <a:ext cx="2234945" cy="2231123"/>
            </a:xfrm>
            <a:prstGeom prst="rect">
              <a:avLst/>
            </a:prstGeom>
          </p:spPr>
        </p:pic>
        <p:pic>
          <p:nvPicPr>
            <p:cNvPr id="17" name="object 17"/>
            <p:cNvPicPr/>
            <p:nvPr/>
          </p:nvPicPr>
          <p:blipFill>
            <a:blip r:embed="rId6" cstate="print"/>
            <a:stretch>
              <a:fillRect/>
            </a:stretch>
          </p:blipFill>
          <p:spPr>
            <a:xfrm>
              <a:off x="9757524" y="2902229"/>
              <a:ext cx="1648206" cy="1644218"/>
            </a:xfrm>
            <a:prstGeom prst="rect">
              <a:avLst/>
            </a:prstGeom>
          </p:spPr>
        </p:pic>
        <p:pic>
          <p:nvPicPr>
            <p:cNvPr id="18" name="object 18"/>
            <p:cNvPicPr/>
            <p:nvPr/>
          </p:nvPicPr>
          <p:blipFill>
            <a:blip r:embed="rId7" cstate="print"/>
            <a:stretch>
              <a:fillRect/>
            </a:stretch>
          </p:blipFill>
          <p:spPr>
            <a:xfrm>
              <a:off x="9792461" y="1292364"/>
              <a:ext cx="1776221" cy="1760207"/>
            </a:xfrm>
            <a:prstGeom prst="rect">
              <a:avLst/>
            </a:prstGeom>
          </p:spPr>
        </p:pic>
        <p:pic>
          <p:nvPicPr>
            <p:cNvPr id="19" name="object 19"/>
            <p:cNvPicPr/>
            <p:nvPr/>
          </p:nvPicPr>
          <p:blipFill>
            <a:blip r:embed="rId8" cstate="print"/>
            <a:stretch>
              <a:fillRect/>
            </a:stretch>
          </p:blipFill>
          <p:spPr>
            <a:xfrm>
              <a:off x="9986772" y="1486662"/>
              <a:ext cx="1189481" cy="1173479"/>
            </a:xfrm>
            <a:prstGeom prst="rect">
              <a:avLst/>
            </a:prstGeom>
          </p:spPr>
        </p:pic>
        <p:pic>
          <p:nvPicPr>
            <p:cNvPr id="20" name="object 20"/>
            <p:cNvPicPr/>
            <p:nvPr/>
          </p:nvPicPr>
          <p:blipFill>
            <a:blip r:embed="rId9" cstate="print"/>
            <a:stretch>
              <a:fillRect/>
            </a:stretch>
          </p:blipFill>
          <p:spPr>
            <a:xfrm>
              <a:off x="9792462" y="4620006"/>
              <a:ext cx="1821179" cy="1913369"/>
            </a:xfrm>
            <a:prstGeom prst="rect">
              <a:avLst/>
            </a:prstGeom>
          </p:spPr>
        </p:pic>
        <p:pic>
          <p:nvPicPr>
            <p:cNvPr id="21" name="object 21"/>
            <p:cNvPicPr/>
            <p:nvPr/>
          </p:nvPicPr>
          <p:blipFill>
            <a:blip r:embed="rId10" cstate="print"/>
            <a:stretch>
              <a:fillRect/>
            </a:stretch>
          </p:blipFill>
          <p:spPr>
            <a:xfrm>
              <a:off x="9986772" y="4814316"/>
              <a:ext cx="1234439" cy="1326641"/>
            </a:xfrm>
            <a:prstGeom prst="rect">
              <a:avLst/>
            </a:prstGeom>
          </p:spPr>
        </p:pic>
        <p:sp>
          <p:nvSpPr>
            <p:cNvPr id="22" name="object 22"/>
            <p:cNvSpPr/>
            <p:nvPr/>
          </p:nvSpPr>
          <p:spPr>
            <a:xfrm>
              <a:off x="10437495" y="4413123"/>
              <a:ext cx="227965" cy="350520"/>
            </a:xfrm>
            <a:custGeom>
              <a:avLst/>
              <a:gdLst/>
              <a:ahLst/>
              <a:cxnLst/>
              <a:rect l="l" t="t" r="r" b="b"/>
              <a:pathLst>
                <a:path w="227965" h="350520">
                  <a:moveTo>
                    <a:pt x="170878" y="0"/>
                  </a:moveTo>
                  <a:lnTo>
                    <a:pt x="56959" y="0"/>
                  </a:lnTo>
                  <a:lnTo>
                    <a:pt x="56959" y="236601"/>
                  </a:lnTo>
                  <a:lnTo>
                    <a:pt x="0" y="236601"/>
                  </a:lnTo>
                  <a:lnTo>
                    <a:pt x="113919" y="350520"/>
                  </a:lnTo>
                  <a:lnTo>
                    <a:pt x="227838" y="236601"/>
                  </a:lnTo>
                  <a:lnTo>
                    <a:pt x="170878" y="236601"/>
                  </a:lnTo>
                  <a:lnTo>
                    <a:pt x="170878" y="0"/>
                  </a:lnTo>
                  <a:close/>
                </a:path>
              </a:pathLst>
            </a:custGeom>
            <a:solidFill>
              <a:srgbClr val="BB8542"/>
            </a:solidFill>
          </p:spPr>
          <p:txBody>
            <a:bodyPr wrap="square" lIns="0" tIns="0" rIns="0" bIns="0" rtlCol="0"/>
            <a:lstStyle/>
            <a:p>
              <a:endParaRPr/>
            </a:p>
          </p:txBody>
        </p:sp>
        <p:sp>
          <p:nvSpPr>
            <p:cNvPr id="23" name="object 23"/>
            <p:cNvSpPr/>
            <p:nvPr/>
          </p:nvSpPr>
          <p:spPr>
            <a:xfrm>
              <a:off x="10437493" y="4413123"/>
              <a:ext cx="227965" cy="350520"/>
            </a:xfrm>
            <a:custGeom>
              <a:avLst/>
              <a:gdLst/>
              <a:ahLst/>
              <a:cxnLst/>
              <a:rect l="l" t="t" r="r" b="b"/>
              <a:pathLst>
                <a:path w="227965" h="350520">
                  <a:moveTo>
                    <a:pt x="170878" y="0"/>
                  </a:moveTo>
                  <a:lnTo>
                    <a:pt x="170878" y="236601"/>
                  </a:lnTo>
                  <a:lnTo>
                    <a:pt x="227838" y="236601"/>
                  </a:lnTo>
                  <a:lnTo>
                    <a:pt x="113919" y="350520"/>
                  </a:lnTo>
                  <a:lnTo>
                    <a:pt x="0" y="236601"/>
                  </a:lnTo>
                  <a:lnTo>
                    <a:pt x="56959" y="236601"/>
                  </a:lnTo>
                  <a:lnTo>
                    <a:pt x="56959" y="0"/>
                  </a:lnTo>
                  <a:lnTo>
                    <a:pt x="170878" y="0"/>
                  </a:lnTo>
                  <a:close/>
                </a:path>
              </a:pathLst>
            </a:custGeom>
            <a:ln w="25400">
              <a:solidFill>
                <a:srgbClr val="000000"/>
              </a:solidFill>
            </a:ln>
          </p:spPr>
          <p:txBody>
            <a:bodyPr wrap="square" lIns="0" tIns="0" rIns="0" bIns="0" rtlCol="0"/>
            <a:lstStyle/>
            <a:p>
              <a:endParaRPr/>
            </a:p>
          </p:txBody>
        </p:sp>
        <p:pic>
          <p:nvPicPr>
            <p:cNvPr id="24" name="object 24"/>
            <p:cNvPicPr/>
            <p:nvPr/>
          </p:nvPicPr>
          <p:blipFill>
            <a:blip r:embed="rId11" cstate="print"/>
            <a:stretch>
              <a:fillRect/>
            </a:stretch>
          </p:blipFill>
          <p:spPr>
            <a:xfrm>
              <a:off x="5750052" y="1894332"/>
              <a:ext cx="4013453" cy="3787139"/>
            </a:xfrm>
            <a:prstGeom prst="rect">
              <a:avLst/>
            </a:prstGeom>
          </p:spPr>
        </p:pic>
      </p:grpSp>
      <p:grpSp>
        <p:nvGrpSpPr>
          <p:cNvPr id="25" name="object 25"/>
          <p:cNvGrpSpPr/>
          <p:nvPr/>
        </p:nvGrpSpPr>
        <p:grpSpPr>
          <a:xfrm>
            <a:off x="370331" y="6004559"/>
            <a:ext cx="3274695" cy="853440"/>
            <a:chOff x="370331" y="6004559"/>
            <a:chExt cx="3274695" cy="853440"/>
          </a:xfrm>
        </p:grpSpPr>
        <p:sp>
          <p:nvSpPr>
            <p:cNvPr id="26" name="object 26"/>
            <p:cNvSpPr/>
            <p:nvPr/>
          </p:nvSpPr>
          <p:spPr>
            <a:xfrm>
              <a:off x="379856" y="6049142"/>
              <a:ext cx="3255645" cy="620395"/>
            </a:xfrm>
            <a:custGeom>
              <a:avLst/>
              <a:gdLst/>
              <a:ahLst/>
              <a:cxnLst/>
              <a:rect l="l" t="t" r="r" b="b"/>
              <a:pathLst>
                <a:path w="3255645" h="620395">
                  <a:moveTo>
                    <a:pt x="3184055" y="0"/>
                  </a:moveTo>
                  <a:lnTo>
                    <a:pt x="71208" y="0"/>
                  </a:lnTo>
                  <a:lnTo>
                    <a:pt x="43494" y="5595"/>
                  </a:lnTo>
                  <a:lnTo>
                    <a:pt x="20859" y="20854"/>
                  </a:lnTo>
                  <a:lnTo>
                    <a:pt x="5597" y="43489"/>
                  </a:lnTo>
                  <a:lnTo>
                    <a:pt x="0" y="71208"/>
                  </a:lnTo>
                  <a:lnTo>
                    <a:pt x="0" y="549046"/>
                  </a:lnTo>
                  <a:lnTo>
                    <a:pt x="5597" y="576767"/>
                  </a:lnTo>
                  <a:lnTo>
                    <a:pt x="20859" y="599406"/>
                  </a:lnTo>
                  <a:lnTo>
                    <a:pt x="43494" y="614670"/>
                  </a:lnTo>
                  <a:lnTo>
                    <a:pt x="71208" y="620267"/>
                  </a:lnTo>
                  <a:lnTo>
                    <a:pt x="3184055" y="620267"/>
                  </a:lnTo>
                  <a:lnTo>
                    <a:pt x="3211769" y="614670"/>
                  </a:lnTo>
                  <a:lnTo>
                    <a:pt x="3234404" y="599406"/>
                  </a:lnTo>
                  <a:lnTo>
                    <a:pt x="3249666" y="576767"/>
                  </a:lnTo>
                  <a:lnTo>
                    <a:pt x="3255264" y="549046"/>
                  </a:lnTo>
                  <a:lnTo>
                    <a:pt x="3255264" y="71208"/>
                  </a:lnTo>
                  <a:lnTo>
                    <a:pt x="3249666" y="43489"/>
                  </a:lnTo>
                  <a:lnTo>
                    <a:pt x="3234404" y="20854"/>
                  </a:lnTo>
                  <a:lnTo>
                    <a:pt x="3211769" y="5595"/>
                  </a:lnTo>
                  <a:lnTo>
                    <a:pt x="3184055" y="0"/>
                  </a:lnTo>
                  <a:close/>
                </a:path>
              </a:pathLst>
            </a:custGeom>
            <a:solidFill>
              <a:srgbClr val="A0C1E7">
                <a:alpha val="74510"/>
              </a:srgbClr>
            </a:solidFill>
          </p:spPr>
          <p:txBody>
            <a:bodyPr wrap="square" lIns="0" tIns="0" rIns="0" bIns="0" rtlCol="0"/>
            <a:lstStyle/>
            <a:p>
              <a:endParaRPr/>
            </a:p>
          </p:txBody>
        </p:sp>
        <p:sp>
          <p:nvSpPr>
            <p:cNvPr id="27" name="object 27"/>
            <p:cNvSpPr/>
            <p:nvPr/>
          </p:nvSpPr>
          <p:spPr>
            <a:xfrm>
              <a:off x="379856" y="6049142"/>
              <a:ext cx="3255645" cy="620395"/>
            </a:xfrm>
            <a:custGeom>
              <a:avLst/>
              <a:gdLst/>
              <a:ahLst/>
              <a:cxnLst/>
              <a:rect l="l" t="t" r="r" b="b"/>
              <a:pathLst>
                <a:path w="3255645" h="620395">
                  <a:moveTo>
                    <a:pt x="0" y="71208"/>
                  </a:moveTo>
                  <a:lnTo>
                    <a:pt x="5597" y="43489"/>
                  </a:lnTo>
                  <a:lnTo>
                    <a:pt x="20859" y="20854"/>
                  </a:lnTo>
                  <a:lnTo>
                    <a:pt x="43494" y="5595"/>
                  </a:lnTo>
                  <a:lnTo>
                    <a:pt x="71208" y="0"/>
                  </a:lnTo>
                  <a:lnTo>
                    <a:pt x="3184055" y="0"/>
                  </a:lnTo>
                  <a:lnTo>
                    <a:pt x="3211769" y="5595"/>
                  </a:lnTo>
                  <a:lnTo>
                    <a:pt x="3234404" y="20854"/>
                  </a:lnTo>
                  <a:lnTo>
                    <a:pt x="3249666" y="43489"/>
                  </a:lnTo>
                  <a:lnTo>
                    <a:pt x="3255264" y="71208"/>
                  </a:lnTo>
                  <a:lnTo>
                    <a:pt x="3255264" y="549046"/>
                  </a:lnTo>
                  <a:lnTo>
                    <a:pt x="3249666" y="576767"/>
                  </a:lnTo>
                  <a:lnTo>
                    <a:pt x="3234404" y="599406"/>
                  </a:lnTo>
                  <a:lnTo>
                    <a:pt x="3211769" y="614670"/>
                  </a:lnTo>
                  <a:lnTo>
                    <a:pt x="3184055" y="620267"/>
                  </a:lnTo>
                  <a:lnTo>
                    <a:pt x="71208" y="620267"/>
                  </a:lnTo>
                  <a:lnTo>
                    <a:pt x="43494" y="614670"/>
                  </a:lnTo>
                  <a:lnTo>
                    <a:pt x="20859" y="599406"/>
                  </a:lnTo>
                  <a:lnTo>
                    <a:pt x="5597" y="576767"/>
                  </a:lnTo>
                  <a:lnTo>
                    <a:pt x="0" y="549046"/>
                  </a:lnTo>
                  <a:lnTo>
                    <a:pt x="0" y="71208"/>
                  </a:lnTo>
                  <a:close/>
                </a:path>
              </a:pathLst>
            </a:custGeom>
            <a:ln w="19050">
              <a:solidFill>
                <a:srgbClr val="A0C1E7"/>
              </a:solidFill>
            </a:ln>
          </p:spPr>
          <p:txBody>
            <a:bodyPr wrap="square" lIns="0" tIns="0" rIns="0" bIns="0" rtlCol="0"/>
            <a:lstStyle/>
            <a:p>
              <a:endParaRPr/>
            </a:p>
          </p:txBody>
        </p:sp>
        <p:pic>
          <p:nvPicPr>
            <p:cNvPr id="28" name="object 28"/>
            <p:cNvPicPr/>
            <p:nvPr/>
          </p:nvPicPr>
          <p:blipFill>
            <a:blip r:embed="rId12" cstate="print"/>
            <a:stretch>
              <a:fillRect/>
            </a:stretch>
          </p:blipFill>
          <p:spPr>
            <a:xfrm>
              <a:off x="379475" y="6004559"/>
              <a:ext cx="943343" cy="853440"/>
            </a:xfrm>
            <a:prstGeom prst="rect">
              <a:avLst/>
            </a:prstGeom>
          </p:spPr>
        </p:pic>
        <p:pic>
          <p:nvPicPr>
            <p:cNvPr id="29" name="object 29"/>
            <p:cNvPicPr/>
            <p:nvPr/>
          </p:nvPicPr>
          <p:blipFill>
            <a:blip r:embed="rId13" cstate="print"/>
            <a:stretch>
              <a:fillRect/>
            </a:stretch>
          </p:blipFill>
          <p:spPr>
            <a:xfrm>
              <a:off x="573786" y="6198869"/>
              <a:ext cx="356615" cy="392429"/>
            </a:xfrm>
            <a:prstGeom prst="rect">
              <a:avLst/>
            </a:prstGeom>
          </p:spPr>
        </p:pic>
      </p:grpSp>
      <p:sp>
        <p:nvSpPr>
          <p:cNvPr id="30" name="object 30"/>
          <p:cNvSpPr/>
          <p:nvPr/>
        </p:nvSpPr>
        <p:spPr>
          <a:xfrm>
            <a:off x="930783" y="2328289"/>
            <a:ext cx="0" cy="323850"/>
          </a:xfrm>
          <a:custGeom>
            <a:avLst/>
            <a:gdLst/>
            <a:ahLst/>
            <a:cxnLst/>
            <a:rect l="l" t="t" r="r" b="b"/>
            <a:pathLst>
              <a:path h="323850">
                <a:moveTo>
                  <a:pt x="0" y="323646"/>
                </a:moveTo>
                <a:lnTo>
                  <a:pt x="0" y="0"/>
                </a:lnTo>
              </a:path>
            </a:pathLst>
          </a:custGeom>
          <a:ln w="101600">
            <a:solidFill>
              <a:srgbClr val="CD9146"/>
            </a:solidFill>
          </a:ln>
        </p:spPr>
        <p:txBody>
          <a:bodyPr wrap="square" lIns="0" tIns="0" rIns="0" bIns="0" rtlCol="0"/>
          <a:lstStyle/>
          <a:p>
            <a:endParaRPr/>
          </a:p>
        </p:txBody>
      </p:sp>
      <p:graphicFrame>
        <p:nvGraphicFramePr>
          <p:cNvPr id="31" name="object 31"/>
          <p:cNvGraphicFramePr>
            <a:graphicFrameLocks noGrp="1"/>
          </p:cNvGraphicFramePr>
          <p:nvPr/>
        </p:nvGraphicFramePr>
        <p:xfrm>
          <a:off x="5852621" y="1994823"/>
          <a:ext cx="3764915" cy="3541394"/>
        </p:xfrm>
        <a:graphic>
          <a:graphicData uri="http://schemas.openxmlformats.org/drawingml/2006/table">
            <a:tbl>
              <a:tblPr firstRow="1" bandRow="1">
                <a:tableStyleId>{2D5ABB26-0587-4C30-8999-92F81FD0307C}</a:tableStyleId>
              </a:tblPr>
              <a:tblGrid>
                <a:gridCol w="3764915">
                  <a:extLst>
                    <a:ext uri="{9D8B030D-6E8A-4147-A177-3AD203B41FA5}">
                      <a16:colId xmlns:a16="http://schemas.microsoft.com/office/drawing/2014/main" val="20000"/>
                    </a:ext>
                  </a:extLst>
                </a:gridCol>
              </a:tblGrid>
              <a:tr h="697230">
                <a:tc>
                  <a:txBody>
                    <a:bodyPr/>
                    <a:lstStyle/>
                    <a:p>
                      <a:pPr marL="91440" marR="514350">
                        <a:lnSpc>
                          <a:spcPct val="100000"/>
                        </a:lnSpc>
                        <a:spcBef>
                          <a:spcPts val="535"/>
                        </a:spcBef>
                      </a:pPr>
                      <a:r>
                        <a:rPr sz="1800" b="1" dirty="0">
                          <a:latin typeface="Arial"/>
                          <a:cs typeface="Arial"/>
                        </a:rPr>
                        <a:t>General</a:t>
                      </a:r>
                      <a:r>
                        <a:rPr sz="1800" b="1" spc="-55" dirty="0">
                          <a:latin typeface="Arial"/>
                          <a:cs typeface="Arial"/>
                        </a:rPr>
                        <a:t> </a:t>
                      </a:r>
                      <a:r>
                        <a:rPr sz="1800" b="1" dirty="0">
                          <a:solidFill>
                            <a:srgbClr val="BB8542"/>
                          </a:solidFill>
                          <a:latin typeface="Arial"/>
                          <a:cs typeface="Arial"/>
                        </a:rPr>
                        <a:t>Wound</a:t>
                      </a:r>
                      <a:r>
                        <a:rPr sz="1800" b="1" spc="-45" dirty="0">
                          <a:solidFill>
                            <a:srgbClr val="BB8542"/>
                          </a:solidFill>
                          <a:latin typeface="Arial"/>
                          <a:cs typeface="Arial"/>
                        </a:rPr>
                        <a:t> </a:t>
                      </a:r>
                      <a:r>
                        <a:rPr sz="1800" b="1" spc="-10" dirty="0">
                          <a:solidFill>
                            <a:srgbClr val="BB8542"/>
                          </a:solidFill>
                          <a:latin typeface="Arial"/>
                          <a:cs typeface="Arial"/>
                        </a:rPr>
                        <a:t>Management </a:t>
                      </a:r>
                      <a:r>
                        <a:rPr sz="1800" b="1" spc="-10" dirty="0">
                          <a:latin typeface="Arial"/>
                          <a:cs typeface="Arial"/>
                        </a:rPr>
                        <a:t>Principles:</a:t>
                      </a:r>
                      <a:endParaRPr sz="1800">
                        <a:latin typeface="Arial"/>
                        <a:cs typeface="Arial"/>
                      </a:endParaRPr>
                    </a:p>
                  </a:txBody>
                  <a:tcPr marL="0" marR="0" marT="67945" marB="0">
                    <a:lnL w="28575">
                      <a:solidFill>
                        <a:srgbClr val="BB8542"/>
                      </a:solidFill>
                      <a:prstDash val="solid"/>
                    </a:lnL>
                    <a:lnR w="28575">
                      <a:solidFill>
                        <a:srgbClr val="BB8542"/>
                      </a:solidFill>
                      <a:prstDash val="solid"/>
                    </a:lnR>
                    <a:lnT w="28575">
                      <a:solidFill>
                        <a:srgbClr val="BB8542"/>
                      </a:solidFill>
                      <a:prstDash val="solid"/>
                    </a:lnT>
                    <a:lnB w="12700">
                      <a:solidFill>
                        <a:srgbClr val="DFC6A8"/>
                      </a:solidFill>
                      <a:prstDash val="solid"/>
                    </a:lnB>
                  </a:tcPr>
                </a:tc>
                <a:extLst>
                  <a:ext uri="{0D108BD9-81ED-4DB2-BD59-A6C34878D82A}">
                    <a16:rowId xmlns:a16="http://schemas.microsoft.com/office/drawing/2014/main" val="10000"/>
                  </a:ext>
                </a:extLst>
              </a:tr>
              <a:tr h="972819">
                <a:tc>
                  <a:txBody>
                    <a:bodyPr/>
                    <a:lstStyle/>
                    <a:p>
                      <a:pPr marL="273685" marR="339090" indent="-182880">
                        <a:lnSpc>
                          <a:spcPct val="100000"/>
                        </a:lnSpc>
                        <a:spcBef>
                          <a:spcPts val="1270"/>
                        </a:spcBef>
                        <a:buClr>
                          <a:srgbClr val="BB8542"/>
                        </a:buClr>
                        <a:buFont typeface="Wingdings"/>
                        <a:buChar char=""/>
                        <a:tabLst>
                          <a:tab pos="273685" algn="l"/>
                        </a:tabLst>
                      </a:pPr>
                      <a:r>
                        <a:rPr sz="1400" b="1" dirty="0">
                          <a:latin typeface="Arial"/>
                          <a:cs typeface="Arial"/>
                        </a:rPr>
                        <a:t>APPLY</a:t>
                      </a:r>
                      <a:r>
                        <a:rPr sz="1400" b="1" spc="-5" dirty="0">
                          <a:latin typeface="Arial"/>
                          <a:cs typeface="Arial"/>
                        </a:rPr>
                        <a:t> </a:t>
                      </a:r>
                      <a:r>
                        <a:rPr sz="1400" dirty="0">
                          <a:latin typeface="Arial"/>
                          <a:cs typeface="Arial"/>
                        </a:rPr>
                        <a:t>direct</a:t>
                      </a:r>
                      <a:r>
                        <a:rPr sz="1400" spc="-45" dirty="0">
                          <a:latin typeface="Arial"/>
                          <a:cs typeface="Arial"/>
                        </a:rPr>
                        <a:t> </a:t>
                      </a:r>
                      <a:r>
                        <a:rPr sz="1400" dirty="0">
                          <a:latin typeface="Arial"/>
                          <a:cs typeface="Arial"/>
                        </a:rPr>
                        <a:t>pressure,</a:t>
                      </a:r>
                      <a:r>
                        <a:rPr sz="1400" spc="-45" dirty="0">
                          <a:latin typeface="Arial"/>
                          <a:cs typeface="Arial"/>
                        </a:rPr>
                        <a:t> </a:t>
                      </a:r>
                      <a:r>
                        <a:rPr sz="1400" dirty="0">
                          <a:latin typeface="Arial"/>
                          <a:cs typeface="Arial"/>
                        </a:rPr>
                        <a:t>as</a:t>
                      </a:r>
                      <a:r>
                        <a:rPr sz="1400" spc="-25" dirty="0">
                          <a:latin typeface="Arial"/>
                          <a:cs typeface="Arial"/>
                        </a:rPr>
                        <a:t> </a:t>
                      </a:r>
                      <a:r>
                        <a:rPr sz="1400" spc="-10" dirty="0">
                          <a:latin typeface="Arial"/>
                          <a:cs typeface="Arial"/>
                        </a:rPr>
                        <a:t>needed </a:t>
                      </a:r>
                      <a:r>
                        <a:rPr sz="1400" dirty="0">
                          <a:latin typeface="Arial"/>
                          <a:cs typeface="Arial"/>
                        </a:rPr>
                        <a:t>(hemostatic</a:t>
                      </a:r>
                      <a:r>
                        <a:rPr sz="1400" spc="-35" dirty="0">
                          <a:latin typeface="Arial"/>
                          <a:cs typeface="Arial"/>
                        </a:rPr>
                        <a:t> </a:t>
                      </a:r>
                      <a:r>
                        <a:rPr sz="1400" dirty="0">
                          <a:latin typeface="Arial"/>
                          <a:cs typeface="Arial"/>
                        </a:rPr>
                        <a:t>dressings</a:t>
                      </a:r>
                      <a:r>
                        <a:rPr sz="1400" spc="-35" dirty="0">
                          <a:latin typeface="Arial"/>
                          <a:cs typeface="Arial"/>
                        </a:rPr>
                        <a:t> </a:t>
                      </a:r>
                      <a:r>
                        <a:rPr sz="1400" dirty="0">
                          <a:latin typeface="Arial"/>
                          <a:cs typeface="Arial"/>
                        </a:rPr>
                        <a:t>not</a:t>
                      </a:r>
                      <a:r>
                        <a:rPr sz="1400" spc="-30" dirty="0">
                          <a:latin typeface="Arial"/>
                          <a:cs typeface="Arial"/>
                        </a:rPr>
                        <a:t> </a:t>
                      </a:r>
                      <a:r>
                        <a:rPr sz="1400" dirty="0">
                          <a:latin typeface="Arial"/>
                          <a:cs typeface="Arial"/>
                        </a:rPr>
                        <a:t>indicated</a:t>
                      </a:r>
                      <a:r>
                        <a:rPr sz="1400" spc="-45" dirty="0">
                          <a:latin typeface="Arial"/>
                          <a:cs typeface="Arial"/>
                        </a:rPr>
                        <a:t> </a:t>
                      </a:r>
                      <a:r>
                        <a:rPr sz="1400" spc="-20" dirty="0">
                          <a:latin typeface="Arial"/>
                          <a:cs typeface="Arial"/>
                        </a:rPr>
                        <a:t>with </a:t>
                      </a:r>
                      <a:r>
                        <a:rPr sz="1400" dirty="0">
                          <a:latin typeface="Arial"/>
                          <a:cs typeface="Arial"/>
                        </a:rPr>
                        <a:t>minor</a:t>
                      </a:r>
                      <a:r>
                        <a:rPr sz="1400" spc="-25" dirty="0">
                          <a:latin typeface="Arial"/>
                          <a:cs typeface="Arial"/>
                        </a:rPr>
                        <a:t> </a:t>
                      </a:r>
                      <a:r>
                        <a:rPr sz="1400" spc="-10" dirty="0">
                          <a:latin typeface="Arial"/>
                          <a:cs typeface="Arial"/>
                        </a:rPr>
                        <a:t>bleeding)</a:t>
                      </a:r>
                      <a:endParaRPr sz="1400">
                        <a:latin typeface="Arial"/>
                        <a:cs typeface="Arial"/>
                      </a:endParaRPr>
                    </a:p>
                  </a:txBody>
                  <a:tcPr marL="0" marR="0" marT="161290" marB="0">
                    <a:lnL w="28575">
                      <a:solidFill>
                        <a:srgbClr val="BB8542"/>
                      </a:solidFill>
                      <a:prstDash val="solid"/>
                    </a:lnL>
                    <a:lnR w="28575">
                      <a:solidFill>
                        <a:srgbClr val="BB8542"/>
                      </a:solidFill>
                      <a:prstDash val="solid"/>
                    </a:lnR>
                    <a:lnT w="12700">
                      <a:solidFill>
                        <a:srgbClr val="DFC6A8"/>
                      </a:solidFill>
                      <a:prstDash val="solid"/>
                    </a:lnT>
                    <a:lnB w="12700">
                      <a:solidFill>
                        <a:srgbClr val="DFC6A8"/>
                      </a:solidFill>
                      <a:prstDash val="solid"/>
                    </a:lnB>
                    <a:solidFill>
                      <a:srgbClr val="FFC000">
                        <a:alpha val="19999"/>
                      </a:srgbClr>
                    </a:solidFill>
                  </a:tcPr>
                </a:tc>
                <a:extLst>
                  <a:ext uri="{0D108BD9-81ED-4DB2-BD59-A6C34878D82A}">
                    <a16:rowId xmlns:a16="http://schemas.microsoft.com/office/drawing/2014/main" val="10001"/>
                  </a:ext>
                </a:extLst>
              </a:tr>
              <a:tr h="688975">
                <a:tc>
                  <a:txBody>
                    <a:bodyPr/>
                    <a:lstStyle/>
                    <a:p>
                      <a:pPr marL="273050" marR="252729" indent="-182245">
                        <a:lnSpc>
                          <a:spcPct val="100000"/>
                        </a:lnSpc>
                        <a:spcBef>
                          <a:spcPts val="994"/>
                        </a:spcBef>
                        <a:buClr>
                          <a:srgbClr val="BB8542"/>
                        </a:buClr>
                        <a:buFont typeface="Wingdings"/>
                        <a:buChar char=""/>
                        <a:tabLst>
                          <a:tab pos="274320" algn="l"/>
                        </a:tabLst>
                      </a:pPr>
                      <a:r>
                        <a:rPr sz="1400" b="1" dirty="0">
                          <a:latin typeface="Arial"/>
                          <a:cs typeface="Arial"/>
                        </a:rPr>
                        <a:t>IRRIGATE</a:t>
                      </a:r>
                      <a:r>
                        <a:rPr sz="1400" b="1" spc="-30" dirty="0">
                          <a:latin typeface="Arial"/>
                          <a:cs typeface="Arial"/>
                        </a:rPr>
                        <a:t> </a:t>
                      </a:r>
                      <a:r>
                        <a:rPr sz="1400" dirty="0">
                          <a:latin typeface="Arial"/>
                          <a:cs typeface="Arial"/>
                        </a:rPr>
                        <a:t>&amp;</a:t>
                      </a:r>
                      <a:r>
                        <a:rPr sz="1400" spc="-25" dirty="0">
                          <a:latin typeface="Arial"/>
                          <a:cs typeface="Arial"/>
                        </a:rPr>
                        <a:t> </a:t>
                      </a:r>
                      <a:r>
                        <a:rPr sz="1400" b="1" dirty="0">
                          <a:latin typeface="Arial"/>
                          <a:cs typeface="Arial"/>
                        </a:rPr>
                        <a:t>CLEAN</a:t>
                      </a:r>
                      <a:r>
                        <a:rPr sz="1400" b="1" spc="-15" dirty="0">
                          <a:latin typeface="Arial"/>
                          <a:cs typeface="Arial"/>
                        </a:rPr>
                        <a:t> </a:t>
                      </a:r>
                      <a:r>
                        <a:rPr sz="1400" dirty="0">
                          <a:latin typeface="Arial"/>
                          <a:cs typeface="Arial"/>
                        </a:rPr>
                        <a:t>wounds</a:t>
                      </a:r>
                      <a:r>
                        <a:rPr sz="1400" spc="-50" dirty="0">
                          <a:latin typeface="Arial"/>
                          <a:cs typeface="Arial"/>
                        </a:rPr>
                        <a:t> </a:t>
                      </a:r>
                      <a:r>
                        <a:rPr sz="1400" dirty="0">
                          <a:latin typeface="Arial"/>
                          <a:cs typeface="Arial"/>
                        </a:rPr>
                        <a:t>with</a:t>
                      </a:r>
                      <a:r>
                        <a:rPr sz="1400" spc="-30" dirty="0">
                          <a:latin typeface="Arial"/>
                          <a:cs typeface="Arial"/>
                        </a:rPr>
                        <a:t> </a:t>
                      </a:r>
                      <a:r>
                        <a:rPr sz="1400" spc="-10" dirty="0">
                          <a:latin typeface="Arial"/>
                          <a:cs typeface="Arial"/>
                        </a:rPr>
                        <a:t>sterile 	</a:t>
                      </a:r>
                      <a:r>
                        <a:rPr sz="1400" dirty="0">
                          <a:latin typeface="Arial"/>
                          <a:cs typeface="Arial"/>
                        </a:rPr>
                        <a:t>or</a:t>
                      </a:r>
                      <a:r>
                        <a:rPr sz="1400" spc="-20" dirty="0">
                          <a:latin typeface="Arial"/>
                          <a:cs typeface="Arial"/>
                        </a:rPr>
                        <a:t> </a:t>
                      </a:r>
                      <a:r>
                        <a:rPr sz="1400" dirty="0">
                          <a:latin typeface="Arial"/>
                          <a:cs typeface="Arial"/>
                        </a:rPr>
                        <a:t>clean</a:t>
                      </a:r>
                      <a:r>
                        <a:rPr sz="1400" spc="-20" dirty="0">
                          <a:latin typeface="Arial"/>
                          <a:cs typeface="Arial"/>
                        </a:rPr>
                        <a:t> </a:t>
                      </a:r>
                      <a:r>
                        <a:rPr sz="1400" spc="-10" dirty="0">
                          <a:latin typeface="Arial"/>
                          <a:cs typeface="Arial"/>
                        </a:rPr>
                        <a:t>water</a:t>
                      </a:r>
                      <a:endParaRPr sz="1400">
                        <a:latin typeface="Arial"/>
                        <a:cs typeface="Arial"/>
                      </a:endParaRPr>
                    </a:p>
                  </a:txBody>
                  <a:tcPr marL="0" marR="0" marT="126364" marB="0">
                    <a:lnL w="28575">
                      <a:solidFill>
                        <a:srgbClr val="BB8542"/>
                      </a:solidFill>
                      <a:prstDash val="solid"/>
                    </a:lnL>
                    <a:lnR w="28575">
                      <a:solidFill>
                        <a:srgbClr val="BB8542"/>
                      </a:solidFill>
                      <a:prstDash val="solid"/>
                    </a:lnR>
                    <a:lnT w="12700">
                      <a:solidFill>
                        <a:srgbClr val="DFC6A8"/>
                      </a:solidFill>
                      <a:prstDash val="solid"/>
                    </a:lnT>
                    <a:lnB w="12700">
                      <a:solidFill>
                        <a:srgbClr val="DFC6A8"/>
                      </a:solidFill>
                      <a:prstDash val="solid"/>
                    </a:lnB>
                  </a:tcPr>
                </a:tc>
                <a:extLst>
                  <a:ext uri="{0D108BD9-81ED-4DB2-BD59-A6C34878D82A}">
                    <a16:rowId xmlns:a16="http://schemas.microsoft.com/office/drawing/2014/main" val="10002"/>
                  </a:ext>
                </a:extLst>
              </a:tr>
              <a:tr h="688975">
                <a:tc>
                  <a:txBody>
                    <a:bodyPr/>
                    <a:lstStyle/>
                    <a:p>
                      <a:pPr marL="274320" marR="136525" indent="-182880">
                        <a:lnSpc>
                          <a:spcPct val="100000"/>
                        </a:lnSpc>
                        <a:spcBef>
                          <a:spcPts val="994"/>
                        </a:spcBef>
                        <a:buClr>
                          <a:srgbClr val="BB8542"/>
                        </a:buClr>
                        <a:buFont typeface="Wingdings"/>
                        <a:buChar char=""/>
                        <a:tabLst>
                          <a:tab pos="274320" algn="l"/>
                        </a:tabLst>
                      </a:pPr>
                      <a:r>
                        <a:rPr sz="1400" b="1" dirty="0">
                          <a:latin typeface="Arial"/>
                          <a:cs typeface="Arial"/>
                        </a:rPr>
                        <a:t>DRESS </a:t>
                      </a:r>
                      <a:r>
                        <a:rPr sz="1400" dirty="0">
                          <a:latin typeface="Arial"/>
                          <a:cs typeface="Arial"/>
                        </a:rPr>
                        <a:t>wounds</a:t>
                      </a:r>
                      <a:r>
                        <a:rPr sz="1400" spc="-35" dirty="0">
                          <a:latin typeface="Arial"/>
                          <a:cs typeface="Arial"/>
                        </a:rPr>
                        <a:t> </a:t>
                      </a:r>
                      <a:r>
                        <a:rPr sz="1400" dirty="0">
                          <a:latin typeface="Arial"/>
                          <a:cs typeface="Arial"/>
                        </a:rPr>
                        <a:t>with</a:t>
                      </a:r>
                      <a:r>
                        <a:rPr sz="1400" spc="-25" dirty="0">
                          <a:latin typeface="Arial"/>
                          <a:cs typeface="Arial"/>
                        </a:rPr>
                        <a:t> </a:t>
                      </a:r>
                      <a:r>
                        <a:rPr sz="1400" dirty="0">
                          <a:latin typeface="Arial"/>
                          <a:cs typeface="Arial"/>
                        </a:rPr>
                        <a:t>gauze</a:t>
                      </a:r>
                      <a:r>
                        <a:rPr sz="1400" spc="-45" dirty="0">
                          <a:latin typeface="Arial"/>
                          <a:cs typeface="Arial"/>
                        </a:rPr>
                        <a:t> </a:t>
                      </a:r>
                      <a:r>
                        <a:rPr sz="1400" dirty="0">
                          <a:latin typeface="Arial"/>
                          <a:cs typeface="Arial"/>
                        </a:rPr>
                        <a:t>and</a:t>
                      </a:r>
                      <a:r>
                        <a:rPr sz="1400" spc="-35" dirty="0">
                          <a:latin typeface="Arial"/>
                          <a:cs typeface="Arial"/>
                        </a:rPr>
                        <a:t> </a:t>
                      </a:r>
                      <a:r>
                        <a:rPr sz="1400" spc="-10" dirty="0">
                          <a:latin typeface="Arial"/>
                          <a:cs typeface="Arial"/>
                        </a:rPr>
                        <a:t>bandages </a:t>
                      </a:r>
                      <a:r>
                        <a:rPr sz="1400" dirty="0">
                          <a:latin typeface="Arial"/>
                          <a:cs typeface="Arial"/>
                        </a:rPr>
                        <a:t>or</a:t>
                      </a:r>
                      <a:r>
                        <a:rPr sz="1400" spc="-15" dirty="0">
                          <a:latin typeface="Arial"/>
                          <a:cs typeface="Arial"/>
                        </a:rPr>
                        <a:t> </a:t>
                      </a:r>
                      <a:r>
                        <a:rPr sz="1400" dirty="0">
                          <a:latin typeface="Arial"/>
                          <a:cs typeface="Arial"/>
                        </a:rPr>
                        <a:t>dry,</a:t>
                      </a:r>
                      <a:r>
                        <a:rPr sz="1400" spc="-25" dirty="0">
                          <a:latin typeface="Arial"/>
                          <a:cs typeface="Arial"/>
                        </a:rPr>
                        <a:t> </a:t>
                      </a:r>
                      <a:r>
                        <a:rPr sz="1400" dirty="0">
                          <a:latin typeface="Arial"/>
                          <a:cs typeface="Arial"/>
                        </a:rPr>
                        <a:t>clean</a:t>
                      </a:r>
                      <a:r>
                        <a:rPr sz="1400" spc="-20" dirty="0">
                          <a:latin typeface="Arial"/>
                          <a:cs typeface="Arial"/>
                        </a:rPr>
                        <a:t> </a:t>
                      </a:r>
                      <a:r>
                        <a:rPr sz="1400" spc="-10" dirty="0">
                          <a:latin typeface="Arial"/>
                          <a:cs typeface="Arial"/>
                        </a:rPr>
                        <a:t>cloths</a:t>
                      </a:r>
                      <a:endParaRPr sz="1400">
                        <a:latin typeface="Arial"/>
                        <a:cs typeface="Arial"/>
                      </a:endParaRPr>
                    </a:p>
                  </a:txBody>
                  <a:tcPr marL="0" marR="0" marT="126364" marB="0">
                    <a:lnL w="28575">
                      <a:solidFill>
                        <a:srgbClr val="BB8542"/>
                      </a:solidFill>
                      <a:prstDash val="solid"/>
                    </a:lnL>
                    <a:lnR w="28575">
                      <a:solidFill>
                        <a:srgbClr val="BB8542"/>
                      </a:solidFill>
                      <a:prstDash val="solid"/>
                    </a:lnR>
                    <a:lnT w="12700">
                      <a:solidFill>
                        <a:srgbClr val="DFC6A8"/>
                      </a:solidFill>
                      <a:prstDash val="solid"/>
                    </a:lnT>
                    <a:lnB w="12700">
                      <a:solidFill>
                        <a:srgbClr val="DFC6A8"/>
                      </a:solidFill>
                      <a:prstDash val="solid"/>
                    </a:lnB>
                    <a:solidFill>
                      <a:srgbClr val="FFC000">
                        <a:alpha val="19999"/>
                      </a:srgbClr>
                    </a:solidFill>
                  </a:tcPr>
                </a:tc>
                <a:extLst>
                  <a:ext uri="{0D108BD9-81ED-4DB2-BD59-A6C34878D82A}">
                    <a16:rowId xmlns:a16="http://schemas.microsoft.com/office/drawing/2014/main" val="10003"/>
                  </a:ext>
                </a:extLst>
              </a:tr>
              <a:tr h="493395">
                <a:tc>
                  <a:txBody>
                    <a:bodyPr/>
                    <a:lstStyle/>
                    <a:p>
                      <a:pPr marL="273685" indent="-182245">
                        <a:lnSpc>
                          <a:spcPct val="100000"/>
                        </a:lnSpc>
                        <a:spcBef>
                          <a:spcPts val="1065"/>
                        </a:spcBef>
                        <a:buClr>
                          <a:srgbClr val="BB8542"/>
                        </a:buClr>
                        <a:buFont typeface="Wingdings"/>
                        <a:buChar char=""/>
                        <a:tabLst>
                          <a:tab pos="273685" algn="l"/>
                        </a:tabLst>
                      </a:pPr>
                      <a:r>
                        <a:rPr sz="1400" b="1" dirty="0">
                          <a:latin typeface="Arial"/>
                          <a:cs typeface="Arial"/>
                        </a:rPr>
                        <a:t>ADMINISTER</a:t>
                      </a:r>
                      <a:r>
                        <a:rPr sz="1400" b="1" spc="-90" dirty="0">
                          <a:latin typeface="Arial"/>
                          <a:cs typeface="Arial"/>
                        </a:rPr>
                        <a:t> </a:t>
                      </a:r>
                      <a:r>
                        <a:rPr sz="1400" spc="-10" dirty="0">
                          <a:latin typeface="Arial"/>
                          <a:cs typeface="Arial"/>
                        </a:rPr>
                        <a:t>Antibiotics</a:t>
                      </a:r>
                      <a:endParaRPr sz="1400">
                        <a:latin typeface="Arial"/>
                        <a:cs typeface="Arial"/>
                      </a:endParaRPr>
                    </a:p>
                  </a:txBody>
                  <a:tcPr marL="0" marR="0" marT="135255" marB="0">
                    <a:lnL w="28575">
                      <a:solidFill>
                        <a:srgbClr val="BB8542"/>
                      </a:solidFill>
                      <a:prstDash val="solid"/>
                    </a:lnL>
                    <a:lnR w="28575">
                      <a:solidFill>
                        <a:srgbClr val="BB8542"/>
                      </a:solidFill>
                      <a:prstDash val="solid"/>
                    </a:lnR>
                    <a:lnT w="12700">
                      <a:solidFill>
                        <a:srgbClr val="DFC6A8"/>
                      </a:solidFill>
                      <a:prstDash val="solid"/>
                    </a:lnT>
                    <a:lnB w="28575">
                      <a:solidFill>
                        <a:srgbClr val="BB8542"/>
                      </a:solidFill>
                      <a:prstDash val="solid"/>
                    </a:lnB>
                  </a:tcPr>
                </a:tc>
                <a:extLst>
                  <a:ext uri="{0D108BD9-81ED-4DB2-BD59-A6C34878D82A}">
                    <a16:rowId xmlns:a16="http://schemas.microsoft.com/office/drawing/2014/main" val="10004"/>
                  </a:ext>
                </a:extLst>
              </a:tr>
            </a:tbl>
          </a:graphicData>
        </a:graphic>
      </p:graphicFrame>
      <p:grpSp>
        <p:nvGrpSpPr>
          <p:cNvPr id="32" name="object 32"/>
          <p:cNvGrpSpPr/>
          <p:nvPr/>
        </p:nvGrpSpPr>
        <p:grpSpPr>
          <a:xfrm>
            <a:off x="10455275" y="2701925"/>
            <a:ext cx="253365" cy="375920"/>
            <a:chOff x="10455275" y="2701925"/>
            <a:chExt cx="253365" cy="375920"/>
          </a:xfrm>
        </p:grpSpPr>
        <p:sp>
          <p:nvSpPr>
            <p:cNvPr id="33" name="object 33"/>
            <p:cNvSpPr/>
            <p:nvPr/>
          </p:nvSpPr>
          <p:spPr>
            <a:xfrm>
              <a:off x="10467975" y="2714625"/>
              <a:ext cx="227965" cy="350520"/>
            </a:xfrm>
            <a:custGeom>
              <a:avLst/>
              <a:gdLst/>
              <a:ahLst/>
              <a:cxnLst/>
              <a:rect l="l" t="t" r="r" b="b"/>
              <a:pathLst>
                <a:path w="227965" h="350519">
                  <a:moveTo>
                    <a:pt x="170878" y="0"/>
                  </a:moveTo>
                  <a:lnTo>
                    <a:pt x="56959" y="0"/>
                  </a:lnTo>
                  <a:lnTo>
                    <a:pt x="56959" y="236601"/>
                  </a:lnTo>
                  <a:lnTo>
                    <a:pt x="0" y="236601"/>
                  </a:lnTo>
                  <a:lnTo>
                    <a:pt x="113919" y="350520"/>
                  </a:lnTo>
                  <a:lnTo>
                    <a:pt x="227838" y="236601"/>
                  </a:lnTo>
                  <a:lnTo>
                    <a:pt x="170878" y="236601"/>
                  </a:lnTo>
                  <a:lnTo>
                    <a:pt x="170878" y="0"/>
                  </a:lnTo>
                  <a:close/>
                </a:path>
              </a:pathLst>
            </a:custGeom>
            <a:solidFill>
              <a:srgbClr val="BB8542"/>
            </a:solidFill>
          </p:spPr>
          <p:txBody>
            <a:bodyPr wrap="square" lIns="0" tIns="0" rIns="0" bIns="0" rtlCol="0"/>
            <a:lstStyle/>
            <a:p>
              <a:endParaRPr/>
            </a:p>
          </p:txBody>
        </p:sp>
        <p:sp>
          <p:nvSpPr>
            <p:cNvPr id="34" name="object 34"/>
            <p:cNvSpPr/>
            <p:nvPr/>
          </p:nvSpPr>
          <p:spPr>
            <a:xfrm>
              <a:off x="10467975" y="2714625"/>
              <a:ext cx="227965" cy="350520"/>
            </a:xfrm>
            <a:custGeom>
              <a:avLst/>
              <a:gdLst/>
              <a:ahLst/>
              <a:cxnLst/>
              <a:rect l="l" t="t" r="r" b="b"/>
              <a:pathLst>
                <a:path w="227965" h="350519">
                  <a:moveTo>
                    <a:pt x="170878" y="0"/>
                  </a:moveTo>
                  <a:lnTo>
                    <a:pt x="170878" y="236601"/>
                  </a:lnTo>
                  <a:lnTo>
                    <a:pt x="227838" y="236601"/>
                  </a:lnTo>
                  <a:lnTo>
                    <a:pt x="113919" y="350520"/>
                  </a:lnTo>
                  <a:lnTo>
                    <a:pt x="0" y="236601"/>
                  </a:lnTo>
                  <a:lnTo>
                    <a:pt x="56959" y="236601"/>
                  </a:lnTo>
                  <a:lnTo>
                    <a:pt x="56959" y="0"/>
                  </a:lnTo>
                  <a:lnTo>
                    <a:pt x="170878" y="0"/>
                  </a:lnTo>
                  <a:close/>
                </a:path>
              </a:pathLst>
            </a:custGeom>
            <a:ln w="25400">
              <a:solidFill>
                <a:srgbClr val="000000"/>
              </a:solidFill>
            </a:ln>
          </p:spPr>
          <p:txBody>
            <a:bodyPr wrap="square" lIns="0" tIns="0" rIns="0" bIns="0" rtlCol="0"/>
            <a:lstStyle/>
            <a:p>
              <a:endParaRPr/>
            </a:p>
          </p:txBody>
        </p:sp>
      </p:grpSp>
      <p:pic>
        <p:nvPicPr>
          <p:cNvPr id="35" name="object 35"/>
          <p:cNvPicPr/>
          <p:nvPr/>
        </p:nvPicPr>
        <p:blipFill>
          <a:blip r:embed="rId14" cstate="print"/>
          <a:stretch>
            <a:fillRect/>
          </a:stretch>
        </p:blipFill>
        <p:spPr>
          <a:xfrm>
            <a:off x="12611" y="88813"/>
            <a:ext cx="228777" cy="228777"/>
          </a:xfrm>
          <a:prstGeom prst="rect">
            <a:avLst/>
          </a:prstGeom>
        </p:spPr>
      </p:pic>
      <p:sp>
        <p:nvSpPr>
          <p:cNvPr id="37" name="object 37"/>
          <p:cNvSpPr txBox="1"/>
          <p:nvPr/>
        </p:nvSpPr>
        <p:spPr>
          <a:xfrm>
            <a:off x="6064739" y="6025762"/>
            <a:ext cx="43180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FFFFFF"/>
                </a:solidFill>
                <a:latin typeface="Arial Black"/>
                <a:cs typeface="Arial Black"/>
              </a:rPr>
              <a:t>W</a:t>
            </a:r>
            <a:endParaRPr sz="3200">
              <a:latin typeface="Arial Black"/>
              <a:cs typeface="Arial Black"/>
            </a:endParaRPr>
          </a:p>
        </p:txBody>
      </p:sp>
      <p:sp>
        <p:nvSpPr>
          <p:cNvPr id="38" name="object 38"/>
          <p:cNvSpPr txBox="1"/>
          <p:nvPr/>
        </p:nvSpPr>
        <p:spPr>
          <a:xfrm>
            <a:off x="5035877" y="6039532"/>
            <a:ext cx="770255" cy="598170"/>
          </a:xfrm>
          <a:prstGeom prst="rect">
            <a:avLst/>
          </a:prstGeom>
        </p:spPr>
        <p:txBody>
          <a:bodyPr vert="horz" wrap="square" lIns="0" tIns="53340" rIns="0" bIns="0" rtlCol="0">
            <a:spAutoFit/>
          </a:bodyPr>
          <a:lstStyle/>
          <a:p>
            <a:pPr marL="12700">
              <a:lnSpc>
                <a:spcPct val="100000"/>
              </a:lnSpc>
              <a:spcBef>
                <a:spcPts val="420"/>
              </a:spcBef>
            </a:pPr>
            <a:r>
              <a:rPr sz="3200" dirty="0">
                <a:solidFill>
                  <a:srgbClr val="2D3334"/>
                </a:solidFill>
                <a:latin typeface="Arial Black"/>
                <a:cs typeface="Arial Black"/>
              </a:rPr>
              <a:t>P</a:t>
            </a:r>
            <a:r>
              <a:rPr sz="3200" spc="-25" dirty="0">
                <a:solidFill>
                  <a:srgbClr val="2D3334"/>
                </a:solidFill>
                <a:latin typeface="Arial Black"/>
                <a:cs typeface="Arial Black"/>
              </a:rPr>
              <a:t> </a:t>
            </a:r>
            <a:r>
              <a:rPr sz="3200" spc="-50" dirty="0">
                <a:solidFill>
                  <a:srgbClr val="2D3334"/>
                </a:solidFill>
                <a:latin typeface="Arial Black"/>
                <a:cs typeface="Arial Black"/>
              </a:rPr>
              <a:t>A</a:t>
            </a:r>
            <a:endParaRPr sz="3200">
              <a:latin typeface="Arial Black"/>
              <a:cs typeface="Arial Black"/>
            </a:endParaRPr>
          </a:p>
        </p:txBody>
      </p:sp>
      <p:sp>
        <p:nvSpPr>
          <p:cNvPr id="39" name="object 39"/>
          <p:cNvSpPr txBox="1"/>
          <p:nvPr/>
        </p:nvSpPr>
        <p:spPr>
          <a:xfrm>
            <a:off x="6774275" y="6039571"/>
            <a:ext cx="31877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2D3334"/>
                </a:solidFill>
                <a:latin typeface="Arial Black"/>
                <a:cs typeface="Arial Black"/>
              </a:rPr>
              <a:t>S</a:t>
            </a:r>
            <a:endParaRPr sz="3200">
              <a:latin typeface="Arial Black"/>
              <a:cs typeface="Arial Black"/>
            </a:endParaRPr>
          </a:p>
        </p:txBody>
      </p:sp>
      <p:sp>
        <p:nvSpPr>
          <p:cNvPr id="40" name="object 40"/>
          <p:cNvSpPr txBox="1"/>
          <p:nvPr/>
        </p:nvSpPr>
        <p:spPr>
          <a:xfrm>
            <a:off x="1081780" y="6235791"/>
            <a:ext cx="2341245" cy="252729"/>
          </a:xfrm>
          <a:prstGeom prst="rect">
            <a:avLst/>
          </a:prstGeom>
        </p:spPr>
        <p:txBody>
          <a:bodyPr vert="horz" wrap="square" lIns="0" tIns="0" rIns="0" bIns="0" rtlCol="0">
            <a:spAutoFit/>
          </a:bodyPr>
          <a:lstStyle/>
          <a:p>
            <a:pPr marL="12700">
              <a:lnSpc>
                <a:spcPts val="1870"/>
              </a:lnSpc>
            </a:pPr>
            <a:r>
              <a:rPr sz="1600" b="1" dirty="0">
                <a:latin typeface="Arial"/>
                <a:cs typeface="Arial"/>
              </a:rPr>
              <a:t>Level</a:t>
            </a:r>
            <a:r>
              <a:rPr sz="1600" b="1" spc="-25" dirty="0">
                <a:latin typeface="Arial"/>
                <a:cs typeface="Arial"/>
              </a:rPr>
              <a:t> </a:t>
            </a:r>
            <a:r>
              <a:rPr sz="1600" b="1" dirty="0">
                <a:latin typeface="Arial"/>
                <a:cs typeface="Arial"/>
              </a:rPr>
              <a:t>of</a:t>
            </a:r>
            <a:r>
              <a:rPr sz="1600" b="1" spc="-20" dirty="0">
                <a:latin typeface="Arial"/>
                <a:cs typeface="Arial"/>
              </a:rPr>
              <a:t> </a:t>
            </a:r>
            <a:r>
              <a:rPr sz="1600" b="1" dirty="0">
                <a:latin typeface="Arial"/>
                <a:cs typeface="Arial"/>
              </a:rPr>
              <a:t>Evidence:</a:t>
            </a:r>
            <a:r>
              <a:rPr sz="1600" b="1" spc="-15" dirty="0">
                <a:latin typeface="Arial"/>
                <a:cs typeface="Arial"/>
              </a:rPr>
              <a:t> </a:t>
            </a:r>
            <a:r>
              <a:rPr sz="1600" spc="-10" dirty="0">
                <a:latin typeface="Arial"/>
                <a:cs typeface="Arial"/>
              </a:rPr>
              <a:t>C-</a:t>
            </a:r>
            <a:r>
              <a:rPr sz="1600" spc="-25" dirty="0">
                <a:latin typeface="Arial"/>
                <a:cs typeface="Arial"/>
              </a:rPr>
              <a:t>LD</a:t>
            </a:r>
            <a:endParaRPr sz="1600">
              <a:latin typeface="Arial"/>
              <a:cs typeface="Arial"/>
            </a:endParaRPr>
          </a:p>
        </p:txBody>
      </p:sp>
      <p:sp>
        <p:nvSpPr>
          <p:cNvPr id="41" name="object 41"/>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42" name="object 42"/>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6</a:t>
            </a:fld>
            <a:endParaRPr spc="-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144646" y="289778"/>
            <a:ext cx="390207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17:</a:t>
            </a:r>
            <a:r>
              <a:rPr sz="2000" b="1" spc="-75" dirty="0">
                <a:solidFill>
                  <a:srgbClr val="756F6F"/>
                </a:solidFill>
                <a:latin typeface="Arial"/>
                <a:cs typeface="Arial"/>
              </a:rPr>
              <a:t> </a:t>
            </a:r>
            <a:r>
              <a:rPr sz="2000" b="1" dirty="0">
                <a:solidFill>
                  <a:srgbClr val="756F6F"/>
                </a:solidFill>
                <a:latin typeface="Arial"/>
                <a:cs typeface="Arial"/>
              </a:rPr>
              <a:t>Wound</a:t>
            </a:r>
            <a:r>
              <a:rPr sz="2000" b="1" spc="-55" dirty="0">
                <a:solidFill>
                  <a:srgbClr val="756F6F"/>
                </a:solidFill>
                <a:latin typeface="Arial"/>
                <a:cs typeface="Arial"/>
              </a:rPr>
              <a:t> </a:t>
            </a:r>
            <a:r>
              <a:rPr sz="2000" b="1" spc="-10" dirty="0">
                <a:solidFill>
                  <a:srgbClr val="756F6F"/>
                </a:solidFill>
                <a:latin typeface="Arial"/>
                <a:cs typeface="Arial"/>
              </a:rPr>
              <a:t>Management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408073" y="3697189"/>
            <a:ext cx="2292985" cy="269875"/>
          </a:xfrm>
          <a:prstGeom prst="rect">
            <a:avLst/>
          </a:prstGeom>
        </p:spPr>
        <p:txBody>
          <a:bodyPr vert="horz" wrap="square" lIns="0" tIns="12700" rIns="0" bIns="0" rtlCol="0">
            <a:spAutoFit/>
          </a:bodyPr>
          <a:lstStyle/>
          <a:p>
            <a:pPr marL="12700">
              <a:lnSpc>
                <a:spcPct val="100000"/>
              </a:lnSpc>
              <a:spcBef>
                <a:spcPts val="100"/>
              </a:spcBef>
            </a:pPr>
            <a:r>
              <a:rPr sz="1600" b="1" dirty="0">
                <a:latin typeface="Arial"/>
                <a:cs typeface="Arial"/>
              </a:rPr>
              <a:t>MANAGEMENT</a:t>
            </a:r>
            <a:r>
              <a:rPr sz="1600" b="1" spc="-85" dirty="0">
                <a:latin typeface="Arial"/>
                <a:cs typeface="Arial"/>
              </a:rPr>
              <a:t> </a:t>
            </a:r>
            <a:r>
              <a:rPr sz="1600" b="1" spc="-10" dirty="0">
                <a:latin typeface="Arial"/>
                <a:cs typeface="Arial"/>
              </a:rPr>
              <a:t>STEPS:</a:t>
            </a:r>
            <a:endParaRPr sz="1600">
              <a:latin typeface="Arial"/>
              <a:cs typeface="Arial"/>
            </a:endParaRPr>
          </a:p>
        </p:txBody>
      </p:sp>
      <p:grpSp>
        <p:nvGrpSpPr>
          <p:cNvPr id="5" name="object 5"/>
          <p:cNvGrpSpPr/>
          <p:nvPr/>
        </p:nvGrpSpPr>
        <p:grpSpPr>
          <a:xfrm>
            <a:off x="9058084" y="1810697"/>
            <a:ext cx="2792730" cy="4180204"/>
            <a:chOff x="9058084" y="1810697"/>
            <a:chExt cx="2792730" cy="4180204"/>
          </a:xfrm>
        </p:grpSpPr>
        <p:sp>
          <p:nvSpPr>
            <p:cNvPr id="6" name="object 6"/>
            <p:cNvSpPr/>
            <p:nvPr/>
          </p:nvSpPr>
          <p:spPr>
            <a:xfrm>
              <a:off x="9062846" y="1815459"/>
              <a:ext cx="2783205" cy="4170679"/>
            </a:xfrm>
            <a:custGeom>
              <a:avLst/>
              <a:gdLst/>
              <a:ahLst/>
              <a:cxnLst/>
              <a:rect l="l" t="t" r="r" b="b"/>
              <a:pathLst>
                <a:path w="2783204" h="4170679">
                  <a:moveTo>
                    <a:pt x="2685389" y="0"/>
                  </a:moveTo>
                  <a:lnTo>
                    <a:pt x="97434" y="0"/>
                  </a:lnTo>
                  <a:lnTo>
                    <a:pt x="59509" y="7657"/>
                  </a:lnTo>
                  <a:lnTo>
                    <a:pt x="28538" y="28538"/>
                  </a:lnTo>
                  <a:lnTo>
                    <a:pt x="7657" y="59509"/>
                  </a:lnTo>
                  <a:lnTo>
                    <a:pt x="0" y="97434"/>
                  </a:lnTo>
                  <a:lnTo>
                    <a:pt x="0" y="4073004"/>
                  </a:lnTo>
                  <a:lnTo>
                    <a:pt x="7657" y="4110927"/>
                  </a:lnTo>
                  <a:lnTo>
                    <a:pt x="28538" y="4141893"/>
                  </a:lnTo>
                  <a:lnTo>
                    <a:pt x="59509" y="4162770"/>
                  </a:lnTo>
                  <a:lnTo>
                    <a:pt x="97434" y="4170426"/>
                  </a:lnTo>
                  <a:lnTo>
                    <a:pt x="2685389" y="4170426"/>
                  </a:lnTo>
                  <a:lnTo>
                    <a:pt x="2723314" y="4162770"/>
                  </a:lnTo>
                  <a:lnTo>
                    <a:pt x="2754285" y="4141893"/>
                  </a:lnTo>
                  <a:lnTo>
                    <a:pt x="2775166" y="4110927"/>
                  </a:lnTo>
                  <a:lnTo>
                    <a:pt x="2782824" y="4073004"/>
                  </a:lnTo>
                  <a:lnTo>
                    <a:pt x="2782824" y="97434"/>
                  </a:lnTo>
                  <a:lnTo>
                    <a:pt x="2775166" y="59509"/>
                  </a:lnTo>
                  <a:lnTo>
                    <a:pt x="2754285" y="28538"/>
                  </a:lnTo>
                  <a:lnTo>
                    <a:pt x="2723314" y="7657"/>
                  </a:lnTo>
                  <a:lnTo>
                    <a:pt x="2685389" y="0"/>
                  </a:lnTo>
                  <a:close/>
                </a:path>
              </a:pathLst>
            </a:custGeom>
            <a:solidFill>
              <a:srgbClr val="FFF4D2"/>
            </a:solidFill>
          </p:spPr>
          <p:txBody>
            <a:bodyPr wrap="square" lIns="0" tIns="0" rIns="0" bIns="0" rtlCol="0"/>
            <a:lstStyle/>
            <a:p>
              <a:endParaRPr/>
            </a:p>
          </p:txBody>
        </p:sp>
        <p:sp>
          <p:nvSpPr>
            <p:cNvPr id="7" name="object 7"/>
            <p:cNvSpPr/>
            <p:nvPr/>
          </p:nvSpPr>
          <p:spPr>
            <a:xfrm>
              <a:off x="9062846" y="1815459"/>
              <a:ext cx="2783205" cy="4170679"/>
            </a:xfrm>
            <a:custGeom>
              <a:avLst/>
              <a:gdLst/>
              <a:ahLst/>
              <a:cxnLst/>
              <a:rect l="l" t="t" r="r" b="b"/>
              <a:pathLst>
                <a:path w="2783204" h="4170679">
                  <a:moveTo>
                    <a:pt x="0" y="97434"/>
                  </a:moveTo>
                  <a:lnTo>
                    <a:pt x="7657" y="59509"/>
                  </a:lnTo>
                  <a:lnTo>
                    <a:pt x="28538" y="28538"/>
                  </a:lnTo>
                  <a:lnTo>
                    <a:pt x="59509" y="7657"/>
                  </a:lnTo>
                  <a:lnTo>
                    <a:pt x="97434" y="0"/>
                  </a:lnTo>
                  <a:lnTo>
                    <a:pt x="2685389" y="0"/>
                  </a:lnTo>
                  <a:lnTo>
                    <a:pt x="2723314" y="7657"/>
                  </a:lnTo>
                  <a:lnTo>
                    <a:pt x="2754285" y="28538"/>
                  </a:lnTo>
                  <a:lnTo>
                    <a:pt x="2775166" y="59509"/>
                  </a:lnTo>
                  <a:lnTo>
                    <a:pt x="2782824" y="97434"/>
                  </a:lnTo>
                  <a:lnTo>
                    <a:pt x="2782824" y="4073004"/>
                  </a:lnTo>
                  <a:lnTo>
                    <a:pt x="2775166" y="4110927"/>
                  </a:lnTo>
                  <a:lnTo>
                    <a:pt x="2754285" y="4141893"/>
                  </a:lnTo>
                  <a:lnTo>
                    <a:pt x="2723314" y="4162770"/>
                  </a:lnTo>
                  <a:lnTo>
                    <a:pt x="2685389" y="4170426"/>
                  </a:lnTo>
                  <a:lnTo>
                    <a:pt x="97434" y="4170426"/>
                  </a:lnTo>
                  <a:lnTo>
                    <a:pt x="59509" y="4162770"/>
                  </a:lnTo>
                  <a:lnTo>
                    <a:pt x="28538" y="4141893"/>
                  </a:lnTo>
                  <a:lnTo>
                    <a:pt x="7657" y="4110927"/>
                  </a:lnTo>
                  <a:lnTo>
                    <a:pt x="0" y="4073004"/>
                  </a:lnTo>
                  <a:lnTo>
                    <a:pt x="0" y="97434"/>
                  </a:lnTo>
                  <a:close/>
                </a:path>
              </a:pathLst>
            </a:custGeom>
            <a:ln w="9525">
              <a:solidFill>
                <a:srgbClr val="BB8542"/>
              </a:solidFill>
            </a:ln>
          </p:spPr>
          <p:txBody>
            <a:bodyPr wrap="square" lIns="0" tIns="0" rIns="0" bIns="0" rtlCol="0"/>
            <a:lstStyle/>
            <a:p>
              <a:endParaRPr/>
            </a:p>
          </p:txBody>
        </p:sp>
      </p:grpSp>
      <p:sp>
        <p:nvSpPr>
          <p:cNvPr id="8" name="object 8"/>
          <p:cNvSpPr txBox="1">
            <a:spLocks noGrp="1"/>
          </p:cNvSpPr>
          <p:nvPr>
            <p:ph type="title"/>
          </p:nvPr>
        </p:nvSpPr>
        <p:spPr>
          <a:prstGeom prst="rect">
            <a:avLst/>
          </a:prstGeom>
        </p:spPr>
        <p:txBody>
          <a:bodyPr vert="horz" wrap="square" lIns="0" tIns="74295" rIns="0" bIns="0" rtlCol="0">
            <a:spAutoFit/>
          </a:bodyPr>
          <a:lstStyle/>
          <a:p>
            <a:pPr marL="1444625" marR="5080" indent="-1397000">
              <a:lnSpc>
                <a:spcPts val="3890"/>
              </a:lnSpc>
              <a:spcBef>
                <a:spcPts val="585"/>
              </a:spcBef>
            </a:pPr>
            <a:r>
              <a:rPr dirty="0">
                <a:solidFill>
                  <a:srgbClr val="CD9146"/>
                </a:solidFill>
              </a:rPr>
              <a:t>OPEN</a:t>
            </a:r>
            <a:r>
              <a:rPr spc="-130" dirty="0">
                <a:solidFill>
                  <a:srgbClr val="CD9146"/>
                </a:solidFill>
              </a:rPr>
              <a:t> </a:t>
            </a:r>
            <a:r>
              <a:rPr dirty="0">
                <a:solidFill>
                  <a:srgbClr val="CD9146"/>
                </a:solidFill>
              </a:rPr>
              <a:t>ABDOMINAL</a:t>
            </a:r>
            <a:r>
              <a:rPr spc="-114" dirty="0">
                <a:solidFill>
                  <a:srgbClr val="CD9146"/>
                </a:solidFill>
              </a:rPr>
              <a:t> </a:t>
            </a:r>
            <a:r>
              <a:rPr spc="-10" dirty="0">
                <a:solidFill>
                  <a:srgbClr val="CD9146"/>
                </a:solidFill>
              </a:rPr>
              <a:t>WOUND </a:t>
            </a:r>
            <a:r>
              <a:rPr spc="-10" dirty="0"/>
              <a:t>MANAGEMENT</a:t>
            </a:r>
          </a:p>
        </p:txBody>
      </p:sp>
      <p:sp>
        <p:nvSpPr>
          <p:cNvPr id="9" name="object 9"/>
          <p:cNvSpPr/>
          <p:nvPr/>
        </p:nvSpPr>
        <p:spPr>
          <a:xfrm>
            <a:off x="5920740"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sp>
        <p:nvSpPr>
          <p:cNvPr id="10" name="object 10"/>
          <p:cNvSpPr txBox="1"/>
          <p:nvPr/>
        </p:nvSpPr>
        <p:spPr>
          <a:xfrm>
            <a:off x="9519652" y="2788229"/>
            <a:ext cx="2080895" cy="2835275"/>
          </a:xfrm>
          <a:prstGeom prst="rect">
            <a:avLst/>
          </a:prstGeom>
        </p:spPr>
        <p:txBody>
          <a:bodyPr vert="horz" wrap="square" lIns="0" tIns="12700" rIns="0" bIns="0" rtlCol="0">
            <a:spAutoFit/>
          </a:bodyPr>
          <a:lstStyle/>
          <a:p>
            <a:pPr marL="12700" marR="107314">
              <a:lnSpc>
                <a:spcPct val="100000"/>
              </a:lnSpc>
              <a:spcBef>
                <a:spcPts val="100"/>
              </a:spcBef>
            </a:pPr>
            <a:r>
              <a:rPr sz="1600" b="1" dirty="0">
                <a:latin typeface="Arial"/>
                <a:cs typeface="Arial"/>
              </a:rPr>
              <a:t>DO</a:t>
            </a:r>
            <a:r>
              <a:rPr sz="1600" b="1" spc="-25" dirty="0">
                <a:latin typeface="Arial"/>
                <a:cs typeface="Arial"/>
              </a:rPr>
              <a:t> </a:t>
            </a:r>
            <a:r>
              <a:rPr sz="1600" b="1" dirty="0">
                <a:latin typeface="Arial"/>
                <a:cs typeface="Arial"/>
              </a:rPr>
              <a:t>NOT</a:t>
            </a:r>
            <a:r>
              <a:rPr sz="1600" b="1" spc="-30" dirty="0">
                <a:latin typeface="Arial"/>
                <a:cs typeface="Arial"/>
              </a:rPr>
              <a:t> </a:t>
            </a:r>
            <a:r>
              <a:rPr sz="1600" dirty="0">
                <a:latin typeface="Arial"/>
                <a:cs typeface="Arial"/>
              </a:rPr>
              <a:t>attempt</a:t>
            </a:r>
            <a:r>
              <a:rPr sz="1600" spc="-5" dirty="0">
                <a:latin typeface="Arial"/>
                <a:cs typeface="Arial"/>
              </a:rPr>
              <a:t> </a:t>
            </a:r>
            <a:r>
              <a:rPr sz="1600" spc="-25" dirty="0">
                <a:latin typeface="Arial"/>
                <a:cs typeface="Arial"/>
              </a:rPr>
              <a:t>if </a:t>
            </a:r>
            <a:r>
              <a:rPr sz="1600" dirty="0">
                <a:latin typeface="Arial"/>
                <a:cs typeface="Arial"/>
              </a:rPr>
              <a:t>there</a:t>
            </a:r>
            <a:r>
              <a:rPr sz="1600" spc="-15" dirty="0">
                <a:latin typeface="Arial"/>
                <a:cs typeface="Arial"/>
              </a:rPr>
              <a:t> </a:t>
            </a:r>
            <a:r>
              <a:rPr sz="1600" dirty="0">
                <a:latin typeface="Arial"/>
                <a:cs typeface="Arial"/>
              </a:rPr>
              <a:t>is</a:t>
            </a:r>
            <a:r>
              <a:rPr sz="1600" spc="-15" dirty="0">
                <a:latin typeface="Arial"/>
                <a:cs typeface="Arial"/>
              </a:rPr>
              <a:t> </a:t>
            </a:r>
            <a:r>
              <a:rPr sz="1600" dirty="0">
                <a:latin typeface="Arial"/>
                <a:cs typeface="Arial"/>
              </a:rPr>
              <a:t>evidence</a:t>
            </a:r>
            <a:r>
              <a:rPr sz="1600" spc="-25" dirty="0">
                <a:latin typeface="Arial"/>
                <a:cs typeface="Arial"/>
              </a:rPr>
              <a:t> </a:t>
            </a:r>
            <a:r>
              <a:rPr sz="1600" spc="-35" dirty="0">
                <a:latin typeface="Arial"/>
                <a:cs typeface="Arial"/>
              </a:rPr>
              <a:t>of </a:t>
            </a:r>
            <a:r>
              <a:rPr sz="1600" dirty="0">
                <a:latin typeface="Arial"/>
                <a:cs typeface="Arial"/>
              </a:rPr>
              <a:t>ruptured</a:t>
            </a:r>
            <a:r>
              <a:rPr sz="1600" spc="-35" dirty="0">
                <a:latin typeface="Arial"/>
                <a:cs typeface="Arial"/>
              </a:rPr>
              <a:t> </a:t>
            </a:r>
            <a:r>
              <a:rPr sz="1600" spc="-10" dirty="0">
                <a:latin typeface="Arial"/>
                <a:cs typeface="Arial"/>
              </a:rPr>
              <a:t>bowel </a:t>
            </a:r>
            <a:r>
              <a:rPr sz="1600" dirty="0">
                <a:latin typeface="Arial"/>
                <a:cs typeface="Arial"/>
              </a:rPr>
              <a:t>(gastric/intestinal</a:t>
            </a:r>
            <a:r>
              <a:rPr sz="1600" spc="-95" dirty="0">
                <a:latin typeface="Arial"/>
                <a:cs typeface="Arial"/>
              </a:rPr>
              <a:t> </a:t>
            </a:r>
            <a:r>
              <a:rPr sz="1600" spc="-10" dirty="0">
                <a:latin typeface="Arial"/>
                <a:cs typeface="Arial"/>
              </a:rPr>
              <a:t>fluid </a:t>
            </a:r>
            <a:r>
              <a:rPr sz="1600" dirty="0">
                <a:latin typeface="Arial"/>
                <a:cs typeface="Arial"/>
              </a:rPr>
              <a:t>or</a:t>
            </a:r>
            <a:r>
              <a:rPr sz="1600" spc="-15" dirty="0">
                <a:latin typeface="Arial"/>
                <a:cs typeface="Arial"/>
              </a:rPr>
              <a:t> </a:t>
            </a:r>
            <a:r>
              <a:rPr sz="1600" dirty="0">
                <a:latin typeface="Arial"/>
                <a:cs typeface="Arial"/>
              </a:rPr>
              <a:t>stool</a:t>
            </a:r>
            <a:r>
              <a:rPr sz="1600" spc="-30" dirty="0">
                <a:latin typeface="Arial"/>
                <a:cs typeface="Arial"/>
              </a:rPr>
              <a:t> </a:t>
            </a:r>
            <a:r>
              <a:rPr sz="1600" dirty="0">
                <a:latin typeface="Arial"/>
                <a:cs typeface="Arial"/>
              </a:rPr>
              <a:t>leakage)</a:t>
            </a:r>
            <a:r>
              <a:rPr sz="1600" spc="-25" dirty="0">
                <a:latin typeface="Arial"/>
                <a:cs typeface="Arial"/>
              </a:rPr>
              <a:t> or </a:t>
            </a:r>
            <a:r>
              <a:rPr sz="1600" dirty="0">
                <a:latin typeface="Arial"/>
                <a:cs typeface="Arial"/>
              </a:rPr>
              <a:t>active</a:t>
            </a:r>
            <a:r>
              <a:rPr sz="1600" spc="-30" dirty="0">
                <a:latin typeface="Arial"/>
                <a:cs typeface="Arial"/>
              </a:rPr>
              <a:t> </a:t>
            </a:r>
            <a:r>
              <a:rPr sz="1600" spc="-10" dirty="0">
                <a:latin typeface="Arial"/>
                <a:cs typeface="Arial"/>
              </a:rPr>
              <a:t>bleeding</a:t>
            </a:r>
            <a:endParaRPr sz="1600">
              <a:latin typeface="Arial"/>
              <a:cs typeface="Arial"/>
            </a:endParaRPr>
          </a:p>
          <a:p>
            <a:pPr marL="12700">
              <a:lnSpc>
                <a:spcPct val="100000"/>
              </a:lnSpc>
              <a:spcBef>
                <a:spcPts val="1000"/>
              </a:spcBef>
            </a:pPr>
            <a:r>
              <a:rPr sz="1600" b="1" dirty="0">
                <a:latin typeface="Arial"/>
                <a:cs typeface="Arial"/>
              </a:rPr>
              <a:t>DO NOT</a:t>
            </a:r>
            <a:r>
              <a:rPr sz="1600" b="1" spc="-5" dirty="0">
                <a:latin typeface="Arial"/>
                <a:cs typeface="Arial"/>
              </a:rPr>
              <a:t> </a:t>
            </a:r>
            <a:r>
              <a:rPr sz="1600" b="1" spc="-10" dirty="0">
                <a:latin typeface="Arial"/>
                <a:cs typeface="Arial"/>
              </a:rPr>
              <a:t>FORCE</a:t>
            </a:r>
            <a:endParaRPr sz="1600">
              <a:latin typeface="Arial"/>
              <a:cs typeface="Arial"/>
            </a:endParaRPr>
          </a:p>
          <a:p>
            <a:pPr marL="12700" marR="5080">
              <a:lnSpc>
                <a:spcPct val="100000"/>
              </a:lnSpc>
            </a:pPr>
            <a:r>
              <a:rPr sz="1600" dirty="0">
                <a:latin typeface="Arial"/>
                <a:cs typeface="Arial"/>
              </a:rPr>
              <a:t>contents</a:t>
            </a:r>
            <a:r>
              <a:rPr sz="1600" spc="-25" dirty="0">
                <a:latin typeface="Arial"/>
                <a:cs typeface="Arial"/>
              </a:rPr>
              <a:t> </a:t>
            </a:r>
            <a:r>
              <a:rPr sz="1600" dirty="0">
                <a:latin typeface="Arial"/>
                <a:cs typeface="Arial"/>
              </a:rPr>
              <a:t>into</a:t>
            </a:r>
            <a:r>
              <a:rPr sz="1600" spc="-20" dirty="0">
                <a:latin typeface="Arial"/>
                <a:cs typeface="Arial"/>
              </a:rPr>
              <a:t> </a:t>
            </a:r>
            <a:r>
              <a:rPr sz="1600" spc="-10" dirty="0">
                <a:latin typeface="Arial"/>
                <a:cs typeface="Arial"/>
              </a:rPr>
              <a:t>abdomen </a:t>
            </a:r>
            <a:r>
              <a:rPr sz="1600" dirty="0">
                <a:latin typeface="Arial"/>
                <a:cs typeface="Arial"/>
              </a:rPr>
              <a:t>or</a:t>
            </a:r>
            <a:r>
              <a:rPr sz="1600" spc="-20" dirty="0">
                <a:latin typeface="Arial"/>
                <a:cs typeface="Arial"/>
              </a:rPr>
              <a:t> </a:t>
            </a:r>
            <a:r>
              <a:rPr sz="1600" dirty="0">
                <a:latin typeface="Arial"/>
                <a:cs typeface="Arial"/>
              </a:rPr>
              <a:t>actively</a:t>
            </a:r>
            <a:r>
              <a:rPr sz="1600" spc="-30" dirty="0">
                <a:latin typeface="Arial"/>
                <a:cs typeface="Arial"/>
              </a:rPr>
              <a:t> </a:t>
            </a:r>
            <a:r>
              <a:rPr sz="1600" spc="-10" dirty="0">
                <a:latin typeface="Arial"/>
                <a:cs typeface="Arial"/>
              </a:rPr>
              <a:t>bleeding </a:t>
            </a:r>
            <a:r>
              <a:rPr sz="1600" dirty="0">
                <a:latin typeface="Arial"/>
                <a:cs typeface="Arial"/>
              </a:rPr>
              <a:t>viscera</a:t>
            </a:r>
            <a:r>
              <a:rPr sz="1600" spc="-30" dirty="0">
                <a:latin typeface="Arial"/>
                <a:cs typeface="Arial"/>
              </a:rPr>
              <a:t> </a:t>
            </a:r>
            <a:r>
              <a:rPr sz="1600" dirty="0">
                <a:latin typeface="Arial"/>
                <a:cs typeface="Arial"/>
              </a:rPr>
              <a:t>or</a:t>
            </a:r>
            <a:r>
              <a:rPr sz="1600" spc="-15" dirty="0">
                <a:latin typeface="Arial"/>
                <a:cs typeface="Arial"/>
              </a:rPr>
              <a:t> </a:t>
            </a:r>
            <a:r>
              <a:rPr sz="1600" spc="-10" dirty="0">
                <a:latin typeface="Arial"/>
                <a:cs typeface="Arial"/>
              </a:rPr>
              <a:t>remove </a:t>
            </a:r>
            <a:r>
              <a:rPr sz="1600" dirty="0">
                <a:latin typeface="Arial"/>
                <a:cs typeface="Arial"/>
              </a:rPr>
              <a:t>foreign</a:t>
            </a:r>
            <a:r>
              <a:rPr sz="1600" spc="-45" dirty="0">
                <a:latin typeface="Arial"/>
                <a:cs typeface="Arial"/>
              </a:rPr>
              <a:t> </a:t>
            </a:r>
            <a:r>
              <a:rPr sz="1600" spc="-10" dirty="0">
                <a:latin typeface="Arial"/>
                <a:cs typeface="Arial"/>
              </a:rPr>
              <a:t>objects</a:t>
            </a:r>
            <a:endParaRPr sz="1600">
              <a:latin typeface="Arial"/>
              <a:cs typeface="Arial"/>
            </a:endParaRPr>
          </a:p>
        </p:txBody>
      </p:sp>
      <p:grpSp>
        <p:nvGrpSpPr>
          <p:cNvPr id="11" name="object 11"/>
          <p:cNvGrpSpPr/>
          <p:nvPr/>
        </p:nvGrpSpPr>
        <p:grpSpPr>
          <a:xfrm>
            <a:off x="9287256" y="2037588"/>
            <a:ext cx="512445" cy="3554095"/>
            <a:chOff x="9287256" y="2037588"/>
            <a:chExt cx="512445" cy="3554095"/>
          </a:xfrm>
        </p:grpSpPr>
        <p:sp>
          <p:nvSpPr>
            <p:cNvPr id="12" name="object 12"/>
            <p:cNvSpPr/>
            <p:nvPr/>
          </p:nvSpPr>
          <p:spPr>
            <a:xfrm>
              <a:off x="9306306" y="2827779"/>
              <a:ext cx="114300" cy="1403350"/>
            </a:xfrm>
            <a:custGeom>
              <a:avLst/>
              <a:gdLst/>
              <a:ahLst/>
              <a:cxnLst/>
              <a:rect l="l" t="t" r="r" b="b"/>
              <a:pathLst>
                <a:path w="114300" h="1403350">
                  <a:moveTo>
                    <a:pt x="0" y="1403134"/>
                  </a:moveTo>
                  <a:lnTo>
                    <a:pt x="114300" y="1403134"/>
                  </a:lnTo>
                  <a:lnTo>
                    <a:pt x="114300" y="0"/>
                  </a:lnTo>
                  <a:lnTo>
                    <a:pt x="0" y="0"/>
                  </a:lnTo>
                  <a:lnTo>
                    <a:pt x="0" y="1403134"/>
                  </a:lnTo>
                  <a:close/>
                </a:path>
              </a:pathLst>
            </a:custGeom>
            <a:solidFill>
              <a:srgbClr val="BB8542"/>
            </a:solidFill>
          </p:spPr>
          <p:txBody>
            <a:bodyPr wrap="square" lIns="0" tIns="0" rIns="0" bIns="0" rtlCol="0"/>
            <a:lstStyle/>
            <a:p>
              <a:endParaRPr/>
            </a:p>
          </p:txBody>
        </p:sp>
        <p:pic>
          <p:nvPicPr>
            <p:cNvPr id="13" name="object 13"/>
            <p:cNvPicPr/>
            <p:nvPr/>
          </p:nvPicPr>
          <p:blipFill>
            <a:blip r:embed="rId4" cstate="print"/>
            <a:stretch>
              <a:fillRect/>
            </a:stretch>
          </p:blipFill>
          <p:spPr>
            <a:xfrm>
              <a:off x="9287256" y="2037588"/>
              <a:ext cx="512063" cy="446519"/>
            </a:xfrm>
            <a:prstGeom prst="rect">
              <a:avLst/>
            </a:prstGeom>
          </p:spPr>
        </p:pic>
        <p:sp>
          <p:nvSpPr>
            <p:cNvPr id="14" name="object 14"/>
            <p:cNvSpPr/>
            <p:nvPr/>
          </p:nvSpPr>
          <p:spPr>
            <a:xfrm>
              <a:off x="9306306" y="4447034"/>
              <a:ext cx="114300" cy="1144270"/>
            </a:xfrm>
            <a:custGeom>
              <a:avLst/>
              <a:gdLst/>
              <a:ahLst/>
              <a:cxnLst/>
              <a:rect l="l" t="t" r="r" b="b"/>
              <a:pathLst>
                <a:path w="114300" h="1144270">
                  <a:moveTo>
                    <a:pt x="0" y="1144193"/>
                  </a:moveTo>
                  <a:lnTo>
                    <a:pt x="114300" y="1144193"/>
                  </a:lnTo>
                  <a:lnTo>
                    <a:pt x="114300" y="0"/>
                  </a:lnTo>
                  <a:lnTo>
                    <a:pt x="0" y="0"/>
                  </a:lnTo>
                  <a:lnTo>
                    <a:pt x="0" y="1144193"/>
                  </a:lnTo>
                  <a:close/>
                </a:path>
              </a:pathLst>
            </a:custGeom>
            <a:solidFill>
              <a:srgbClr val="BB8542"/>
            </a:solidFill>
          </p:spPr>
          <p:txBody>
            <a:bodyPr wrap="square" lIns="0" tIns="0" rIns="0" bIns="0" rtlCol="0"/>
            <a:lstStyle/>
            <a:p>
              <a:endParaRPr/>
            </a:p>
          </p:txBody>
        </p:sp>
      </p:grpSp>
      <p:sp>
        <p:nvSpPr>
          <p:cNvPr id="15" name="object 15"/>
          <p:cNvSpPr txBox="1"/>
          <p:nvPr/>
        </p:nvSpPr>
        <p:spPr>
          <a:xfrm>
            <a:off x="9904291" y="2069191"/>
            <a:ext cx="1515110" cy="391160"/>
          </a:xfrm>
          <a:prstGeom prst="rect">
            <a:avLst/>
          </a:prstGeom>
        </p:spPr>
        <p:txBody>
          <a:bodyPr vert="horz" wrap="square" lIns="0" tIns="12700" rIns="0" bIns="0" rtlCol="0">
            <a:spAutoFit/>
          </a:bodyPr>
          <a:lstStyle/>
          <a:p>
            <a:pPr marL="12700">
              <a:lnSpc>
                <a:spcPct val="100000"/>
              </a:lnSpc>
              <a:spcBef>
                <a:spcPts val="100"/>
              </a:spcBef>
            </a:pPr>
            <a:r>
              <a:rPr sz="2400" b="1" i="1" spc="-10" dirty="0">
                <a:solidFill>
                  <a:srgbClr val="921828"/>
                </a:solidFill>
                <a:latin typeface="Arial"/>
                <a:cs typeface="Arial"/>
              </a:rPr>
              <a:t>CAUTION</a:t>
            </a:r>
            <a:r>
              <a:rPr sz="2400" b="1" spc="-10" dirty="0">
                <a:solidFill>
                  <a:srgbClr val="921828"/>
                </a:solidFill>
                <a:latin typeface="Arial"/>
                <a:cs typeface="Arial"/>
              </a:rPr>
              <a:t>:</a:t>
            </a:r>
            <a:endParaRPr sz="2400">
              <a:latin typeface="Arial"/>
              <a:cs typeface="Arial"/>
            </a:endParaRPr>
          </a:p>
        </p:txBody>
      </p:sp>
      <p:sp>
        <p:nvSpPr>
          <p:cNvPr id="16" name="object 16"/>
          <p:cNvSpPr txBox="1"/>
          <p:nvPr/>
        </p:nvSpPr>
        <p:spPr>
          <a:xfrm>
            <a:off x="861853" y="4023023"/>
            <a:ext cx="2193290" cy="1606550"/>
          </a:xfrm>
          <a:prstGeom prst="rect">
            <a:avLst/>
          </a:prstGeom>
        </p:spPr>
        <p:txBody>
          <a:bodyPr vert="horz" wrap="square" lIns="0" tIns="12700" rIns="0" bIns="0" rtlCol="0">
            <a:spAutoFit/>
          </a:bodyPr>
          <a:lstStyle/>
          <a:p>
            <a:pPr marL="12700" marR="5080">
              <a:lnSpc>
                <a:spcPct val="100000"/>
              </a:lnSpc>
              <a:spcBef>
                <a:spcPts val="100"/>
              </a:spcBef>
            </a:pPr>
            <a:r>
              <a:rPr sz="1600" b="1" dirty="0">
                <a:latin typeface="Arial"/>
                <a:cs typeface="Arial"/>
              </a:rPr>
              <a:t>PLACE</a:t>
            </a:r>
            <a:r>
              <a:rPr sz="1600" b="1" spc="-35" dirty="0">
                <a:latin typeface="Arial"/>
                <a:cs typeface="Arial"/>
              </a:rPr>
              <a:t> </a:t>
            </a:r>
            <a:r>
              <a:rPr sz="1600" dirty="0">
                <a:latin typeface="Arial"/>
                <a:cs typeface="Arial"/>
              </a:rPr>
              <a:t>the</a:t>
            </a:r>
            <a:r>
              <a:rPr sz="1600" spc="-25" dirty="0">
                <a:latin typeface="Arial"/>
                <a:cs typeface="Arial"/>
              </a:rPr>
              <a:t> </a:t>
            </a:r>
            <a:r>
              <a:rPr sz="1600" dirty="0">
                <a:latin typeface="Arial"/>
                <a:cs typeface="Arial"/>
              </a:rPr>
              <a:t>casualty</a:t>
            </a:r>
            <a:r>
              <a:rPr sz="1600" spc="-25" dirty="0">
                <a:latin typeface="Arial"/>
                <a:cs typeface="Arial"/>
              </a:rPr>
              <a:t> in </a:t>
            </a:r>
            <a:r>
              <a:rPr sz="1600" dirty="0">
                <a:latin typeface="Arial"/>
                <a:cs typeface="Arial"/>
              </a:rPr>
              <a:t>the</a:t>
            </a:r>
            <a:r>
              <a:rPr sz="1600" spc="-25" dirty="0">
                <a:latin typeface="Arial"/>
                <a:cs typeface="Arial"/>
              </a:rPr>
              <a:t> </a:t>
            </a:r>
            <a:r>
              <a:rPr sz="1600" dirty="0">
                <a:latin typeface="Arial"/>
                <a:cs typeface="Arial"/>
              </a:rPr>
              <a:t>supine</a:t>
            </a:r>
            <a:r>
              <a:rPr sz="1600" spc="-35" dirty="0">
                <a:latin typeface="Arial"/>
                <a:cs typeface="Arial"/>
              </a:rPr>
              <a:t> </a:t>
            </a:r>
            <a:r>
              <a:rPr sz="1600" dirty="0">
                <a:latin typeface="Arial"/>
                <a:cs typeface="Arial"/>
              </a:rPr>
              <a:t>position,</a:t>
            </a:r>
            <a:r>
              <a:rPr sz="1600" spc="-25" dirty="0">
                <a:latin typeface="Arial"/>
                <a:cs typeface="Arial"/>
              </a:rPr>
              <a:t> </a:t>
            </a:r>
            <a:r>
              <a:rPr sz="1600" spc="-20" dirty="0">
                <a:latin typeface="Arial"/>
                <a:cs typeface="Arial"/>
              </a:rPr>
              <a:t>with </a:t>
            </a:r>
            <a:r>
              <a:rPr sz="1600" dirty="0">
                <a:latin typeface="Arial"/>
                <a:cs typeface="Arial"/>
              </a:rPr>
              <a:t>knees</a:t>
            </a:r>
            <a:r>
              <a:rPr sz="1600" spc="-30" dirty="0">
                <a:latin typeface="Arial"/>
                <a:cs typeface="Arial"/>
              </a:rPr>
              <a:t> </a:t>
            </a:r>
            <a:r>
              <a:rPr sz="1600" spc="-10" dirty="0">
                <a:latin typeface="Arial"/>
                <a:cs typeface="Arial"/>
              </a:rPr>
              <a:t>flexed</a:t>
            </a:r>
            <a:endParaRPr sz="1600">
              <a:latin typeface="Arial"/>
              <a:cs typeface="Arial"/>
            </a:endParaRPr>
          </a:p>
          <a:p>
            <a:pPr marL="25400" marR="262255">
              <a:lnSpc>
                <a:spcPct val="100000"/>
              </a:lnSpc>
              <a:spcBef>
                <a:spcPts val="925"/>
              </a:spcBef>
            </a:pPr>
            <a:r>
              <a:rPr sz="1600" b="1" dirty="0">
                <a:latin typeface="Arial"/>
                <a:cs typeface="Arial"/>
              </a:rPr>
              <a:t>Expose</a:t>
            </a:r>
            <a:r>
              <a:rPr sz="1600" b="1" spc="-35" dirty="0">
                <a:latin typeface="Arial"/>
                <a:cs typeface="Arial"/>
              </a:rPr>
              <a:t> </a:t>
            </a:r>
            <a:r>
              <a:rPr sz="1600" dirty="0">
                <a:latin typeface="Arial"/>
                <a:cs typeface="Arial"/>
              </a:rPr>
              <a:t>the</a:t>
            </a:r>
            <a:r>
              <a:rPr sz="1600" spc="-15" dirty="0">
                <a:latin typeface="Arial"/>
                <a:cs typeface="Arial"/>
              </a:rPr>
              <a:t> </a:t>
            </a:r>
            <a:r>
              <a:rPr sz="1600" spc="-10" dirty="0">
                <a:latin typeface="Arial"/>
                <a:cs typeface="Arial"/>
              </a:rPr>
              <a:t>wound </a:t>
            </a:r>
            <a:r>
              <a:rPr sz="1600" dirty="0">
                <a:latin typeface="Arial"/>
                <a:cs typeface="Arial"/>
              </a:rPr>
              <a:t>inspecting</a:t>
            </a:r>
            <a:r>
              <a:rPr sz="1600" spc="-45" dirty="0">
                <a:latin typeface="Arial"/>
                <a:cs typeface="Arial"/>
              </a:rPr>
              <a:t> </a:t>
            </a:r>
            <a:r>
              <a:rPr sz="1600" dirty="0">
                <a:latin typeface="Arial"/>
                <a:cs typeface="Arial"/>
              </a:rPr>
              <a:t>for</a:t>
            </a:r>
            <a:r>
              <a:rPr sz="1600" spc="-30" dirty="0">
                <a:latin typeface="Arial"/>
                <a:cs typeface="Arial"/>
              </a:rPr>
              <a:t> </a:t>
            </a:r>
            <a:r>
              <a:rPr sz="1600" spc="-10" dirty="0">
                <a:latin typeface="Arial"/>
                <a:cs typeface="Arial"/>
              </a:rPr>
              <a:t>DCAP- </a:t>
            </a:r>
            <a:r>
              <a:rPr sz="1600" dirty="0">
                <a:latin typeface="Arial"/>
                <a:cs typeface="Arial"/>
              </a:rPr>
              <a:t>BLS</a:t>
            </a:r>
            <a:r>
              <a:rPr sz="1600" spc="-10" dirty="0">
                <a:latin typeface="Arial"/>
                <a:cs typeface="Arial"/>
              </a:rPr>
              <a:t> </a:t>
            </a:r>
            <a:r>
              <a:rPr sz="1600" dirty="0">
                <a:latin typeface="Arial"/>
                <a:cs typeface="Arial"/>
              </a:rPr>
              <a:t>and</a:t>
            </a:r>
            <a:r>
              <a:rPr sz="1600" spc="5" dirty="0">
                <a:latin typeface="Arial"/>
                <a:cs typeface="Arial"/>
              </a:rPr>
              <a:t> </a:t>
            </a:r>
            <a:r>
              <a:rPr sz="1600" spc="-10" dirty="0">
                <a:latin typeface="Arial"/>
                <a:cs typeface="Arial"/>
              </a:rPr>
              <a:t>TRD-</a:t>
            </a:r>
            <a:r>
              <a:rPr sz="1600" spc="-50" dirty="0">
                <a:latin typeface="Arial"/>
                <a:cs typeface="Arial"/>
              </a:rPr>
              <a:t>P</a:t>
            </a:r>
            <a:endParaRPr sz="1600">
              <a:latin typeface="Arial"/>
              <a:cs typeface="Arial"/>
            </a:endParaRPr>
          </a:p>
        </p:txBody>
      </p:sp>
      <p:sp>
        <p:nvSpPr>
          <p:cNvPr id="17" name="object 17"/>
          <p:cNvSpPr txBox="1"/>
          <p:nvPr/>
        </p:nvSpPr>
        <p:spPr>
          <a:xfrm>
            <a:off x="3714685" y="4022819"/>
            <a:ext cx="2362200" cy="1355725"/>
          </a:xfrm>
          <a:prstGeom prst="rect">
            <a:avLst/>
          </a:prstGeom>
        </p:spPr>
        <p:txBody>
          <a:bodyPr vert="horz" wrap="square" lIns="0" tIns="12700" rIns="0" bIns="0" rtlCol="0">
            <a:spAutoFit/>
          </a:bodyPr>
          <a:lstStyle/>
          <a:p>
            <a:pPr marL="43815" marR="345440">
              <a:lnSpc>
                <a:spcPct val="100000"/>
              </a:lnSpc>
              <a:spcBef>
                <a:spcPts val="100"/>
              </a:spcBef>
            </a:pPr>
            <a:r>
              <a:rPr sz="1600" b="1" dirty="0">
                <a:latin typeface="Arial"/>
                <a:cs typeface="Arial"/>
              </a:rPr>
              <a:t>Rinse</a:t>
            </a:r>
            <a:r>
              <a:rPr sz="1600" b="1" spc="-25" dirty="0">
                <a:latin typeface="Arial"/>
                <a:cs typeface="Arial"/>
              </a:rPr>
              <a:t> </a:t>
            </a:r>
            <a:r>
              <a:rPr sz="1600" dirty="0">
                <a:latin typeface="Arial"/>
                <a:cs typeface="Arial"/>
              </a:rPr>
              <a:t>the</a:t>
            </a:r>
            <a:r>
              <a:rPr sz="1600" spc="-15" dirty="0">
                <a:latin typeface="Arial"/>
                <a:cs typeface="Arial"/>
              </a:rPr>
              <a:t> </a:t>
            </a:r>
            <a:r>
              <a:rPr sz="1600" dirty="0">
                <a:latin typeface="Arial"/>
                <a:cs typeface="Arial"/>
              </a:rPr>
              <a:t>wound</a:t>
            </a:r>
            <a:r>
              <a:rPr sz="1600" spc="-30" dirty="0">
                <a:latin typeface="Arial"/>
                <a:cs typeface="Arial"/>
              </a:rPr>
              <a:t> </a:t>
            </a:r>
            <a:r>
              <a:rPr sz="1600" spc="-20" dirty="0">
                <a:latin typeface="Arial"/>
                <a:cs typeface="Arial"/>
              </a:rPr>
              <a:t>with </a:t>
            </a:r>
            <a:r>
              <a:rPr sz="1600" dirty="0">
                <a:latin typeface="Arial"/>
                <a:cs typeface="Arial"/>
              </a:rPr>
              <a:t>clean</a:t>
            </a:r>
            <a:r>
              <a:rPr sz="1600" spc="-35" dirty="0">
                <a:latin typeface="Arial"/>
                <a:cs typeface="Arial"/>
              </a:rPr>
              <a:t> </a:t>
            </a:r>
            <a:r>
              <a:rPr sz="1600" dirty="0">
                <a:latin typeface="Arial"/>
                <a:cs typeface="Arial"/>
              </a:rPr>
              <a:t>(and</a:t>
            </a:r>
            <a:r>
              <a:rPr sz="1600" spc="-20" dirty="0">
                <a:latin typeface="Arial"/>
                <a:cs typeface="Arial"/>
              </a:rPr>
              <a:t> </a:t>
            </a:r>
            <a:r>
              <a:rPr sz="1600" dirty="0">
                <a:latin typeface="Arial"/>
                <a:cs typeface="Arial"/>
              </a:rPr>
              <a:t>warm,</a:t>
            </a:r>
            <a:r>
              <a:rPr sz="1600" spc="-10" dirty="0">
                <a:latin typeface="Arial"/>
                <a:cs typeface="Arial"/>
              </a:rPr>
              <a:t> </a:t>
            </a:r>
            <a:r>
              <a:rPr sz="1600" spc="-25" dirty="0">
                <a:latin typeface="Arial"/>
                <a:cs typeface="Arial"/>
              </a:rPr>
              <a:t>if </a:t>
            </a:r>
            <a:r>
              <a:rPr sz="1600" dirty="0">
                <a:latin typeface="Arial"/>
                <a:cs typeface="Arial"/>
              </a:rPr>
              <a:t>possible)</a:t>
            </a:r>
            <a:r>
              <a:rPr sz="1600" spc="-55" dirty="0">
                <a:latin typeface="Arial"/>
                <a:cs typeface="Arial"/>
              </a:rPr>
              <a:t> </a:t>
            </a:r>
            <a:r>
              <a:rPr sz="1600" spc="-20" dirty="0">
                <a:latin typeface="Arial"/>
                <a:cs typeface="Arial"/>
              </a:rPr>
              <a:t>fluid</a:t>
            </a:r>
            <a:endParaRPr sz="1600">
              <a:latin typeface="Arial"/>
              <a:cs typeface="Arial"/>
            </a:endParaRPr>
          </a:p>
          <a:p>
            <a:pPr marL="12700" marR="5080">
              <a:lnSpc>
                <a:spcPct val="100000"/>
              </a:lnSpc>
              <a:spcBef>
                <a:spcPts val="869"/>
              </a:spcBef>
            </a:pPr>
            <a:r>
              <a:rPr sz="1600" b="1" dirty="0">
                <a:latin typeface="Arial"/>
                <a:cs typeface="Arial"/>
              </a:rPr>
              <a:t>Apply</a:t>
            </a:r>
            <a:r>
              <a:rPr sz="1600" b="1" spc="-30" dirty="0">
                <a:latin typeface="Arial"/>
                <a:cs typeface="Arial"/>
              </a:rPr>
              <a:t> </a:t>
            </a:r>
            <a:r>
              <a:rPr sz="1600" spc="-10" dirty="0">
                <a:latin typeface="Arial"/>
                <a:cs typeface="Arial"/>
              </a:rPr>
              <a:t>CoTCCC- </a:t>
            </a:r>
            <a:r>
              <a:rPr sz="1600" dirty="0">
                <a:latin typeface="Arial"/>
                <a:cs typeface="Arial"/>
              </a:rPr>
              <a:t>recommended</a:t>
            </a:r>
            <a:r>
              <a:rPr sz="1600" spc="-45" dirty="0">
                <a:latin typeface="Arial"/>
                <a:cs typeface="Arial"/>
              </a:rPr>
              <a:t> </a:t>
            </a:r>
            <a:r>
              <a:rPr sz="1600" spc="-10" dirty="0">
                <a:latin typeface="Arial"/>
                <a:cs typeface="Arial"/>
              </a:rPr>
              <a:t>hemostatic</a:t>
            </a:r>
            <a:endParaRPr sz="1600">
              <a:latin typeface="Arial"/>
              <a:cs typeface="Arial"/>
            </a:endParaRPr>
          </a:p>
        </p:txBody>
      </p:sp>
      <p:sp>
        <p:nvSpPr>
          <p:cNvPr id="18" name="object 18"/>
          <p:cNvSpPr txBox="1"/>
          <p:nvPr/>
        </p:nvSpPr>
        <p:spPr>
          <a:xfrm>
            <a:off x="3714685" y="5352188"/>
            <a:ext cx="2633980" cy="513715"/>
          </a:xfrm>
          <a:prstGeom prst="rect">
            <a:avLst/>
          </a:prstGeom>
        </p:spPr>
        <p:txBody>
          <a:bodyPr vert="horz" wrap="square" lIns="0" tIns="12700" rIns="0" bIns="0" rtlCol="0">
            <a:spAutoFit/>
          </a:bodyPr>
          <a:lstStyle/>
          <a:p>
            <a:pPr marL="12700" marR="5080">
              <a:lnSpc>
                <a:spcPct val="100000"/>
              </a:lnSpc>
              <a:spcBef>
                <a:spcPts val="100"/>
              </a:spcBef>
            </a:pPr>
            <a:r>
              <a:rPr sz="1600" dirty="0">
                <a:latin typeface="Arial"/>
                <a:cs typeface="Arial"/>
              </a:rPr>
              <a:t>dressing</a:t>
            </a:r>
            <a:r>
              <a:rPr sz="1600" spc="-50" dirty="0">
                <a:latin typeface="Arial"/>
                <a:cs typeface="Arial"/>
              </a:rPr>
              <a:t> </a:t>
            </a:r>
            <a:r>
              <a:rPr sz="1600" dirty="0">
                <a:latin typeface="Arial"/>
                <a:cs typeface="Arial"/>
              </a:rPr>
              <a:t>or</a:t>
            </a:r>
            <a:r>
              <a:rPr sz="1600" spc="-25" dirty="0">
                <a:latin typeface="Arial"/>
                <a:cs typeface="Arial"/>
              </a:rPr>
              <a:t> </a:t>
            </a:r>
            <a:r>
              <a:rPr sz="1600" dirty="0">
                <a:latin typeface="Arial"/>
                <a:cs typeface="Arial"/>
              </a:rPr>
              <a:t>hemostatic</a:t>
            </a:r>
            <a:r>
              <a:rPr sz="1600" spc="-30" dirty="0">
                <a:latin typeface="Arial"/>
                <a:cs typeface="Arial"/>
              </a:rPr>
              <a:t> </a:t>
            </a:r>
            <a:r>
              <a:rPr sz="1600" spc="-10" dirty="0">
                <a:latin typeface="Arial"/>
                <a:cs typeface="Arial"/>
              </a:rPr>
              <a:t>agent </a:t>
            </a:r>
            <a:r>
              <a:rPr sz="1600" dirty="0">
                <a:latin typeface="Arial"/>
                <a:cs typeface="Arial"/>
              </a:rPr>
              <a:t>to</a:t>
            </a:r>
            <a:r>
              <a:rPr sz="1600" spc="-20" dirty="0">
                <a:latin typeface="Arial"/>
                <a:cs typeface="Arial"/>
              </a:rPr>
              <a:t> </a:t>
            </a:r>
            <a:r>
              <a:rPr sz="1600" dirty="0">
                <a:latin typeface="Arial"/>
                <a:cs typeface="Arial"/>
              </a:rPr>
              <a:t>any</a:t>
            </a:r>
            <a:r>
              <a:rPr sz="1600" spc="-25" dirty="0">
                <a:latin typeface="Arial"/>
                <a:cs typeface="Arial"/>
              </a:rPr>
              <a:t> </a:t>
            </a:r>
            <a:r>
              <a:rPr sz="1600" dirty="0">
                <a:latin typeface="Arial"/>
                <a:cs typeface="Arial"/>
              </a:rPr>
              <a:t>uncontrolled</a:t>
            </a:r>
            <a:r>
              <a:rPr sz="1600" spc="-30" dirty="0">
                <a:latin typeface="Arial"/>
                <a:cs typeface="Arial"/>
              </a:rPr>
              <a:t> </a:t>
            </a:r>
            <a:r>
              <a:rPr sz="1600" spc="-10" dirty="0">
                <a:latin typeface="Arial"/>
                <a:cs typeface="Arial"/>
              </a:rPr>
              <a:t>bleeding</a:t>
            </a:r>
            <a:endParaRPr sz="1600">
              <a:latin typeface="Arial"/>
              <a:cs typeface="Arial"/>
            </a:endParaRPr>
          </a:p>
        </p:txBody>
      </p:sp>
      <p:sp>
        <p:nvSpPr>
          <p:cNvPr id="19" name="object 19"/>
          <p:cNvSpPr txBox="1"/>
          <p:nvPr/>
        </p:nvSpPr>
        <p:spPr>
          <a:xfrm>
            <a:off x="6645237" y="3974194"/>
            <a:ext cx="2148840" cy="1245235"/>
          </a:xfrm>
          <a:prstGeom prst="rect">
            <a:avLst/>
          </a:prstGeom>
        </p:spPr>
        <p:txBody>
          <a:bodyPr vert="horz" wrap="square" lIns="0" tIns="12700" rIns="0" bIns="0" rtlCol="0">
            <a:spAutoFit/>
          </a:bodyPr>
          <a:lstStyle/>
          <a:p>
            <a:pPr marL="12700" marR="5080">
              <a:lnSpc>
                <a:spcPct val="100000"/>
              </a:lnSpc>
              <a:spcBef>
                <a:spcPts val="100"/>
              </a:spcBef>
            </a:pPr>
            <a:r>
              <a:rPr sz="1600" dirty="0">
                <a:latin typeface="Arial"/>
                <a:cs typeface="Arial"/>
              </a:rPr>
              <a:t>Consider</a:t>
            </a:r>
            <a:r>
              <a:rPr sz="1600" spc="-35" dirty="0">
                <a:latin typeface="Arial"/>
                <a:cs typeface="Arial"/>
              </a:rPr>
              <a:t> </a:t>
            </a:r>
            <a:r>
              <a:rPr sz="1600" dirty="0">
                <a:latin typeface="Arial"/>
                <a:cs typeface="Arial"/>
              </a:rPr>
              <a:t>a</a:t>
            </a:r>
            <a:r>
              <a:rPr sz="1600" spc="-20" dirty="0">
                <a:latin typeface="Arial"/>
                <a:cs typeface="Arial"/>
              </a:rPr>
              <a:t> </a:t>
            </a:r>
            <a:r>
              <a:rPr sz="1600" b="1" dirty="0">
                <a:latin typeface="Arial"/>
                <a:cs typeface="Arial"/>
              </a:rPr>
              <a:t>single</a:t>
            </a:r>
            <a:r>
              <a:rPr sz="1600" b="1" spc="-20" dirty="0">
                <a:latin typeface="Arial"/>
                <a:cs typeface="Arial"/>
              </a:rPr>
              <a:t> brief </a:t>
            </a:r>
            <a:r>
              <a:rPr sz="1600" b="1" dirty="0">
                <a:latin typeface="Arial"/>
                <a:cs typeface="Arial"/>
              </a:rPr>
              <a:t>attempt</a:t>
            </a:r>
            <a:r>
              <a:rPr sz="1600" b="1" spc="-20" dirty="0">
                <a:latin typeface="Arial"/>
                <a:cs typeface="Arial"/>
              </a:rPr>
              <a:t> </a:t>
            </a:r>
            <a:r>
              <a:rPr sz="1600" dirty="0">
                <a:latin typeface="Arial"/>
                <a:cs typeface="Arial"/>
              </a:rPr>
              <a:t>(&lt;60</a:t>
            </a:r>
            <a:r>
              <a:rPr sz="1600" spc="-35" dirty="0">
                <a:latin typeface="Arial"/>
                <a:cs typeface="Arial"/>
              </a:rPr>
              <a:t> </a:t>
            </a:r>
            <a:r>
              <a:rPr sz="1600" dirty="0">
                <a:latin typeface="Arial"/>
                <a:cs typeface="Arial"/>
              </a:rPr>
              <a:t>sec)</a:t>
            </a:r>
            <a:r>
              <a:rPr sz="1600" spc="-35" dirty="0">
                <a:latin typeface="Arial"/>
                <a:cs typeface="Arial"/>
              </a:rPr>
              <a:t> </a:t>
            </a:r>
            <a:r>
              <a:rPr sz="1600" spc="-25" dirty="0">
                <a:latin typeface="Arial"/>
                <a:cs typeface="Arial"/>
              </a:rPr>
              <a:t>to </a:t>
            </a:r>
            <a:r>
              <a:rPr sz="1600" spc="-10" dirty="0">
                <a:latin typeface="Arial"/>
                <a:cs typeface="Arial"/>
              </a:rPr>
              <a:t>reduce/replace eviscerated</a:t>
            </a:r>
            <a:endParaRPr sz="1600">
              <a:latin typeface="Arial"/>
              <a:cs typeface="Arial"/>
            </a:endParaRPr>
          </a:p>
          <a:p>
            <a:pPr marL="12700">
              <a:lnSpc>
                <a:spcPts val="1920"/>
              </a:lnSpc>
            </a:pPr>
            <a:r>
              <a:rPr sz="1600" dirty="0">
                <a:latin typeface="Arial"/>
                <a:cs typeface="Arial"/>
              </a:rPr>
              <a:t>abdominal</a:t>
            </a:r>
            <a:r>
              <a:rPr sz="1600" spc="-45" dirty="0">
                <a:latin typeface="Arial"/>
                <a:cs typeface="Arial"/>
              </a:rPr>
              <a:t> </a:t>
            </a:r>
            <a:r>
              <a:rPr sz="1600" spc="-10" dirty="0">
                <a:latin typeface="Arial"/>
                <a:cs typeface="Arial"/>
              </a:rPr>
              <a:t>contents</a:t>
            </a:r>
            <a:endParaRPr sz="1600">
              <a:latin typeface="Arial"/>
              <a:cs typeface="Arial"/>
            </a:endParaRPr>
          </a:p>
        </p:txBody>
      </p:sp>
      <p:sp>
        <p:nvSpPr>
          <p:cNvPr id="20" name="object 20"/>
          <p:cNvSpPr/>
          <p:nvPr/>
        </p:nvSpPr>
        <p:spPr>
          <a:xfrm>
            <a:off x="401574" y="4008882"/>
            <a:ext cx="382270" cy="382270"/>
          </a:xfrm>
          <a:custGeom>
            <a:avLst/>
            <a:gdLst/>
            <a:ahLst/>
            <a:cxnLst/>
            <a:rect l="l" t="t" r="r" b="b"/>
            <a:pathLst>
              <a:path w="382270" h="382270">
                <a:moveTo>
                  <a:pt x="190881" y="0"/>
                </a:moveTo>
                <a:lnTo>
                  <a:pt x="147113" y="5041"/>
                </a:lnTo>
                <a:lnTo>
                  <a:pt x="106935" y="19401"/>
                </a:lnTo>
                <a:lnTo>
                  <a:pt x="71493" y="41933"/>
                </a:lnTo>
                <a:lnTo>
                  <a:pt x="41933" y="71493"/>
                </a:lnTo>
                <a:lnTo>
                  <a:pt x="19401" y="106935"/>
                </a:lnTo>
                <a:lnTo>
                  <a:pt x="5041" y="147113"/>
                </a:lnTo>
                <a:lnTo>
                  <a:pt x="0" y="190881"/>
                </a:lnTo>
                <a:lnTo>
                  <a:pt x="5041" y="234648"/>
                </a:lnTo>
                <a:lnTo>
                  <a:pt x="19401" y="274826"/>
                </a:lnTo>
                <a:lnTo>
                  <a:pt x="41933" y="310268"/>
                </a:lnTo>
                <a:lnTo>
                  <a:pt x="71493" y="339828"/>
                </a:lnTo>
                <a:lnTo>
                  <a:pt x="106935" y="362360"/>
                </a:lnTo>
                <a:lnTo>
                  <a:pt x="147113" y="376720"/>
                </a:lnTo>
                <a:lnTo>
                  <a:pt x="190881" y="381762"/>
                </a:lnTo>
                <a:lnTo>
                  <a:pt x="234648" y="376720"/>
                </a:lnTo>
                <a:lnTo>
                  <a:pt x="274826" y="362360"/>
                </a:lnTo>
                <a:lnTo>
                  <a:pt x="310268" y="339828"/>
                </a:lnTo>
                <a:lnTo>
                  <a:pt x="339828" y="310268"/>
                </a:lnTo>
                <a:lnTo>
                  <a:pt x="362360" y="274826"/>
                </a:lnTo>
                <a:lnTo>
                  <a:pt x="376720" y="234648"/>
                </a:lnTo>
                <a:lnTo>
                  <a:pt x="381762" y="190881"/>
                </a:lnTo>
                <a:lnTo>
                  <a:pt x="376720" y="147113"/>
                </a:lnTo>
                <a:lnTo>
                  <a:pt x="362360" y="106935"/>
                </a:lnTo>
                <a:lnTo>
                  <a:pt x="339828" y="71493"/>
                </a:lnTo>
                <a:lnTo>
                  <a:pt x="310268" y="41933"/>
                </a:lnTo>
                <a:lnTo>
                  <a:pt x="274826" y="19401"/>
                </a:lnTo>
                <a:lnTo>
                  <a:pt x="234648" y="5041"/>
                </a:lnTo>
                <a:lnTo>
                  <a:pt x="190881" y="0"/>
                </a:lnTo>
                <a:close/>
              </a:path>
            </a:pathLst>
          </a:custGeom>
          <a:solidFill>
            <a:srgbClr val="CD9146"/>
          </a:solidFill>
        </p:spPr>
        <p:txBody>
          <a:bodyPr wrap="square" lIns="0" tIns="0" rIns="0" bIns="0" rtlCol="0"/>
          <a:lstStyle/>
          <a:p>
            <a:endParaRPr/>
          </a:p>
        </p:txBody>
      </p:sp>
      <p:sp>
        <p:nvSpPr>
          <p:cNvPr id="21" name="object 21"/>
          <p:cNvSpPr txBox="1"/>
          <p:nvPr/>
        </p:nvSpPr>
        <p:spPr>
          <a:xfrm>
            <a:off x="515636" y="4043974"/>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FFFFFF"/>
                </a:solidFill>
                <a:latin typeface="Arial"/>
                <a:cs typeface="Arial"/>
              </a:rPr>
              <a:t>1</a:t>
            </a:r>
            <a:endParaRPr sz="1800">
              <a:latin typeface="Arial"/>
              <a:cs typeface="Arial"/>
            </a:endParaRPr>
          </a:p>
        </p:txBody>
      </p:sp>
      <p:sp>
        <p:nvSpPr>
          <p:cNvPr id="22" name="object 22"/>
          <p:cNvSpPr/>
          <p:nvPr/>
        </p:nvSpPr>
        <p:spPr>
          <a:xfrm>
            <a:off x="401574" y="4898897"/>
            <a:ext cx="382270" cy="382270"/>
          </a:xfrm>
          <a:custGeom>
            <a:avLst/>
            <a:gdLst/>
            <a:ahLst/>
            <a:cxnLst/>
            <a:rect l="l" t="t" r="r" b="b"/>
            <a:pathLst>
              <a:path w="382270" h="382270">
                <a:moveTo>
                  <a:pt x="190881" y="0"/>
                </a:moveTo>
                <a:lnTo>
                  <a:pt x="147113" y="5041"/>
                </a:lnTo>
                <a:lnTo>
                  <a:pt x="106935" y="19401"/>
                </a:lnTo>
                <a:lnTo>
                  <a:pt x="71493" y="41933"/>
                </a:lnTo>
                <a:lnTo>
                  <a:pt x="41933" y="71493"/>
                </a:lnTo>
                <a:lnTo>
                  <a:pt x="19401" y="106935"/>
                </a:lnTo>
                <a:lnTo>
                  <a:pt x="5041" y="147113"/>
                </a:lnTo>
                <a:lnTo>
                  <a:pt x="0" y="190881"/>
                </a:lnTo>
                <a:lnTo>
                  <a:pt x="5041" y="234648"/>
                </a:lnTo>
                <a:lnTo>
                  <a:pt x="19401" y="274826"/>
                </a:lnTo>
                <a:lnTo>
                  <a:pt x="41933" y="310268"/>
                </a:lnTo>
                <a:lnTo>
                  <a:pt x="71493" y="339828"/>
                </a:lnTo>
                <a:lnTo>
                  <a:pt x="106935" y="362360"/>
                </a:lnTo>
                <a:lnTo>
                  <a:pt x="147113" y="376720"/>
                </a:lnTo>
                <a:lnTo>
                  <a:pt x="190881" y="381762"/>
                </a:lnTo>
                <a:lnTo>
                  <a:pt x="234648" y="376720"/>
                </a:lnTo>
                <a:lnTo>
                  <a:pt x="274826" y="362360"/>
                </a:lnTo>
                <a:lnTo>
                  <a:pt x="310268" y="339828"/>
                </a:lnTo>
                <a:lnTo>
                  <a:pt x="339828" y="310268"/>
                </a:lnTo>
                <a:lnTo>
                  <a:pt x="362360" y="274826"/>
                </a:lnTo>
                <a:lnTo>
                  <a:pt x="376720" y="234648"/>
                </a:lnTo>
                <a:lnTo>
                  <a:pt x="381762" y="190881"/>
                </a:lnTo>
                <a:lnTo>
                  <a:pt x="376720" y="147113"/>
                </a:lnTo>
                <a:lnTo>
                  <a:pt x="362360" y="106935"/>
                </a:lnTo>
                <a:lnTo>
                  <a:pt x="339828" y="71493"/>
                </a:lnTo>
                <a:lnTo>
                  <a:pt x="310268" y="41933"/>
                </a:lnTo>
                <a:lnTo>
                  <a:pt x="274826" y="19401"/>
                </a:lnTo>
                <a:lnTo>
                  <a:pt x="234648" y="5041"/>
                </a:lnTo>
                <a:lnTo>
                  <a:pt x="190881" y="0"/>
                </a:lnTo>
                <a:close/>
              </a:path>
            </a:pathLst>
          </a:custGeom>
          <a:solidFill>
            <a:srgbClr val="CD9146"/>
          </a:solidFill>
        </p:spPr>
        <p:txBody>
          <a:bodyPr wrap="square" lIns="0" tIns="0" rIns="0" bIns="0" rtlCol="0"/>
          <a:lstStyle/>
          <a:p>
            <a:endParaRPr/>
          </a:p>
        </p:txBody>
      </p:sp>
      <p:sp>
        <p:nvSpPr>
          <p:cNvPr id="23" name="object 23"/>
          <p:cNvSpPr txBox="1"/>
          <p:nvPr/>
        </p:nvSpPr>
        <p:spPr>
          <a:xfrm>
            <a:off x="515636" y="4933963"/>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FFFFFF"/>
                </a:solidFill>
                <a:latin typeface="Arial"/>
                <a:cs typeface="Arial"/>
              </a:rPr>
              <a:t>2</a:t>
            </a:r>
            <a:endParaRPr sz="1800">
              <a:latin typeface="Arial"/>
              <a:cs typeface="Arial"/>
            </a:endParaRPr>
          </a:p>
        </p:txBody>
      </p:sp>
      <p:sp>
        <p:nvSpPr>
          <p:cNvPr id="24" name="object 24"/>
          <p:cNvSpPr/>
          <p:nvPr/>
        </p:nvSpPr>
        <p:spPr>
          <a:xfrm>
            <a:off x="3273552" y="3989070"/>
            <a:ext cx="381000" cy="381000"/>
          </a:xfrm>
          <a:custGeom>
            <a:avLst/>
            <a:gdLst/>
            <a:ahLst/>
            <a:cxnLst/>
            <a:rect l="l" t="t" r="r" b="b"/>
            <a:pathLst>
              <a:path w="381000" h="381000">
                <a:moveTo>
                  <a:pt x="190500" y="0"/>
                </a:moveTo>
                <a:lnTo>
                  <a:pt x="146821" y="5031"/>
                </a:lnTo>
                <a:lnTo>
                  <a:pt x="106724" y="19363"/>
                </a:lnTo>
                <a:lnTo>
                  <a:pt x="71353" y="41851"/>
                </a:lnTo>
                <a:lnTo>
                  <a:pt x="41851" y="71353"/>
                </a:lnTo>
                <a:lnTo>
                  <a:pt x="19363" y="106724"/>
                </a:lnTo>
                <a:lnTo>
                  <a:pt x="5031" y="146821"/>
                </a:lnTo>
                <a:lnTo>
                  <a:pt x="0" y="190499"/>
                </a:lnTo>
                <a:lnTo>
                  <a:pt x="5031" y="234178"/>
                </a:lnTo>
                <a:lnTo>
                  <a:pt x="19363" y="274275"/>
                </a:lnTo>
                <a:lnTo>
                  <a:pt x="41851" y="309646"/>
                </a:lnTo>
                <a:lnTo>
                  <a:pt x="71353" y="339148"/>
                </a:lnTo>
                <a:lnTo>
                  <a:pt x="106724" y="361636"/>
                </a:lnTo>
                <a:lnTo>
                  <a:pt x="146821" y="375968"/>
                </a:lnTo>
                <a:lnTo>
                  <a:pt x="190500" y="380999"/>
                </a:lnTo>
                <a:lnTo>
                  <a:pt x="234178" y="375968"/>
                </a:lnTo>
                <a:lnTo>
                  <a:pt x="274275" y="361636"/>
                </a:lnTo>
                <a:lnTo>
                  <a:pt x="309646" y="339148"/>
                </a:lnTo>
                <a:lnTo>
                  <a:pt x="339148" y="309646"/>
                </a:lnTo>
                <a:lnTo>
                  <a:pt x="361636" y="274275"/>
                </a:lnTo>
                <a:lnTo>
                  <a:pt x="375968" y="234178"/>
                </a:lnTo>
                <a:lnTo>
                  <a:pt x="381000" y="190499"/>
                </a:lnTo>
                <a:lnTo>
                  <a:pt x="375968" y="146821"/>
                </a:lnTo>
                <a:lnTo>
                  <a:pt x="361636" y="106724"/>
                </a:lnTo>
                <a:lnTo>
                  <a:pt x="339148" y="71353"/>
                </a:lnTo>
                <a:lnTo>
                  <a:pt x="309646" y="41851"/>
                </a:lnTo>
                <a:lnTo>
                  <a:pt x="274275" y="19363"/>
                </a:lnTo>
                <a:lnTo>
                  <a:pt x="234178" y="5031"/>
                </a:lnTo>
                <a:lnTo>
                  <a:pt x="190500" y="0"/>
                </a:lnTo>
                <a:close/>
              </a:path>
            </a:pathLst>
          </a:custGeom>
          <a:solidFill>
            <a:srgbClr val="CD9146"/>
          </a:solidFill>
        </p:spPr>
        <p:txBody>
          <a:bodyPr wrap="square" lIns="0" tIns="0" rIns="0" bIns="0" rtlCol="0"/>
          <a:lstStyle/>
          <a:p>
            <a:endParaRPr/>
          </a:p>
        </p:txBody>
      </p:sp>
      <p:sp>
        <p:nvSpPr>
          <p:cNvPr id="25" name="object 25"/>
          <p:cNvSpPr txBox="1"/>
          <p:nvPr/>
        </p:nvSpPr>
        <p:spPr>
          <a:xfrm>
            <a:off x="3324010" y="4023552"/>
            <a:ext cx="280035" cy="299720"/>
          </a:xfrm>
          <a:prstGeom prst="rect">
            <a:avLst/>
          </a:prstGeom>
        </p:spPr>
        <p:txBody>
          <a:bodyPr vert="horz" wrap="square" lIns="0" tIns="12700" rIns="0" bIns="0" rtlCol="0">
            <a:spAutoFit/>
          </a:bodyPr>
          <a:lstStyle/>
          <a:p>
            <a:pPr marL="12700">
              <a:lnSpc>
                <a:spcPct val="100000"/>
              </a:lnSpc>
              <a:spcBef>
                <a:spcPts val="100"/>
              </a:spcBef>
            </a:pPr>
            <a:r>
              <a:rPr sz="1800" b="1" spc="-25" dirty="0">
                <a:solidFill>
                  <a:srgbClr val="FFFFFF"/>
                </a:solidFill>
                <a:latin typeface="Arial"/>
                <a:cs typeface="Arial"/>
              </a:rPr>
              <a:t>3</a:t>
            </a:r>
            <a:r>
              <a:rPr sz="1800" spc="-25" dirty="0">
                <a:solidFill>
                  <a:srgbClr val="FFFFFF"/>
                </a:solidFill>
                <a:latin typeface="Arial"/>
                <a:cs typeface="Arial"/>
              </a:rPr>
              <a:t>a</a:t>
            </a:r>
            <a:endParaRPr sz="1800">
              <a:latin typeface="Arial"/>
              <a:cs typeface="Arial"/>
            </a:endParaRPr>
          </a:p>
        </p:txBody>
      </p:sp>
      <p:sp>
        <p:nvSpPr>
          <p:cNvPr id="26" name="object 26"/>
          <p:cNvSpPr/>
          <p:nvPr/>
        </p:nvSpPr>
        <p:spPr>
          <a:xfrm>
            <a:off x="3256788" y="4898897"/>
            <a:ext cx="382270" cy="382270"/>
          </a:xfrm>
          <a:custGeom>
            <a:avLst/>
            <a:gdLst/>
            <a:ahLst/>
            <a:cxnLst/>
            <a:rect l="l" t="t" r="r" b="b"/>
            <a:pathLst>
              <a:path w="382270" h="382270">
                <a:moveTo>
                  <a:pt x="190881" y="0"/>
                </a:moveTo>
                <a:lnTo>
                  <a:pt x="147113" y="5041"/>
                </a:lnTo>
                <a:lnTo>
                  <a:pt x="106935" y="19401"/>
                </a:lnTo>
                <a:lnTo>
                  <a:pt x="71493" y="41933"/>
                </a:lnTo>
                <a:lnTo>
                  <a:pt x="41933" y="71493"/>
                </a:lnTo>
                <a:lnTo>
                  <a:pt x="19401" y="106935"/>
                </a:lnTo>
                <a:lnTo>
                  <a:pt x="5041" y="147113"/>
                </a:lnTo>
                <a:lnTo>
                  <a:pt x="0" y="190881"/>
                </a:lnTo>
                <a:lnTo>
                  <a:pt x="5041" y="234648"/>
                </a:lnTo>
                <a:lnTo>
                  <a:pt x="19401" y="274826"/>
                </a:lnTo>
                <a:lnTo>
                  <a:pt x="41933" y="310268"/>
                </a:lnTo>
                <a:lnTo>
                  <a:pt x="71493" y="339828"/>
                </a:lnTo>
                <a:lnTo>
                  <a:pt x="106935" y="362360"/>
                </a:lnTo>
                <a:lnTo>
                  <a:pt x="147113" y="376720"/>
                </a:lnTo>
                <a:lnTo>
                  <a:pt x="190881" y="381762"/>
                </a:lnTo>
                <a:lnTo>
                  <a:pt x="234648" y="376720"/>
                </a:lnTo>
                <a:lnTo>
                  <a:pt x="274826" y="362360"/>
                </a:lnTo>
                <a:lnTo>
                  <a:pt x="310268" y="339828"/>
                </a:lnTo>
                <a:lnTo>
                  <a:pt x="339828" y="310268"/>
                </a:lnTo>
                <a:lnTo>
                  <a:pt x="362360" y="274826"/>
                </a:lnTo>
                <a:lnTo>
                  <a:pt x="376720" y="234648"/>
                </a:lnTo>
                <a:lnTo>
                  <a:pt x="381762" y="190881"/>
                </a:lnTo>
                <a:lnTo>
                  <a:pt x="376720" y="147113"/>
                </a:lnTo>
                <a:lnTo>
                  <a:pt x="362360" y="106935"/>
                </a:lnTo>
                <a:lnTo>
                  <a:pt x="339828" y="71493"/>
                </a:lnTo>
                <a:lnTo>
                  <a:pt x="310268" y="41933"/>
                </a:lnTo>
                <a:lnTo>
                  <a:pt x="274826" y="19401"/>
                </a:lnTo>
                <a:lnTo>
                  <a:pt x="234648" y="5041"/>
                </a:lnTo>
                <a:lnTo>
                  <a:pt x="190881" y="0"/>
                </a:lnTo>
                <a:close/>
              </a:path>
            </a:pathLst>
          </a:custGeom>
          <a:solidFill>
            <a:srgbClr val="CD9146"/>
          </a:solidFill>
        </p:spPr>
        <p:txBody>
          <a:bodyPr wrap="square" lIns="0" tIns="0" rIns="0" bIns="0" rtlCol="0"/>
          <a:lstStyle/>
          <a:p>
            <a:endParaRPr/>
          </a:p>
        </p:txBody>
      </p:sp>
      <p:sp>
        <p:nvSpPr>
          <p:cNvPr id="27" name="object 27"/>
          <p:cNvSpPr txBox="1"/>
          <p:nvPr/>
        </p:nvSpPr>
        <p:spPr>
          <a:xfrm>
            <a:off x="3307676" y="4933963"/>
            <a:ext cx="280035" cy="299720"/>
          </a:xfrm>
          <a:prstGeom prst="rect">
            <a:avLst/>
          </a:prstGeom>
        </p:spPr>
        <p:txBody>
          <a:bodyPr vert="horz" wrap="square" lIns="0" tIns="12700" rIns="0" bIns="0" rtlCol="0">
            <a:spAutoFit/>
          </a:bodyPr>
          <a:lstStyle/>
          <a:p>
            <a:pPr marL="12700">
              <a:lnSpc>
                <a:spcPct val="100000"/>
              </a:lnSpc>
              <a:spcBef>
                <a:spcPts val="100"/>
              </a:spcBef>
            </a:pPr>
            <a:r>
              <a:rPr sz="1800" b="1" spc="-25" dirty="0">
                <a:solidFill>
                  <a:srgbClr val="FFFFFF"/>
                </a:solidFill>
                <a:latin typeface="Arial"/>
                <a:cs typeface="Arial"/>
              </a:rPr>
              <a:t>3</a:t>
            </a:r>
            <a:r>
              <a:rPr sz="1800" spc="-25" dirty="0">
                <a:solidFill>
                  <a:srgbClr val="FFFFFF"/>
                </a:solidFill>
                <a:latin typeface="Arial"/>
                <a:cs typeface="Arial"/>
              </a:rPr>
              <a:t>b</a:t>
            </a:r>
            <a:endParaRPr sz="1800">
              <a:latin typeface="Arial"/>
              <a:cs typeface="Arial"/>
            </a:endParaRPr>
          </a:p>
        </p:txBody>
      </p:sp>
      <p:sp>
        <p:nvSpPr>
          <p:cNvPr id="28" name="object 28"/>
          <p:cNvSpPr/>
          <p:nvPr/>
        </p:nvSpPr>
        <p:spPr>
          <a:xfrm>
            <a:off x="6185153" y="4008882"/>
            <a:ext cx="382270" cy="382270"/>
          </a:xfrm>
          <a:custGeom>
            <a:avLst/>
            <a:gdLst/>
            <a:ahLst/>
            <a:cxnLst/>
            <a:rect l="l" t="t" r="r" b="b"/>
            <a:pathLst>
              <a:path w="382270" h="382270">
                <a:moveTo>
                  <a:pt x="190881" y="0"/>
                </a:moveTo>
                <a:lnTo>
                  <a:pt x="147113" y="5041"/>
                </a:lnTo>
                <a:lnTo>
                  <a:pt x="106935" y="19401"/>
                </a:lnTo>
                <a:lnTo>
                  <a:pt x="71493" y="41933"/>
                </a:lnTo>
                <a:lnTo>
                  <a:pt x="41933" y="71493"/>
                </a:lnTo>
                <a:lnTo>
                  <a:pt x="19401" y="106935"/>
                </a:lnTo>
                <a:lnTo>
                  <a:pt x="5041" y="147113"/>
                </a:lnTo>
                <a:lnTo>
                  <a:pt x="0" y="190881"/>
                </a:lnTo>
                <a:lnTo>
                  <a:pt x="5041" y="234648"/>
                </a:lnTo>
                <a:lnTo>
                  <a:pt x="19401" y="274826"/>
                </a:lnTo>
                <a:lnTo>
                  <a:pt x="41933" y="310268"/>
                </a:lnTo>
                <a:lnTo>
                  <a:pt x="71493" y="339828"/>
                </a:lnTo>
                <a:lnTo>
                  <a:pt x="106935" y="362360"/>
                </a:lnTo>
                <a:lnTo>
                  <a:pt x="147113" y="376720"/>
                </a:lnTo>
                <a:lnTo>
                  <a:pt x="190881" y="381762"/>
                </a:lnTo>
                <a:lnTo>
                  <a:pt x="234648" y="376720"/>
                </a:lnTo>
                <a:lnTo>
                  <a:pt x="274826" y="362360"/>
                </a:lnTo>
                <a:lnTo>
                  <a:pt x="310268" y="339828"/>
                </a:lnTo>
                <a:lnTo>
                  <a:pt x="339828" y="310268"/>
                </a:lnTo>
                <a:lnTo>
                  <a:pt x="362360" y="274826"/>
                </a:lnTo>
                <a:lnTo>
                  <a:pt x="376720" y="234648"/>
                </a:lnTo>
                <a:lnTo>
                  <a:pt x="381762" y="190881"/>
                </a:lnTo>
                <a:lnTo>
                  <a:pt x="376720" y="147113"/>
                </a:lnTo>
                <a:lnTo>
                  <a:pt x="362360" y="106935"/>
                </a:lnTo>
                <a:lnTo>
                  <a:pt x="339828" y="71493"/>
                </a:lnTo>
                <a:lnTo>
                  <a:pt x="310268" y="41933"/>
                </a:lnTo>
                <a:lnTo>
                  <a:pt x="274826" y="19401"/>
                </a:lnTo>
                <a:lnTo>
                  <a:pt x="234648" y="5041"/>
                </a:lnTo>
                <a:lnTo>
                  <a:pt x="190881" y="0"/>
                </a:lnTo>
                <a:close/>
              </a:path>
            </a:pathLst>
          </a:custGeom>
          <a:solidFill>
            <a:srgbClr val="CD9146"/>
          </a:solidFill>
        </p:spPr>
        <p:txBody>
          <a:bodyPr wrap="square" lIns="0" tIns="0" rIns="0" bIns="0" rtlCol="0"/>
          <a:lstStyle/>
          <a:p>
            <a:endParaRPr/>
          </a:p>
        </p:txBody>
      </p:sp>
      <p:sp>
        <p:nvSpPr>
          <p:cNvPr id="29" name="object 29"/>
          <p:cNvSpPr txBox="1"/>
          <p:nvPr/>
        </p:nvSpPr>
        <p:spPr>
          <a:xfrm>
            <a:off x="6299108" y="4043668"/>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FFFFFF"/>
                </a:solidFill>
                <a:latin typeface="Arial"/>
                <a:cs typeface="Arial"/>
              </a:rPr>
              <a:t>4</a:t>
            </a:r>
            <a:endParaRPr sz="1800">
              <a:latin typeface="Arial"/>
              <a:cs typeface="Arial"/>
            </a:endParaRPr>
          </a:p>
        </p:txBody>
      </p:sp>
      <p:grpSp>
        <p:nvGrpSpPr>
          <p:cNvPr id="30" name="object 30"/>
          <p:cNvGrpSpPr/>
          <p:nvPr/>
        </p:nvGrpSpPr>
        <p:grpSpPr>
          <a:xfrm>
            <a:off x="204215" y="1620774"/>
            <a:ext cx="9040495" cy="2394585"/>
            <a:chOff x="204215" y="1620774"/>
            <a:chExt cx="9040495" cy="2394585"/>
          </a:xfrm>
        </p:grpSpPr>
        <p:pic>
          <p:nvPicPr>
            <p:cNvPr id="31" name="object 31"/>
            <p:cNvPicPr/>
            <p:nvPr/>
          </p:nvPicPr>
          <p:blipFill>
            <a:blip r:embed="rId5" cstate="print"/>
            <a:stretch>
              <a:fillRect/>
            </a:stretch>
          </p:blipFill>
          <p:spPr>
            <a:xfrm>
              <a:off x="204215" y="1620774"/>
              <a:ext cx="3265906" cy="2394178"/>
            </a:xfrm>
            <a:prstGeom prst="rect">
              <a:avLst/>
            </a:prstGeom>
          </p:spPr>
        </p:pic>
        <p:pic>
          <p:nvPicPr>
            <p:cNvPr id="32" name="object 32"/>
            <p:cNvPicPr/>
            <p:nvPr/>
          </p:nvPicPr>
          <p:blipFill>
            <a:blip r:embed="rId6" cstate="print"/>
            <a:stretch>
              <a:fillRect/>
            </a:stretch>
          </p:blipFill>
          <p:spPr>
            <a:xfrm>
              <a:off x="398526" y="1815084"/>
              <a:ext cx="2679191" cy="1806600"/>
            </a:xfrm>
            <a:prstGeom prst="rect">
              <a:avLst/>
            </a:prstGeom>
          </p:spPr>
        </p:pic>
        <p:pic>
          <p:nvPicPr>
            <p:cNvPr id="33" name="object 33"/>
            <p:cNvPicPr/>
            <p:nvPr/>
          </p:nvPicPr>
          <p:blipFill>
            <a:blip r:embed="rId7" cstate="print"/>
            <a:stretch>
              <a:fillRect/>
            </a:stretch>
          </p:blipFill>
          <p:spPr>
            <a:xfrm>
              <a:off x="3185934" y="1620774"/>
              <a:ext cx="3177526" cy="2394178"/>
            </a:xfrm>
            <a:prstGeom prst="rect">
              <a:avLst/>
            </a:prstGeom>
          </p:spPr>
        </p:pic>
        <p:pic>
          <p:nvPicPr>
            <p:cNvPr id="34" name="object 34"/>
            <p:cNvPicPr/>
            <p:nvPr/>
          </p:nvPicPr>
          <p:blipFill>
            <a:blip r:embed="rId8" cstate="print"/>
            <a:stretch>
              <a:fillRect/>
            </a:stretch>
          </p:blipFill>
          <p:spPr>
            <a:xfrm>
              <a:off x="3380232" y="1815084"/>
              <a:ext cx="2590799" cy="1807464"/>
            </a:xfrm>
            <a:prstGeom prst="rect">
              <a:avLst/>
            </a:prstGeom>
          </p:spPr>
        </p:pic>
        <p:pic>
          <p:nvPicPr>
            <p:cNvPr id="35" name="object 35"/>
            <p:cNvPicPr/>
            <p:nvPr/>
          </p:nvPicPr>
          <p:blipFill>
            <a:blip r:embed="rId9" cstate="print"/>
            <a:stretch>
              <a:fillRect/>
            </a:stretch>
          </p:blipFill>
          <p:spPr>
            <a:xfrm>
              <a:off x="6067056" y="1620774"/>
              <a:ext cx="3177526" cy="2394178"/>
            </a:xfrm>
            <a:prstGeom prst="rect">
              <a:avLst/>
            </a:prstGeom>
          </p:spPr>
        </p:pic>
        <p:pic>
          <p:nvPicPr>
            <p:cNvPr id="36" name="object 36"/>
            <p:cNvPicPr/>
            <p:nvPr/>
          </p:nvPicPr>
          <p:blipFill>
            <a:blip r:embed="rId10" cstate="print"/>
            <a:stretch>
              <a:fillRect/>
            </a:stretch>
          </p:blipFill>
          <p:spPr>
            <a:xfrm>
              <a:off x="6261354" y="1815084"/>
              <a:ext cx="2590799" cy="1807464"/>
            </a:xfrm>
            <a:prstGeom prst="rect">
              <a:avLst/>
            </a:prstGeom>
          </p:spPr>
        </p:pic>
      </p:grpSp>
      <p:pic>
        <p:nvPicPr>
          <p:cNvPr id="37" name="object 37"/>
          <p:cNvPicPr/>
          <p:nvPr/>
        </p:nvPicPr>
        <p:blipFill>
          <a:blip r:embed="rId11" cstate="print"/>
          <a:stretch>
            <a:fillRect/>
          </a:stretch>
        </p:blipFill>
        <p:spPr>
          <a:xfrm>
            <a:off x="12611" y="88813"/>
            <a:ext cx="228777" cy="228777"/>
          </a:xfrm>
          <a:prstGeom prst="rect">
            <a:avLst/>
          </a:prstGeom>
        </p:spPr>
      </p:pic>
      <p:sp>
        <p:nvSpPr>
          <p:cNvPr id="39" name="object 39"/>
          <p:cNvSpPr txBox="1"/>
          <p:nvPr/>
        </p:nvSpPr>
        <p:spPr>
          <a:xfrm>
            <a:off x="6064739" y="6025762"/>
            <a:ext cx="43180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FFFFFF"/>
                </a:solidFill>
                <a:latin typeface="Arial Black"/>
                <a:cs typeface="Arial Black"/>
              </a:rPr>
              <a:t>W</a:t>
            </a:r>
            <a:endParaRPr sz="3200">
              <a:latin typeface="Arial Black"/>
              <a:cs typeface="Arial Black"/>
            </a:endParaRPr>
          </a:p>
        </p:txBody>
      </p:sp>
      <p:sp>
        <p:nvSpPr>
          <p:cNvPr id="40" name="object 40"/>
          <p:cNvSpPr txBox="1"/>
          <p:nvPr/>
        </p:nvSpPr>
        <p:spPr>
          <a:xfrm>
            <a:off x="5035877" y="6039532"/>
            <a:ext cx="770255" cy="598170"/>
          </a:xfrm>
          <a:prstGeom prst="rect">
            <a:avLst/>
          </a:prstGeom>
        </p:spPr>
        <p:txBody>
          <a:bodyPr vert="horz" wrap="square" lIns="0" tIns="53340" rIns="0" bIns="0" rtlCol="0">
            <a:spAutoFit/>
          </a:bodyPr>
          <a:lstStyle/>
          <a:p>
            <a:pPr marL="12700">
              <a:lnSpc>
                <a:spcPct val="100000"/>
              </a:lnSpc>
              <a:spcBef>
                <a:spcPts val="420"/>
              </a:spcBef>
            </a:pPr>
            <a:r>
              <a:rPr sz="3200" dirty="0">
                <a:solidFill>
                  <a:srgbClr val="2D3334"/>
                </a:solidFill>
                <a:latin typeface="Arial Black"/>
                <a:cs typeface="Arial Black"/>
              </a:rPr>
              <a:t>P</a:t>
            </a:r>
            <a:r>
              <a:rPr sz="3200" spc="-25" dirty="0">
                <a:solidFill>
                  <a:srgbClr val="2D3334"/>
                </a:solidFill>
                <a:latin typeface="Arial Black"/>
                <a:cs typeface="Arial Black"/>
              </a:rPr>
              <a:t> </a:t>
            </a:r>
            <a:r>
              <a:rPr sz="3200" spc="-50" dirty="0">
                <a:solidFill>
                  <a:srgbClr val="2D3334"/>
                </a:solidFill>
                <a:latin typeface="Arial Black"/>
                <a:cs typeface="Arial Black"/>
              </a:rPr>
              <a:t>A</a:t>
            </a:r>
            <a:endParaRPr sz="3200">
              <a:latin typeface="Arial Black"/>
              <a:cs typeface="Arial Black"/>
            </a:endParaRPr>
          </a:p>
        </p:txBody>
      </p:sp>
      <p:sp>
        <p:nvSpPr>
          <p:cNvPr id="41" name="object 41"/>
          <p:cNvSpPr txBox="1"/>
          <p:nvPr/>
        </p:nvSpPr>
        <p:spPr>
          <a:xfrm>
            <a:off x="6774275" y="6039571"/>
            <a:ext cx="31877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2D3334"/>
                </a:solidFill>
                <a:latin typeface="Arial Black"/>
                <a:cs typeface="Arial Black"/>
              </a:rPr>
              <a:t>S</a:t>
            </a:r>
            <a:endParaRPr sz="3200">
              <a:latin typeface="Arial Black"/>
              <a:cs typeface="Arial Black"/>
            </a:endParaRPr>
          </a:p>
        </p:txBody>
      </p:sp>
      <p:sp>
        <p:nvSpPr>
          <p:cNvPr id="42" name="object 42"/>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43" name="object 43"/>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7</a:t>
            </a:fld>
            <a:endParaRPr spc="-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144646" y="289778"/>
            <a:ext cx="390207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17:</a:t>
            </a:r>
            <a:r>
              <a:rPr sz="2000" b="1" spc="-75" dirty="0">
                <a:solidFill>
                  <a:srgbClr val="756F6F"/>
                </a:solidFill>
                <a:latin typeface="Arial"/>
                <a:cs typeface="Arial"/>
              </a:rPr>
              <a:t> </a:t>
            </a:r>
            <a:r>
              <a:rPr sz="2000" b="1" dirty="0">
                <a:solidFill>
                  <a:srgbClr val="756F6F"/>
                </a:solidFill>
                <a:latin typeface="Arial"/>
                <a:cs typeface="Arial"/>
              </a:rPr>
              <a:t>Wound</a:t>
            </a:r>
            <a:r>
              <a:rPr sz="2000" b="1" spc="-55" dirty="0">
                <a:solidFill>
                  <a:srgbClr val="756F6F"/>
                </a:solidFill>
                <a:latin typeface="Arial"/>
                <a:cs typeface="Arial"/>
              </a:rPr>
              <a:t> </a:t>
            </a:r>
            <a:r>
              <a:rPr sz="2000" b="1" spc="-10" dirty="0">
                <a:solidFill>
                  <a:srgbClr val="756F6F"/>
                </a:solidFill>
                <a:latin typeface="Arial"/>
                <a:cs typeface="Arial"/>
              </a:rPr>
              <a:t>Management</a:t>
            </a:r>
            <a:endParaRPr sz="2000">
              <a:latin typeface="Arial"/>
              <a:cs typeface="Arial"/>
            </a:endParaRPr>
          </a:p>
        </p:txBody>
      </p:sp>
      <p:pic>
        <p:nvPicPr>
          <p:cNvPr id="3" name="object 3"/>
          <p:cNvPicPr/>
          <p:nvPr/>
        </p:nvPicPr>
        <p:blipFill>
          <a:blip r:embed="rId2" cstate="print"/>
          <a:stretch>
            <a:fillRect/>
          </a:stretch>
        </p:blipFill>
        <p:spPr>
          <a:xfrm>
            <a:off x="309372" y="255270"/>
            <a:ext cx="1172717" cy="656081"/>
          </a:xfrm>
          <a:prstGeom prst="rect">
            <a:avLst/>
          </a:prstGeom>
        </p:spPr>
      </p:pic>
      <p:sp>
        <p:nvSpPr>
          <p:cNvPr id="4" name="object 4"/>
          <p:cNvSpPr txBox="1"/>
          <p:nvPr/>
        </p:nvSpPr>
        <p:spPr>
          <a:xfrm>
            <a:off x="861852" y="4036996"/>
            <a:ext cx="1992630" cy="757555"/>
          </a:xfrm>
          <a:prstGeom prst="rect">
            <a:avLst/>
          </a:prstGeom>
        </p:spPr>
        <p:txBody>
          <a:bodyPr vert="horz" wrap="square" lIns="0" tIns="12700" rIns="0" bIns="0" rtlCol="0">
            <a:spAutoFit/>
          </a:bodyPr>
          <a:lstStyle/>
          <a:p>
            <a:pPr marL="12700" marR="5080">
              <a:lnSpc>
                <a:spcPct val="100000"/>
              </a:lnSpc>
              <a:spcBef>
                <a:spcPts val="100"/>
              </a:spcBef>
            </a:pPr>
            <a:r>
              <a:rPr sz="1600" dirty="0">
                <a:latin typeface="Arial"/>
                <a:cs typeface="Arial"/>
              </a:rPr>
              <a:t>If</a:t>
            </a:r>
            <a:r>
              <a:rPr sz="1600" spc="-40" dirty="0">
                <a:latin typeface="Arial"/>
                <a:cs typeface="Arial"/>
              </a:rPr>
              <a:t> </a:t>
            </a:r>
            <a:r>
              <a:rPr sz="1600" dirty="0">
                <a:latin typeface="Arial"/>
                <a:cs typeface="Arial"/>
              </a:rPr>
              <a:t>reduction</a:t>
            </a:r>
            <a:r>
              <a:rPr sz="1600" spc="-45" dirty="0">
                <a:latin typeface="Arial"/>
                <a:cs typeface="Arial"/>
              </a:rPr>
              <a:t> </a:t>
            </a:r>
            <a:r>
              <a:rPr sz="1600" dirty="0">
                <a:latin typeface="Arial"/>
                <a:cs typeface="Arial"/>
              </a:rPr>
              <a:t>attempt</a:t>
            </a:r>
            <a:r>
              <a:rPr sz="1600" spc="-30" dirty="0">
                <a:latin typeface="Arial"/>
                <a:cs typeface="Arial"/>
              </a:rPr>
              <a:t> </a:t>
            </a:r>
            <a:r>
              <a:rPr sz="1600" spc="-25" dirty="0">
                <a:latin typeface="Arial"/>
                <a:cs typeface="Arial"/>
              </a:rPr>
              <a:t>is </a:t>
            </a:r>
            <a:r>
              <a:rPr sz="1600" dirty="0">
                <a:latin typeface="Arial"/>
                <a:cs typeface="Arial"/>
              </a:rPr>
              <a:t>successful,</a:t>
            </a:r>
            <a:r>
              <a:rPr sz="1600" spc="-65" dirty="0">
                <a:latin typeface="Arial"/>
                <a:cs typeface="Arial"/>
              </a:rPr>
              <a:t> </a:t>
            </a:r>
            <a:r>
              <a:rPr sz="1600" b="1" spc="-25" dirty="0">
                <a:latin typeface="Arial"/>
                <a:cs typeface="Arial"/>
              </a:rPr>
              <a:t>re- </a:t>
            </a:r>
            <a:r>
              <a:rPr sz="1600" b="1" dirty="0">
                <a:latin typeface="Arial"/>
                <a:cs typeface="Arial"/>
              </a:rPr>
              <a:t>approximate</a:t>
            </a:r>
            <a:r>
              <a:rPr sz="1600" b="1" spc="-55" dirty="0">
                <a:latin typeface="Arial"/>
                <a:cs typeface="Arial"/>
              </a:rPr>
              <a:t> </a:t>
            </a:r>
            <a:r>
              <a:rPr sz="1600" dirty="0">
                <a:latin typeface="Arial"/>
                <a:cs typeface="Arial"/>
              </a:rPr>
              <a:t>the</a:t>
            </a:r>
            <a:r>
              <a:rPr sz="1600" spc="-45" dirty="0">
                <a:latin typeface="Arial"/>
                <a:cs typeface="Arial"/>
              </a:rPr>
              <a:t> </a:t>
            </a:r>
            <a:r>
              <a:rPr sz="1600" spc="-20" dirty="0">
                <a:latin typeface="Arial"/>
                <a:cs typeface="Arial"/>
              </a:rPr>
              <a:t>skin</a:t>
            </a:r>
            <a:endParaRPr sz="1600">
              <a:latin typeface="Arial"/>
              <a:cs typeface="Arial"/>
            </a:endParaRPr>
          </a:p>
        </p:txBody>
      </p:sp>
      <p:grpSp>
        <p:nvGrpSpPr>
          <p:cNvPr id="5" name="object 5"/>
          <p:cNvGrpSpPr/>
          <p:nvPr/>
        </p:nvGrpSpPr>
        <p:grpSpPr>
          <a:xfrm>
            <a:off x="9073895" y="1466084"/>
            <a:ext cx="2781300" cy="5024755"/>
            <a:chOff x="9073895" y="1466084"/>
            <a:chExt cx="2781300" cy="5024755"/>
          </a:xfrm>
        </p:grpSpPr>
        <p:sp>
          <p:nvSpPr>
            <p:cNvPr id="6" name="object 6"/>
            <p:cNvSpPr/>
            <p:nvPr/>
          </p:nvSpPr>
          <p:spPr>
            <a:xfrm>
              <a:off x="9083420" y="1475609"/>
              <a:ext cx="2762250" cy="5005705"/>
            </a:xfrm>
            <a:custGeom>
              <a:avLst/>
              <a:gdLst/>
              <a:ahLst/>
              <a:cxnLst/>
              <a:rect l="l" t="t" r="r" b="b"/>
              <a:pathLst>
                <a:path w="2762250" h="5005705">
                  <a:moveTo>
                    <a:pt x="2665539" y="0"/>
                  </a:moveTo>
                  <a:lnTo>
                    <a:pt x="96710" y="0"/>
                  </a:lnTo>
                  <a:lnTo>
                    <a:pt x="59064" y="7601"/>
                  </a:lnTo>
                  <a:lnTo>
                    <a:pt x="28324" y="28328"/>
                  </a:lnTo>
                  <a:lnTo>
                    <a:pt x="7599" y="59069"/>
                  </a:lnTo>
                  <a:lnTo>
                    <a:pt x="0" y="96710"/>
                  </a:lnTo>
                  <a:lnTo>
                    <a:pt x="0" y="4908880"/>
                  </a:lnTo>
                  <a:lnTo>
                    <a:pt x="7599" y="4946518"/>
                  </a:lnTo>
                  <a:lnTo>
                    <a:pt x="28324" y="4977255"/>
                  </a:lnTo>
                  <a:lnTo>
                    <a:pt x="59064" y="4997978"/>
                  </a:lnTo>
                  <a:lnTo>
                    <a:pt x="96710" y="5005578"/>
                  </a:lnTo>
                  <a:lnTo>
                    <a:pt x="2665539" y="5005578"/>
                  </a:lnTo>
                  <a:lnTo>
                    <a:pt x="2703185" y="4997978"/>
                  </a:lnTo>
                  <a:lnTo>
                    <a:pt x="2733925" y="4977255"/>
                  </a:lnTo>
                  <a:lnTo>
                    <a:pt x="2754650" y="4946518"/>
                  </a:lnTo>
                  <a:lnTo>
                    <a:pt x="2762250" y="4908880"/>
                  </a:lnTo>
                  <a:lnTo>
                    <a:pt x="2762250" y="96710"/>
                  </a:lnTo>
                  <a:lnTo>
                    <a:pt x="2754650" y="59069"/>
                  </a:lnTo>
                  <a:lnTo>
                    <a:pt x="2733925" y="28328"/>
                  </a:lnTo>
                  <a:lnTo>
                    <a:pt x="2703185" y="7601"/>
                  </a:lnTo>
                  <a:lnTo>
                    <a:pt x="2665539" y="0"/>
                  </a:lnTo>
                  <a:close/>
                </a:path>
              </a:pathLst>
            </a:custGeom>
            <a:solidFill>
              <a:srgbClr val="FFF4D2"/>
            </a:solidFill>
          </p:spPr>
          <p:txBody>
            <a:bodyPr wrap="square" lIns="0" tIns="0" rIns="0" bIns="0" rtlCol="0"/>
            <a:lstStyle/>
            <a:p>
              <a:endParaRPr/>
            </a:p>
          </p:txBody>
        </p:sp>
        <p:sp>
          <p:nvSpPr>
            <p:cNvPr id="7" name="object 7"/>
            <p:cNvSpPr/>
            <p:nvPr/>
          </p:nvSpPr>
          <p:spPr>
            <a:xfrm>
              <a:off x="9083420" y="1475609"/>
              <a:ext cx="2762250" cy="5005705"/>
            </a:xfrm>
            <a:custGeom>
              <a:avLst/>
              <a:gdLst/>
              <a:ahLst/>
              <a:cxnLst/>
              <a:rect l="l" t="t" r="r" b="b"/>
              <a:pathLst>
                <a:path w="2762250" h="5005705">
                  <a:moveTo>
                    <a:pt x="0" y="96710"/>
                  </a:moveTo>
                  <a:lnTo>
                    <a:pt x="7599" y="59069"/>
                  </a:lnTo>
                  <a:lnTo>
                    <a:pt x="28324" y="28328"/>
                  </a:lnTo>
                  <a:lnTo>
                    <a:pt x="59064" y="7601"/>
                  </a:lnTo>
                  <a:lnTo>
                    <a:pt x="96710" y="0"/>
                  </a:lnTo>
                  <a:lnTo>
                    <a:pt x="2665539" y="0"/>
                  </a:lnTo>
                  <a:lnTo>
                    <a:pt x="2703185" y="7601"/>
                  </a:lnTo>
                  <a:lnTo>
                    <a:pt x="2733925" y="28328"/>
                  </a:lnTo>
                  <a:lnTo>
                    <a:pt x="2754650" y="59069"/>
                  </a:lnTo>
                  <a:lnTo>
                    <a:pt x="2762250" y="96710"/>
                  </a:lnTo>
                  <a:lnTo>
                    <a:pt x="2762250" y="4908880"/>
                  </a:lnTo>
                  <a:lnTo>
                    <a:pt x="2754650" y="4946518"/>
                  </a:lnTo>
                  <a:lnTo>
                    <a:pt x="2733925" y="4977255"/>
                  </a:lnTo>
                  <a:lnTo>
                    <a:pt x="2703185" y="4997978"/>
                  </a:lnTo>
                  <a:lnTo>
                    <a:pt x="2665539" y="5005578"/>
                  </a:lnTo>
                  <a:lnTo>
                    <a:pt x="96710" y="5005578"/>
                  </a:lnTo>
                  <a:lnTo>
                    <a:pt x="59064" y="4997978"/>
                  </a:lnTo>
                  <a:lnTo>
                    <a:pt x="28324" y="4977255"/>
                  </a:lnTo>
                  <a:lnTo>
                    <a:pt x="7599" y="4946518"/>
                  </a:lnTo>
                  <a:lnTo>
                    <a:pt x="0" y="4908880"/>
                  </a:lnTo>
                  <a:lnTo>
                    <a:pt x="0" y="96710"/>
                  </a:lnTo>
                  <a:close/>
                </a:path>
              </a:pathLst>
            </a:custGeom>
            <a:ln w="19050">
              <a:solidFill>
                <a:srgbClr val="BB8542"/>
              </a:solidFill>
            </a:ln>
          </p:spPr>
          <p:txBody>
            <a:bodyPr wrap="square" lIns="0" tIns="0" rIns="0" bIns="0" rtlCol="0"/>
            <a:lstStyle/>
            <a:p>
              <a:endParaRPr/>
            </a:p>
          </p:txBody>
        </p:sp>
      </p:grpSp>
      <p:sp>
        <p:nvSpPr>
          <p:cNvPr id="8" name="object 8"/>
          <p:cNvSpPr txBox="1">
            <a:spLocks noGrp="1"/>
          </p:cNvSpPr>
          <p:nvPr>
            <p:ph type="title"/>
          </p:nvPr>
        </p:nvSpPr>
        <p:spPr>
          <a:xfrm>
            <a:off x="3040379" y="682887"/>
            <a:ext cx="6147435" cy="574040"/>
          </a:xfrm>
          <a:prstGeom prst="rect">
            <a:avLst/>
          </a:prstGeom>
        </p:spPr>
        <p:txBody>
          <a:bodyPr vert="horz" wrap="square" lIns="0" tIns="12700" rIns="0" bIns="0" rtlCol="0">
            <a:spAutoFit/>
          </a:bodyPr>
          <a:lstStyle/>
          <a:p>
            <a:pPr marL="12700">
              <a:lnSpc>
                <a:spcPct val="100000"/>
              </a:lnSpc>
              <a:spcBef>
                <a:spcPts val="100"/>
              </a:spcBef>
            </a:pPr>
            <a:r>
              <a:rPr dirty="0">
                <a:solidFill>
                  <a:srgbClr val="CD9146"/>
                </a:solidFill>
              </a:rPr>
              <a:t>OPEN</a:t>
            </a:r>
            <a:r>
              <a:rPr spc="-130" dirty="0">
                <a:solidFill>
                  <a:srgbClr val="CD9146"/>
                </a:solidFill>
              </a:rPr>
              <a:t> </a:t>
            </a:r>
            <a:r>
              <a:rPr dirty="0">
                <a:solidFill>
                  <a:srgbClr val="CD9146"/>
                </a:solidFill>
              </a:rPr>
              <a:t>ABDOMINAL</a:t>
            </a:r>
            <a:r>
              <a:rPr spc="-114" dirty="0">
                <a:solidFill>
                  <a:srgbClr val="CD9146"/>
                </a:solidFill>
              </a:rPr>
              <a:t> </a:t>
            </a:r>
            <a:r>
              <a:rPr spc="-10" dirty="0">
                <a:solidFill>
                  <a:srgbClr val="CD9146"/>
                </a:solidFill>
              </a:rPr>
              <a:t>WOUND</a:t>
            </a:r>
          </a:p>
        </p:txBody>
      </p:sp>
      <p:sp>
        <p:nvSpPr>
          <p:cNvPr id="9" name="object 9"/>
          <p:cNvSpPr txBox="1"/>
          <p:nvPr/>
        </p:nvSpPr>
        <p:spPr>
          <a:xfrm>
            <a:off x="3826764" y="1176663"/>
            <a:ext cx="4574540" cy="574040"/>
          </a:xfrm>
          <a:prstGeom prst="rect">
            <a:avLst/>
          </a:prstGeom>
        </p:spPr>
        <p:txBody>
          <a:bodyPr vert="horz" wrap="square" lIns="0" tIns="12700" rIns="0" bIns="0" rtlCol="0">
            <a:spAutoFit/>
          </a:bodyPr>
          <a:lstStyle/>
          <a:p>
            <a:pPr marL="12700">
              <a:lnSpc>
                <a:spcPct val="100000"/>
              </a:lnSpc>
              <a:spcBef>
                <a:spcPts val="100"/>
              </a:spcBef>
            </a:pPr>
            <a:r>
              <a:rPr sz="3600" b="1" spc="-10" dirty="0">
                <a:latin typeface="Arial"/>
                <a:cs typeface="Arial"/>
              </a:rPr>
              <a:t>MANAGEMENT</a:t>
            </a:r>
            <a:r>
              <a:rPr sz="3600" b="1" spc="-175" dirty="0">
                <a:latin typeface="Arial"/>
                <a:cs typeface="Arial"/>
              </a:rPr>
              <a:t> </a:t>
            </a:r>
            <a:r>
              <a:rPr sz="3600" b="1" spc="-10" dirty="0">
                <a:latin typeface="Arial"/>
                <a:cs typeface="Arial"/>
              </a:rPr>
              <a:t>cont.</a:t>
            </a:r>
            <a:endParaRPr sz="3600">
              <a:latin typeface="Arial"/>
              <a:cs typeface="Arial"/>
            </a:endParaRPr>
          </a:p>
        </p:txBody>
      </p:sp>
      <p:sp>
        <p:nvSpPr>
          <p:cNvPr id="10" name="object 10"/>
          <p:cNvSpPr/>
          <p:nvPr/>
        </p:nvSpPr>
        <p:spPr>
          <a:xfrm>
            <a:off x="5920740"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sp>
        <p:nvSpPr>
          <p:cNvPr id="11" name="object 11"/>
          <p:cNvSpPr txBox="1"/>
          <p:nvPr/>
        </p:nvSpPr>
        <p:spPr>
          <a:xfrm>
            <a:off x="859193" y="4949461"/>
            <a:ext cx="1640205" cy="513715"/>
          </a:xfrm>
          <a:prstGeom prst="rect">
            <a:avLst/>
          </a:prstGeom>
        </p:spPr>
        <p:txBody>
          <a:bodyPr vert="horz" wrap="square" lIns="0" tIns="12700" rIns="0" bIns="0" rtlCol="0">
            <a:spAutoFit/>
          </a:bodyPr>
          <a:lstStyle/>
          <a:p>
            <a:pPr marL="12700" marR="5080">
              <a:lnSpc>
                <a:spcPct val="100000"/>
              </a:lnSpc>
              <a:spcBef>
                <a:spcPts val="100"/>
              </a:spcBef>
            </a:pPr>
            <a:r>
              <a:rPr sz="1600" b="1" dirty="0">
                <a:latin typeface="Arial"/>
                <a:cs typeface="Arial"/>
              </a:rPr>
              <a:t>Stabilize</a:t>
            </a:r>
            <a:r>
              <a:rPr sz="1600" b="1" spc="-60" dirty="0">
                <a:latin typeface="Arial"/>
                <a:cs typeface="Arial"/>
              </a:rPr>
              <a:t> </a:t>
            </a:r>
            <a:r>
              <a:rPr sz="1600" spc="-25" dirty="0">
                <a:latin typeface="Arial"/>
                <a:cs typeface="Arial"/>
              </a:rPr>
              <a:t>any </a:t>
            </a:r>
            <a:r>
              <a:rPr sz="1600" dirty="0">
                <a:latin typeface="Arial"/>
                <a:cs typeface="Arial"/>
              </a:rPr>
              <a:t>protruding</a:t>
            </a:r>
            <a:r>
              <a:rPr sz="1600" spc="-65" dirty="0">
                <a:latin typeface="Arial"/>
                <a:cs typeface="Arial"/>
              </a:rPr>
              <a:t> </a:t>
            </a:r>
            <a:r>
              <a:rPr sz="1600" spc="-10" dirty="0">
                <a:latin typeface="Arial"/>
                <a:cs typeface="Arial"/>
              </a:rPr>
              <a:t>objects</a:t>
            </a:r>
            <a:endParaRPr sz="1600">
              <a:latin typeface="Arial"/>
              <a:cs typeface="Arial"/>
            </a:endParaRPr>
          </a:p>
        </p:txBody>
      </p:sp>
      <p:sp>
        <p:nvSpPr>
          <p:cNvPr id="12" name="object 12"/>
          <p:cNvSpPr txBox="1"/>
          <p:nvPr/>
        </p:nvSpPr>
        <p:spPr>
          <a:xfrm>
            <a:off x="3737253" y="4036970"/>
            <a:ext cx="2011045" cy="757555"/>
          </a:xfrm>
          <a:prstGeom prst="rect">
            <a:avLst/>
          </a:prstGeom>
        </p:spPr>
        <p:txBody>
          <a:bodyPr vert="horz" wrap="square" lIns="0" tIns="12700" rIns="0" bIns="0" rtlCol="0">
            <a:spAutoFit/>
          </a:bodyPr>
          <a:lstStyle/>
          <a:p>
            <a:pPr marL="12700" marR="5080">
              <a:lnSpc>
                <a:spcPct val="100000"/>
              </a:lnSpc>
              <a:spcBef>
                <a:spcPts val="100"/>
              </a:spcBef>
            </a:pPr>
            <a:r>
              <a:rPr sz="1600" b="1" dirty="0">
                <a:latin typeface="Arial"/>
                <a:cs typeface="Arial"/>
              </a:rPr>
              <a:t>Cover</a:t>
            </a:r>
            <a:r>
              <a:rPr sz="1600" b="1" spc="-25" dirty="0">
                <a:latin typeface="Arial"/>
                <a:cs typeface="Arial"/>
              </a:rPr>
              <a:t> </a:t>
            </a:r>
            <a:r>
              <a:rPr sz="1600" dirty="0">
                <a:latin typeface="Arial"/>
                <a:cs typeface="Arial"/>
              </a:rPr>
              <a:t>exposed</a:t>
            </a:r>
            <a:r>
              <a:rPr sz="1600" spc="-25" dirty="0">
                <a:latin typeface="Arial"/>
                <a:cs typeface="Arial"/>
              </a:rPr>
              <a:t> </a:t>
            </a:r>
            <a:r>
              <a:rPr sz="1600" spc="-10" dirty="0">
                <a:latin typeface="Arial"/>
                <a:cs typeface="Arial"/>
              </a:rPr>
              <a:t>bowel </a:t>
            </a:r>
            <a:r>
              <a:rPr sz="1600" dirty="0">
                <a:latin typeface="Arial"/>
                <a:cs typeface="Arial"/>
              </a:rPr>
              <a:t>with</a:t>
            </a:r>
            <a:r>
              <a:rPr sz="1600" spc="-40" dirty="0">
                <a:latin typeface="Arial"/>
                <a:cs typeface="Arial"/>
              </a:rPr>
              <a:t> </a:t>
            </a:r>
            <a:r>
              <a:rPr sz="1600" dirty="0">
                <a:latin typeface="Arial"/>
                <a:cs typeface="Arial"/>
              </a:rPr>
              <a:t>moist,</a:t>
            </a:r>
            <a:r>
              <a:rPr sz="1600" spc="-20" dirty="0">
                <a:latin typeface="Arial"/>
                <a:cs typeface="Arial"/>
              </a:rPr>
              <a:t> </a:t>
            </a:r>
            <a:r>
              <a:rPr sz="1600" spc="-10" dirty="0">
                <a:latin typeface="Arial"/>
                <a:cs typeface="Arial"/>
              </a:rPr>
              <a:t>sterile </a:t>
            </a:r>
            <a:r>
              <a:rPr sz="1600" dirty="0">
                <a:latin typeface="Arial"/>
                <a:cs typeface="Arial"/>
              </a:rPr>
              <a:t>abdominal</a:t>
            </a:r>
            <a:r>
              <a:rPr sz="1600" spc="-45" dirty="0">
                <a:latin typeface="Arial"/>
                <a:cs typeface="Arial"/>
              </a:rPr>
              <a:t> </a:t>
            </a:r>
            <a:r>
              <a:rPr sz="1600" spc="-10" dirty="0">
                <a:latin typeface="Arial"/>
                <a:cs typeface="Arial"/>
              </a:rPr>
              <a:t>dressings</a:t>
            </a:r>
            <a:endParaRPr sz="1600">
              <a:latin typeface="Arial"/>
              <a:cs typeface="Arial"/>
            </a:endParaRPr>
          </a:p>
        </p:txBody>
      </p:sp>
      <p:sp>
        <p:nvSpPr>
          <p:cNvPr id="13" name="object 13"/>
          <p:cNvSpPr txBox="1"/>
          <p:nvPr/>
        </p:nvSpPr>
        <p:spPr>
          <a:xfrm>
            <a:off x="3718738" y="4949258"/>
            <a:ext cx="2215515" cy="1000760"/>
          </a:xfrm>
          <a:prstGeom prst="rect">
            <a:avLst/>
          </a:prstGeom>
        </p:spPr>
        <p:txBody>
          <a:bodyPr vert="horz" wrap="square" lIns="0" tIns="12700" rIns="0" bIns="0" rtlCol="0">
            <a:spAutoFit/>
          </a:bodyPr>
          <a:lstStyle/>
          <a:p>
            <a:pPr marL="12700" marR="5080">
              <a:lnSpc>
                <a:spcPct val="100000"/>
              </a:lnSpc>
              <a:spcBef>
                <a:spcPts val="100"/>
              </a:spcBef>
            </a:pPr>
            <a:r>
              <a:rPr sz="1600" b="1" dirty="0">
                <a:latin typeface="Arial"/>
                <a:cs typeface="Arial"/>
              </a:rPr>
              <a:t>Cover</a:t>
            </a:r>
            <a:r>
              <a:rPr sz="1600" b="1" spc="-25" dirty="0">
                <a:latin typeface="Arial"/>
                <a:cs typeface="Arial"/>
              </a:rPr>
              <a:t> </a:t>
            </a:r>
            <a:r>
              <a:rPr sz="1600" dirty="0">
                <a:latin typeface="Arial"/>
                <a:cs typeface="Arial"/>
              </a:rPr>
              <a:t>the</a:t>
            </a:r>
            <a:r>
              <a:rPr sz="1600" spc="-10" dirty="0">
                <a:latin typeface="Arial"/>
                <a:cs typeface="Arial"/>
              </a:rPr>
              <a:t> dressed, </a:t>
            </a:r>
            <a:r>
              <a:rPr sz="1600" dirty="0">
                <a:latin typeface="Arial"/>
                <a:cs typeface="Arial"/>
              </a:rPr>
              <a:t>eviscerated</a:t>
            </a:r>
            <a:r>
              <a:rPr sz="1600" spc="-50" dirty="0">
                <a:latin typeface="Arial"/>
                <a:cs typeface="Arial"/>
              </a:rPr>
              <a:t> </a:t>
            </a:r>
            <a:r>
              <a:rPr sz="1600" dirty="0">
                <a:latin typeface="Arial"/>
                <a:cs typeface="Arial"/>
              </a:rPr>
              <a:t>organs</a:t>
            </a:r>
            <a:r>
              <a:rPr sz="1600" spc="-45" dirty="0">
                <a:latin typeface="Arial"/>
                <a:cs typeface="Arial"/>
              </a:rPr>
              <a:t> </a:t>
            </a:r>
            <a:r>
              <a:rPr sz="1600" spc="-20" dirty="0">
                <a:latin typeface="Arial"/>
                <a:cs typeface="Arial"/>
              </a:rPr>
              <a:t>with </a:t>
            </a:r>
            <a:r>
              <a:rPr sz="1600" dirty="0">
                <a:latin typeface="Arial"/>
                <a:cs typeface="Arial"/>
              </a:rPr>
              <a:t>water</a:t>
            </a:r>
            <a:r>
              <a:rPr sz="1600" spc="-60" dirty="0">
                <a:latin typeface="Arial"/>
                <a:cs typeface="Arial"/>
              </a:rPr>
              <a:t> </a:t>
            </a:r>
            <a:r>
              <a:rPr sz="1600" dirty="0">
                <a:latin typeface="Arial"/>
                <a:cs typeface="Arial"/>
              </a:rPr>
              <a:t>impermeable</a:t>
            </a:r>
            <a:r>
              <a:rPr sz="1600" spc="-55" dirty="0">
                <a:latin typeface="Arial"/>
                <a:cs typeface="Arial"/>
              </a:rPr>
              <a:t> </a:t>
            </a:r>
            <a:r>
              <a:rPr sz="1600" spc="-20" dirty="0">
                <a:latin typeface="Arial"/>
                <a:cs typeface="Arial"/>
              </a:rPr>
              <a:t>non- </a:t>
            </a:r>
            <a:r>
              <a:rPr sz="1600" dirty="0">
                <a:latin typeface="Arial"/>
                <a:cs typeface="Arial"/>
              </a:rPr>
              <a:t>adhesive</a:t>
            </a:r>
            <a:r>
              <a:rPr sz="1600" spc="-35" dirty="0">
                <a:latin typeface="Arial"/>
                <a:cs typeface="Arial"/>
              </a:rPr>
              <a:t> </a:t>
            </a:r>
            <a:r>
              <a:rPr sz="1600" spc="-10" dirty="0">
                <a:latin typeface="Arial"/>
                <a:cs typeface="Arial"/>
              </a:rPr>
              <a:t>material</a:t>
            </a:r>
            <a:endParaRPr sz="1600">
              <a:latin typeface="Arial"/>
              <a:cs typeface="Arial"/>
            </a:endParaRPr>
          </a:p>
        </p:txBody>
      </p:sp>
      <p:sp>
        <p:nvSpPr>
          <p:cNvPr id="14" name="object 14"/>
          <p:cNvSpPr txBox="1"/>
          <p:nvPr/>
        </p:nvSpPr>
        <p:spPr>
          <a:xfrm>
            <a:off x="6623655" y="4035139"/>
            <a:ext cx="2271395" cy="757555"/>
          </a:xfrm>
          <a:prstGeom prst="rect">
            <a:avLst/>
          </a:prstGeom>
        </p:spPr>
        <p:txBody>
          <a:bodyPr vert="horz" wrap="square" lIns="0" tIns="12700" rIns="0" bIns="0" rtlCol="0">
            <a:spAutoFit/>
          </a:bodyPr>
          <a:lstStyle/>
          <a:p>
            <a:pPr marL="12700" marR="5080" algn="just">
              <a:lnSpc>
                <a:spcPct val="100000"/>
              </a:lnSpc>
              <a:spcBef>
                <a:spcPts val="100"/>
              </a:spcBef>
            </a:pPr>
            <a:r>
              <a:rPr sz="1600" b="1" dirty="0">
                <a:latin typeface="Arial"/>
                <a:cs typeface="Arial"/>
              </a:rPr>
              <a:t>Secure</a:t>
            </a:r>
            <a:r>
              <a:rPr sz="1600" b="1" spc="-30" dirty="0">
                <a:latin typeface="Arial"/>
                <a:cs typeface="Arial"/>
              </a:rPr>
              <a:t> </a:t>
            </a:r>
            <a:r>
              <a:rPr sz="1600" dirty="0">
                <a:latin typeface="Arial"/>
                <a:cs typeface="Arial"/>
              </a:rPr>
              <a:t>the</a:t>
            </a:r>
            <a:r>
              <a:rPr sz="1600" spc="-20" dirty="0">
                <a:latin typeface="Arial"/>
                <a:cs typeface="Arial"/>
              </a:rPr>
              <a:t> </a:t>
            </a:r>
            <a:r>
              <a:rPr sz="1600" spc="-10" dirty="0">
                <a:latin typeface="Arial"/>
                <a:cs typeface="Arial"/>
              </a:rPr>
              <a:t>impermeable </a:t>
            </a:r>
            <a:r>
              <a:rPr sz="1600" dirty="0">
                <a:latin typeface="Arial"/>
                <a:cs typeface="Arial"/>
              </a:rPr>
              <a:t>dressing</a:t>
            </a:r>
            <a:r>
              <a:rPr sz="1600" spc="-35" dirty="0">
                <a:latin typeface="Arial"/>
                <a:cs typeface="Arial"/>
              </a:rPr>
              <a:t> </a:t>
            </a:r>
            <a:r>
              <a:rPr sz="1600" dirty="0">
                <a:latin typeface="Arial"/>
                <a:cs typeface="Arial"/>
              </a:rPr>
              <a:t>to</a:t>
            </a:r>
            <a:r>
              <a:rPr sz="1600" spc="-20" dirty="0">
                <a:latin typeface="Arial"/>
                <a:cs typeface="Arial"/>
              </a:rPr>
              <a:t> </a:t>
            </a:r>
            <a:r>
              <a:rPr sz="1600" dirty="0">
                <a:latin typeface="Arial"/>
                <a:cs typeface="Arial"/>
              </a:rPr>
              <a:t>patient</a:t>
            </a:r>
            <a:r>
              <a:rPr sz="1600" spc="-15" dirty="0">
                <a:latin typeface="Arial"/>
                <a:cs typeface="Arial"/>
              </a:rPr>
              <a:t> </a:t>
            </a:r>
            <a:r>
              <a:rPr sz="1600" spc="-20" dirty="0">
                <a:latin typeface="Arial"/>
                <a:cs typeface="Arial"/>
              </a:rPr>
              <a:t>using </a:t>
            </a:r>
            <a:r>
              <a:rPr sz="1600" dirty="0">
                <a:latin typeface="Arial"/>
                <a:cs typeface="Arial"/>
              </a:rPr>
              <a:t>adhesive</a:t>
            </a:r>
            <a:r>
              <a:rPr sz="1600" spc="-35" dirty="0">
                <a:latin typeface="Arial"/>
                <a:cs typeface="Arial"/>
              </a:rPr>
              <a:t> </a:t>
            </a:r>
            <a:r>
              <a:rPr sz="1600" spc="-10" dirty="0">
                <a:latin typeface="Arial"/>
                <a:cs typeface="Arial"/>
              </a:rPr>
              <a:t>bandage</a:t>
            </a:r>
            <a:endParaRPr sz="1600">
              <a:latin typeface="Arial"/>
              <a:cs typeface="Arial"/>
            </a:endParaRPr>
          </a:p>
        </p:txBody>
      </p:sp>
      <p:sp>
        <p:nvSpPr>
          <p:cNvPr id="15" name="object 15"/>
          <p:cNvSpPr/>
          <p:nvPr/>
        </p:nvSpPr>
        <p:spPr>
          <a:xfrm>
            <a:off x="401574" y="4030217"/>
            <a:ext cx="382270" cy="382270"/>
          </a:xfrm>
          <a:custGeom>
            <a:avLst/>
            <a:gdLst/>
            <a:ahLst/>
            <a:cxnLst/>
            <a:rect l="l" t="t" r="r" b="b"/>
            <a:pathLst>
              <a:path w="382270" h="382270">
                <a:moveTo>
                  <a:pt x="190881" y="0"/>
                </a:moveTo>
                <a:lnTo>
                  <a:pt x="147113" y="5041"/>
                </a:lnTo>
                <a:lnTo>
                  <a:pt x="106935" y="19401"/>
                </a:lnTo>
                <a:lnTo>
                  <a:pt x="71493" y="41933"/>
                </a:lnTo>
                <a:lnTo>
                  <a:pt x="41933" y="71493"/>
                </a:lnTo>
                <a:lnTo>
                  <a:pt x="19401" y="106935"/>
                </a:lnTo>
                <a:lnTo>
                  <a:pt x="5041" y="147113"/>
                </a:lnTo>
                <a:lnTo>
                  <a:pt x="0" y="190880"/>
                </a:lnTo>
                <a:lnTo>
                  <a:pt x="5041" y="234648"/>
                </a:lnTo>
                <a:lnTo>
                  <a:pt x="19401" y="274826"/>
                </a:lnTo>
                <a:lnTo>
                  <a:pt x="41933" y="310268"/>
                </a:lnTo>
                <a:lnTo>
                  <a:pt x="71493" y="339828"/>
                </a:lnTo>
                <a:lnTo>
                  <a:pt x="106935" y="362360"/>
                </a:lnTo>
                <a:lnTo>
                  <a:pt x="147113" y="376720"/>
                </a:lnTo>
                <a:lnTo>
                  <a:pt x="190881" y="381761"/>
                </a:lnTo>
                <a:lnTo>
                  <a:pt x="234648" y="376720"/>
                </a:lnTo>
                <a:lnTo>
                  <a:pt x="274826" y="362360"/>
                </a:lnTo>
                <a:lnTo>
                  <a:pt x="310268" y="339828"/>
                </a:lnTo>
                <a:lnTo>
                  <a:pt x="339828" y="310268"/>
                </a:lnTo>
                <a:lnTo>
                  <a:pt x="362360" y="274826"/>
                </a:lnTo>
                <a:lnTo>
                  <a:pt x="376720" y="234648"/>
                </a:lnTo>
                <a:lnTo>
                  <a:pt x="381762" y="190880"/>
                </a:lnTo>
                <a:lnTo>
                  <a:pt x="376720" y="147113"/>
                </a:lnTo>
                <a:lnTo>
                  <a:pt x="362360" y="106935"/>
                </a:lnTo>
                <a:lnTo>
                  <a:pt x="339828" y="71493"/>
                </a:lnTo>
                <a:lnTo>
                  <a:pt x="310268" y="41933"/>
                </a:lnTo>
                <a:lnTo>
                  <a:pt x="274826" y="19401"/>
                </a:lnTo>
                <a:lnTo>
                  <a:pt x="234648" y="5041"/>
                </a:lnTo>
                <a:lnTo>
                  <a:pt x="190881" y="0"/>
                </a:lnTo>
                <a:close/>
              </a:path>
            </a:pathLst>
          </a:custGeom>
          <a:solidFill>
            <a:srgbClr val="CD9146"/>
          </a:solidFill>
        </p:spPr>
        <p:txBody>
          <a:bodyPr wrap="square" lIns="0" tIns="0" rIns="0" bIns="0" rtlCol="0"/>
          <a:lstStyle/>
          <a:p>
            <a:endParaRPr/>
          </a:p>
        </p:txBody>
      </p:sp>
      <p:sp>
        <p:nvSpPr>
          <p:cNvPr id="16" name="object 16"/>
          <p:cNvSpPr txBox="1"/>
          <p:nvPr/>
        </p:nvSpPr>
        <p:spPr>
          <a:xfrm>
            <a:off x="515636" y="4065227"/>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FFFFFF"/>
                </a:solidFill>
                <a:latin typeface="Arial"/>
                <a:cs typeface="Arial"/>
              </a:rPr>
              <a:t>5</a:t>
            </a:r>
            <a:endParaRPr sz="1800">
              <a:latin typeface="Arial"/>
              <a:cs typeface="Arial"/>
            </a:endParaRPr>
          </a:p>
        </p:txBody>
      </p:sp>
      <p:sp>
        <p:nvSpPr>
          <p:cNvPr id="17" name="object 17"/>
          <p:cNvSpPr/>
          <p:nvPr/>
        </p:nvSpPr>
        <p:spPr>
          <a:xfrm>
            <a:off x="385572" y="4945379"/>
            <a:ext cx="382270" cy="382270"/>
          </a:xfrm>
          <a:custGeom>
            <a:avLst/>
            <a:gdLst/>
            <a:ahLst/>
            <a:cxnLst/>
            <a:rect l="l" t="t" r="r" b="b"/>
            <a:pathLst>
              <a:path w="382270" h="382270">
                <a:moveTo>
                  <a:pt x="190881" y="0"/>
                </a:moveTo>
                <a:lnTo>
                  <a:pt x="147113" y="5041"/>
                </a:lnTo>
                <a:lnTo>
                  <a:pt x="106935" y="19401"/>
                </a:lnTo>
                <a:lnTo>
                  <a:pt x="71493" y="41933"/>
                </a:lnTo>
                <a:lnTo>
                  <a:pt x="41933" y="71493"/>
                </a:lnTo>
                <a:lnTo>
                  <a:pt x="19401" y="106935"/>
                </a:lnTo>
                <a:lnTo>
                  <a:pt x="5041" y="147113"/>
                </a:lnTo>
                <a:lnTo>
                  <a:pt x="0" y="190881"/>
                </a:lnTo>
                <a:lnTo>
                  <a:pt x="5041" y="234648"/>
                </a:lnTo>
                <a:lnTo>
                  <a:pt x="19401" y="274826"/>
                </a:lnTo>
                <a:lnTo>
                  <a:pt x="41933" y="310268"/>
                </a:lnTo>
                <a:lnTo>
                  <a:pt x="71493" y="339828"/>
                </a:lnTo>
                <a:lnTo>
                  <a:pt x="106935" y="362360"/>
                </a:lnTo>
                <a:lnTo>
                  <a:pt x="147113" y="376720"/>
                </a:lnTo>
                <a:lnTo>
                  <a:pt x="190881" y="381762"/>
                </a:lnTo>
                <a:lnTo>
                  <a:pt x="234648" y="376720"/>
                </a:lnTo>
                <a:lnTo>
                  <a:pt x="274826" y="362360"/>
                </a:lnTo>
                <a:lnTo>
                  <a:pt x="310268" y="339828"/>
                </a:lnTo>
                <a:lnTo>
                  <a:pt x="339828" y="310268"/>
                </a:lnTo>
                <a:lnTo>
                  <a:pt x="362360" y="274826"/>
                </a:lnTo>
                <a:lnTo>
                  <a:pt x="376720" y="234648"/>
                </a:lnTo>
                <a:lnTo>
                  <a:pt x="381762" y="190881"/>
                </a:lnTo>
                <a:lnTo>
                  <a:pt x="376720" y="147113"/>
                </a:lnTo>
                <a:lnTo>
                  <a:pt x="362360" y="106935"/>
                </a:lnTo>
                <a:lnTo>
                  <a:pt x="339828" y="71493"/>
                </a:lnTo>
                <a:lnTo>
                  <a:pt x="310268" y="41933"/>
                </a:lnTo>
                <a:lnTo>
                  <a:pt x="274826" y="19401"/>
                </a:lnTo>
                <a:lnTo>
                  <a:pt x="234648" y="5041"/>
                </a:lnTo>
                <a:lnTo>
                  <a:pt x="190881" y="0"/>
                </a:lnTo>
                <a:close/>
              </a:path>
            </a:pathLst>
          </a:custGeom>
          <a:solidFill>
            <a:srgbClr val="CD9146"/>
          </a:solidFill>
        </p:spPr>
        <p:txBody>
          <a:bodyPr wrap="square" lIns="0" tIns="0" rIns="0" bIns="0" rtlCol="0"/>
          <a:lstStyle/>
          <a:p>
            <a:endParaRPr/>
          </a:p>
        </p:txBody>
      </p:sp>
      <p:sp>
        <p:nvSpPr>
          <p:cNvPr id="18" name="object 18"/>
          <p:cNvSpPr txBox="1"/>
          <p:nvPr/>
        </p:nvSpPr>
        <p:spPr>
          <a:xfrm>
            <a:off x="500020" y="4980536"/>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FFFFFF"/>
                </a:solidFill>
                <a:latin typeface="Arial"/>
                <a:cs typeface="Arial"/>
              </a:rPr>
              <a:t>6</a:t>
            </a:r>
            <a:endParaRPr sz="1800">
              <a:latin typeface="Arial"/>
              <a:cs typeface="Arial"/>
            </a:endParaRPr>
          </a:p>
        </p:txBody>
      </p:sp>
      <p:sp>
        <p:nvSpPr>
          <p:cNvPr id="19" name="object 19"/>
          <p:cNvSpPr/>
          <p:nvPr/>
        </p:nvSpPr>
        <p:spPr>
          <a:xfrm>
            <a:off x="3258311" y="4030217"/>
            <a:ext cx="382270" cy="382270"/>
          </a:xfrm>
          <a:custGeom>
            <a:avLst/>
            <a:gdLst/>
            <a:ahLst/>
            <a:cxnLst/>
            <a:rect l="l" t="t" r="r" b="b"/>
            <a:pathLst>
              <a:path w="382270" h="382270">
                <a:moveTo>
                  <a:pt x="190881" y="0"/>
                </a:moveTo>
                <a:lnTo>
                  <a:pt x="147113" y="5041"/>
                </a:lnTo>
                <a:lnTo>
                  <a:pt x="106935" y="19401"/>
                </a:lnTo>
                <a:lnTo>
                  <a:pt x="71493" y="41933"/>
                </a:lnTo>
                <a:lnTo>
                  <a:pt x="41933" y="71493"/>
                </a:lnTo>
                <a:lnTo>
                  <a:pt x="19401" y="106935"/>
                </a:lnTo>
                <a:lnTo>
                  <a:pt x="5041" y="147113"/>
                </a:lnTo>
                <a:lnTo>
                  <a:pt x="0" y="190880"/>
                </a:lnTo>
                <a:lnTo>
                  <a:pt x="5041" y="234648"/>
                </a:lnTo>
                <a:lnTo>
                  <a:pt x="19401" y="274826"/>
                </a:lnTo>
                <a:lnTo>
                  <a:pt x="41933" y="310268"/>
                </a:lnTo>
                <a:lnTo>
                  <a:pt x="71493" y="339828"/>
                </a:lnTo>
                <a:lnTo>
                  <a:pt x="106935" y="362360"/>
                </a:lnTo>
                <a:lnTo>
                  <a:pt x="147113" y="376720"/>
                </a:lnTo>
                <a:lnTo>
                  <a:pt x="190881" y="381761"/>
                </a:lnTo>
                <a:lnTo>
                  <a:pt x="234648" y="376720"/>
                </a:lnTo>
                <a:lnTo>
                  <a:pt x="274826" y="362360"/>
                </a:lnTo>
                <a:lnTo>
                  <a:pt x="310268" y="339828"/>
                </a:lnTo>
                <a:lnTo>
                  <a:pt x="339828" y="310268"/>
                </a:lnTo>
                <a:lnTo>
                  <a:pt x="362360" y="274826"/>
                </a:lnTo>
                <a:lnTo>
                  <a:pt x="376720" y="234648"/>
                </a:lnTo>
                <a:lnTo>
                  <a:pt x="381762" y="190880"/>
                </a:lnTo>
                <a:lnTo>
                  <a:pt x="376720" y="147113"/>
                </a:lnTo>
                <a:lnTo>
                  <a:pt x="362360" y="106935"/>
                </a:lnTo>
                <a:lnTo>
                  <a:pt x="339828" y="71493"/>
                </a:lnTo>
                <a:lnTo>
                  <a:pt x="310268" y="41933"/>
                </a:lnTo>
                <a:lnTo>
                  <a:pt x="274826" y="19401"/>
                </a:lnTo>
                <a:lnTo>
                  <a:pt x="234648" y="5041"/>
                </a:lnTo>
                <a:lnTo>
                  <a:pt x="190881" y="0"/>
                </a:lnTo>
                <a:close/>
              </a:path>
            </a:pathLst>
          </a:custGeom>
          <a:solidFill>
            <a:srgbClr val="CD9146"/>
          </a:solidFill>
        </p:spPr>
        <p:txBody>
          <a:bodyPr wrap="square" lIns="0" tIns="0" rIns="0" bIns="0" rtlCol="0"/>
          <a:lstStyle/>
          <a:p>
            <a:endParaRPr/>
          </a:p>
        </p:txBody>
      </p:sp>
      <p:sp>
        <p:nvSpPr>
          <p:cNvPr id="20" name="object 20"/>
          <p:cNvSpPr txBox="1"/>
          <p:nvPr/>
        </p:nvSpPr>
        <p:spPr>
          <a:xfrm>
            <a:off x="3372435" y="4065227"/>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FFFFFF"/>
                </a:solidFill>
                <a:latin typeface="Arial"/>
                <a:cs typeface="Arial"/>
              </a:rPr>
              <a:t>7</a:t>
            </a:r>
            <a:endParaRPr sz="1800">
              <a:latin typeface="Arial"/>
              <a:cs typeface="Arial"/>
            </a:endParaRPr>
          </a:p>
        </p:txBody>
      </p:sp>
      <p:sp>
        <p:nvSpPr>
          <p:cNvPr id="21" name="object 21"/>
          <p:cNvSpPr/>
          <p:nvPr/>
        </p:nvSpPr>
        <p:spPr>
          <a:xfrm>
            <a:off x="3263646" y="4945379"/>
            <a:ext cx="382270" cy="382270"/>
          </a:xfrm>
          <a:custGeom>
            <a:avLst/>
            <a:gdLst/>
            <a:ahLst/>
            <a:cxnLst/>
            <a:rect l="l" t="t" r="r" b="b"/>
            <a:pathLst>
              <a:path w="382270" h="382270">
                <a:moveTo>
                  <a:pt x="190881" y="0"/>
                </a:moveTo>
                <a:lnTo>
                  <a:pt x="147113" y="5041"/>
                </a:lnTo>
                <a:lnTo>
                  <a:pt x="106935" y="19401"/>
                </a:lnTo>
                <a:lnTo>
                  <a:pt x="71493" y="41933"/>
                </a:lnTo>
                <a:lnTo>
                  <a:pt x="41933" y="71493"/>
                </a:lnTo>
                <a:lnTo>
                  <a:pt x="19401" y="106935"/>
                </a:lnTo>
                <a:lnTo>
                  <a:pt x="5041" y="147113"/>
                </a:lnTo>
                <a:lnTo>
                  <a:pt x="0" y="190881"/>
                </a:lnTo>
                <a:lnTo>
                  <a:pt x="5041" y="234648"/>
                </a:lnTo>
                <a:lnTo>
                  <a:pt x="19401" y="274826"/>
                </a:lnTo>
                <a:lnTo>
                  <a:pt x="41933" y="310268"/>
                </a:lnTo>
                <a:lnTo>
                  <a:pt x="71493" y="339828"/>
                </a:lnTo>
                <a:lnTo>
                  <a:pt x="106935" y="362360"/>
                </a:lnTo>
                <a:lnTo>
                  <a:pt x="147113" y="376720"/>
                </a:lnTo>
                <a:lnTo>
                  <a:pt x="190881" y="381762"/>
                </a:lnTo>
                <a:lnTo>
                  <a:pt x="234648" y="376720"/>
                </a:lnTo>
                <a:lnTo>
                  <a:pt x="274826" y="362360"/>
                </a:lnTo>
                <a:lnTo>
                  <a:pt x="310268" y="339828"/>
                </a:lnTo>
                <a:lnTo>
                  <a:pt x="339828" y="310268"/>
                </a:lnTo>
                <a:lnTo>
                  <a:pt x="362360" y="274826"/>
                </a:lnTo>
                <a:lnTo>
                  <a:pt x="376720" y="234648"/>
                </a:lnTo>
                <a:lnTo>
                  <a:pt x="381762" y="190881"/>
                </a:lnTo>
                <a:lnTo>
                  <a:pt x="376720" y="147113"/>
                </a:lnTo>
                <a:lnTo>
                  <a:pt x="362360" y="106935"/>
                </a:lnTo>
                <a:lnTo>
                  <a:pt x="339828" y="71493"/>
                </a:lnTo>
                <a:lnTo>
                  <a:pt x="310268" y="41933"/>
                </a:lnTo>
                <a:lnTo>
                  <a:pt x="274826" y="19401"/>
                </a:lnTo>
                <a:lnTo>
                  <a:pt x="234648" y="5041"/>
                </a:lnTo>
                <a:lnTo>
                  <a:pt x="190881" y="0"/>
                </a:lnTo>
                <a:close/>
              </a:path>
            </a:pathLst>
          </a:custGeom>
          <a:solidFill>
            <a:srgbClr val="CD9146"/>
          </a:solidFill>
        </p:spPr>
        <p:txBody>
          <a:bodyPr wrap="square" lIns="0" tIns="0" rIns="0" bIns="0" rtlCol="0"/>
          <a:lstStyle/>
          <a:p>
            <a:endParaRPr/>
          </a:p>
        </p:txBody>
      </p:sp>
      <p:sp>
        <p:nvSpPr>
          <p:cNvPr id="22" name="object 22"/>
          <p:cNvSpPr txBox="1"/>
          <p:nvPr/>
        </p:nvSpPr>
        <p:spPr>
          <a:xfrm>
            <a:off x="3377979" y="4980536"/>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FFFFFF"/>
                </a:solidFill>
                <a:latin typeface="Arial"/>
                <a:cs typeface="Arial"/>
              </a:rPr>
              <a:t>8</a:t>
            </a:r>
            <a:endParaRPr sz="1800">
              <a:latin typeface="Arial"/>
              <a:cs typeface="Arial"/>
            </a:endParaRPr>
          </a:p>
        </p:txBody>
      </p:sp>
      <p:sp>
        <p:nvSpPr>
          <p:cNvPr id="23" name="object 23"/>
          <p:cNvSpPr/>
          <p:nvPr/>
        </p:nvSpPr>
        <p:spPr>
          <a:xfrm>
            <a:off x="6182105" y="4030217"/>
            <a:ext cx="381000" cy="382270"/>
          </a:xfrm>
          <a:custGeom>
            <a:avLst/>
            <a:gdLst/>
            <a:ahLst/>
            <a:cxnLst/>
            <a:rect l="l" t="t" r="r" b="b"/>
            <a:pathLst>
              <a:path w="381000" h="382270">
                <a:moveTo>
                  <a:pt x="190500" y="0"/>
                </a:moveTo>
                <a:lnTo>
                  <a:pt x="146821" y="5041"/>
                </a:lnTo>
                <a:lnTo>
                  <a:pt x="106724" y="19401"/>
                </a:lnTo>
                <a:lnTo>
                  <a:pt x="71353" y="41933"/>
                </a:lnTo>
                <a:lnTo>
                  <a:pt x="41851" y="71493"/>
                </a:lnTo>
                <a:lnTo>
                  <a:pt x="19363" y="106935"/>
                </a:lnTo>
                <a:lnTo>
                  <a:pt x="5031" y="147113"/>
                </a:lnTo>
                <a:lnTo>
                  <a:pt x="0" y="190880"/>
                </a:lnTo>
                <a:lnTo>
                  <a:pt x="5031" y="234648"/>
                </a:lnTo>
                <a:lnTo>
                  <a:pt x="19363" y="274826"/>
                </a:lnTo>
                <a:lnTo>
                  <a:pt x="41851" y="310268"/>
                </a:lnTo>
                <a:lnTo>
                  <a:pt x="71353" y="339828"/>
                </a:lnTo>
                <a:lnTo>
                  <a:pt x="106724" y="362360"/>
                </a:lnTo>
                <a:lnTo>
                  <a:pt x="146821" y="376720"/>
                </a:lnTo>
                <a:lnTo>
                  <a:pt x="190500" y="381761"/>
                </a:lnTo>
                <a:lnTo>
                  <a:pt x="234178" y="376720"/>
                </a:lnTo>
                <a:lnTo>
                  <a:pt x="274275" y="362360"/>
                </a:lnTo>
                <a:lnTo>
                  <a:pt x="309646" y="339828"/>
                </a:lnTo>
                <a:lnTo>
                  <a:pt x="339148" y="310268"/>
                </a:lnTo>
                <a:lnTo>
                  <a:pt x="361636" y="274826"/>
                </a:lnTo>
                <a:lnTo>
                  <a:pt x="375968" y="234648"/>
                </a:lnTo>
                <a:lnTo>
                  <a:pt x="381000" y="190880"/>
                </a:lnTo>
                <a:lnTo>
                  <a:pt x="375968" y="147113"/>
                </a:lnTo>
                <a:lnTo>
                  <a:pt x="361636" y="106935"/>
                </a:lnTo>
                <a:lnTo>
                  <a:pt x="339148" y="71493"/>
                </a:lnTo>
                <a:lnTo>
                  <a:pt x="309646" y="41933"/>
                </a:lnTo>
                <a:lnTo>
                  <a:pt x="274275" y="19401"/>
                </a:lnTo>
                <a:lnTo>
                  <a:pt x="234178" y="5041"/>
                </a:lnTo>
                <a:lnTo>
                  <a:pt x="190500" y="0"/>
                </a:lnTo>
                <a:close/>
              </a:path>
            </a:pathLst>
          </a:custGeom>
          <a:solidFill>
            <a:srgbClr val="CD9146"/>
          </a:solidFill>
        </p:spPr>
        <p:txBody>
          <a:bodyPr wrap="square" lIns="0" tIns="0" rIns="0" bIns="0" rtlCol="0"/>
          <a:lstStyle/>
          <a:p>
            <a:endParaRPr/>
          </a:p>
        </p:txBody>
      </p:sp>
      <p:sp>
        <p:nvSpPr>
          <p:cNvPr id="24" name="object 24"/>
          <p:cNvSpPr txBox="1"/>
          <p:nvPr/>
        </p:nvSpPr>
        <p:spPr>
          <a:xfrm>
            <a:off x="6295871" y="4065227"/>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0" dirty="0">
                <a:solidFill>
                  <a:srgbClr val="FFFFFF"/>
                </a:solidFill>
                <a:latin typeface="Arial"/>
                <a:cs typeface="Arial"/>
              </a:rPr>
              <a:t>9</a:t>
            </a:r>
            <a:endParaRPr sz="1800">
              <a:latin typeface="Arial"/>
              <a:cs typeface="Arial"/>
            </a:endParaRPr>
          </a:p>
        </p:txBody>
      </p:sp>
      <p:sp>
        <p:nvSpPr>
          <p:cNvPr id="25" name="object 25"/>
          <p:cNvSpPr txBox="1"/>
          <p:nvPr/>
        </p:nvSpPr>
        <p:spPr>
          <a:xfrm>
            <a:off x="408073" y="3697189"/>
            <a:ext cx="2292985" cy="269875"/>
          </a:xfrm>
          <a:prstGeom prst="rect">
            <a:avLst/>
          </a:prstGeom>
        </p:spPr>
        <p:txBody>
          <a:bodyPr vert="horz" wrap="square" lIns="0" tIns="12700" rIns="0" bIns="0" rtlCol="0">
            <a:spAutoFit/>
          </a:bodyPr>
          <a:lstStyle/>
          <a:p>
            <a:pPr marL="12700">
              <a:lnSpc>
                <a:spcPct val="100000"/>
              </a:lnSpc>
              <a:spcBef>
                <a:spcPts val="100"/>
              </a:spcBef>
            </a:pPr>
            <a:r>
              <a:rPr sz="1600" b="1" dirty="0">
                <a:latin typeface="Arial"/>
                <a:cs typeface="Arial"/>
              </a:rPr>
              <a:t>MANAGEMENT</a:t>
            </a:r>
            <a:r>
              <a:rPr sz="1600" b="1" spc="-85" dirty="0">
                <a:latin typeface="Arial"/>
                <a:cs typeface="Arial"/>
              </a:rPr>
              <a:t> </a:t>
            </a:r>
            <a:r>
              <a:rPr sz="1600" b="1" spc="-10" dirty="0">
                <a:latin typeface="Arial"/>
                <a:cs typeface="Arial"/>
              </a:rPr>
              <a:t>STEPS:</a:t>
            </a:r>
            <a:endParaRPr sz="1600">
              <a:latin typeface="Arial"/>
              <a:cs typeface="Arial"/>
            </a:endParaRPr>
          </a:p>
        </p:txBody>
      </p:sp>
      <p:grpSp>
        <p:nvGrpSpPr>
          <p:cNvPr id="26" name="object 26"/>
          <p:cNvGrpSpPr/>
          <p:nvPr/>
        </p:nvGrpSpPr>
        <p:grpSpPr>
          <a:xfrm>
            <a:off x="204215" y="1620774"/>
            <a:ext cx="9185275" cy="2456180"/>
            <a:chOff x="204215" y="1620774"/>
            <a:chExt cx="9185275" cy="2456180"/>
          </a:xfrm>
        </p:grpSpPr>
        <p:pic>
          <p:nvPicPr>
            <p:cNvPr id="27" name="object 27"/>
            <p:cNvPicPr/>
            <p:nvPr/>
          </p:nvPicPr>
          <p:blipFill>
            <a:blip r:embed="rId3" cstate="print"/>
            <a:stretch>
              <a:fillRect/>
            </a:stretch>
          </p:blipFill>
          <p:spPr>
            <a:xfrm>
              <a:off x="204215" y="1620774"/>
              <a:ext cx="3265906" cy="2394178"/>
            </a:xfrm>
            <a:prstGeom prst="rect">
              <a:avLst/>
            </a:prstGeom>
          </p:spPr>
        </p:pic>
        <p:pic>
          <p:nvPicPr>
            <p:cNvPr id="28" name="object 28"/>
            <p:cNvPicPr/>
            <p:nvPr/>
          </p:nvPicPr>
          <p:blipFill>
            <a:blip r:embed="rId4" cstate="print"/>
            <a:stretch>
              <a:fillRect/>
            </a:stretch>
          </p:blipFill>
          <p:spPr>
            <a:xfrm>
              <a:off x="398526" y="1815084"/>
              <a:ext cx="2679191" cy="1806600"/>
            </a:xfrm>
            <a:prstGeom prst="rect">
              <a:avLst/>
            </a:prstGeom>
          </p:spPr>
        </p:pic>
        <p:pic>
          <p:nvPicPr>
            <p:cNvPr id="29" name="object 29"/>
            <p:cNvPicPr/>
            <p:nvPr/>
          </p:nvPicPr>
          <p:blipFill>
            <a:blip r:embed="rId5" cstate="print"/>
            <a:stretch>
              <a:fillRect/>
            </a:stretch>
          </p:blipFill>
          <p:spPr>
            <a:xfrm>
              <a:off x="3049523" y="1650492"/>
              <a:ext cx="3313937" cy="2426207"/>
            </a:xfrm>
            <a:prstGeom prst="rect">
              <a:avLst/>
            </a:prstGeom>
          </p:spPr>
        </p:pic>
        <p:pic>
          <p:nvPicPr>
            <p:cNvPr id="30" name="object 30"/>
            <p:cNvPicPr/>
            <p:nvPr/>
          </p:nvPicPr>
          <p:blipFill>
            <a:blip r:embed="rId6" cstate="print"/>
            <a:stretch>
              <a:fillRect/>
            </a:stretch>
          </p:blipFill>
          <p:spPr>
            <a:xfrm>
              <a:off x="3243833" y="1844802"/>
              <a:ext cx="2727197" cy="1839467"/>
            </a:xfrm>
            <a:prstGeom prst="rect">
              <a:avLst/>
            </a:prstGeom>
          </p:spPr>
        </p:pic>
        <p:pic>
          <p:nvPicPr>
            <p:cNvPr id="31" name="object 31"/>
            <p:cNvPicPr/>
            <p:nvPr/>
          </p:nvPicPr>
          <p:blipFill>
            <a:blip r:embed="rId7" cstate="print"/>
            <a:stretch>
              <a:fillRect/>
            </a:stretch>
          </p:blipFill>
          <p:spPr>
            <a:xfrm>
              <a:off x="6067069" y="1641347"/>
              <a:ext cx="3322294" cy="2435351"/>
            </a:xfrm>
            <a:prstGeom prst="rect">
              <a:avLst/>
            </a:prstGeom>
          </p:spPr>
        </p:pic>
        <p:pic>
          <p:nvPicPr>
            <p:cNvPr id="32" name="object 32"/>
            <p:cNvPicPr/>
            <p:nvPr/>
          </p:nvPicPr>
          <p:blipFill>
            <a:blip r:embed="rId8" cstate="print"/>
            <a:stretch>
              <a:fillRect/>
            </a:stretch>
          </p:blipFill>
          <p:spPr>
            <a:xfrm>
              <a:off x="6261354" y="1835657"/>
              <a:ext cx="2735579" cy="1848612"/>
            </a:xfrm>
            <a:prstGeom prst="rect">
              <a:avLst/>
            </a:prstGeom>
          </p:spPr>
        </p:pic>
      </p:grpSp>
      <p:sp>
        <p:nvSpPr>
          <p:cNvPr id="33" name="object 33"/>
          <p:cNvSpPr txBox="1"/>
          <p:nvPr/>
        </p:nvSpPr>
        <p:spPr>
          <a:xfrm>
            <a:off x="9309130" y="1654947"/>
            <a:ext cx="2353310" cy="4537710"/>
          </a:xfrm>
          <a:prstGeom prst="rect">
            <a:avLst/>
          </a:prstGeom>
        </p:spPr>
        <p:txBody>
          <a:bodyPr vert="horz" wrap="square" lIns="0" tIns="12700" rIns="0" bIns="0" rtlCol="0">
            <a:spAutoFit/>
          </a:bodyPr>
          <a:lstStyle/>
          <a:p>
            <a:pPr marL="607695">
              <a:lnSpc>
                <a:spcPct val="100000"/>
              </a:lnSpc>
              <a:spcBef>
                <a:spcPts val="100"/>
              </a:spcBef>
            </a:pPr>
            <a:r>
              <a:rPr sz="2400" b="1" i="1" spc="-10" dirty="0">
                <a:solidFill>
                  <a:srgbClr val="921828"/>
                </a:solidFill>
                <a:latin typeface="Arial"/>
                <a:cs typeface="Arial"/>
              </a:rPr>
              <a:t>CAUTION</a:t>
            </a:r>
            <a:r>
              <a:rPr sz="2400" b="1" spc="-10" dirty="0">
                <a:solidFill>
                  <a:srgbClr val="921828"/>
                </a:solidFill>
                <a:latin typeface="Arial"/>
                <a:cs typeface="Arial"/>
              </a:rPr>
              <a:t>:</a:t>
            </a:r>
            <a:endParaRPr sz="2400">
              <a:latin typeface="Arial"/>
              <a:cs typeface="Arial"/>
            </a:endParaRPr>
          </a:p>
          <a:p>
            <a:pPr marL="12700" marR="55244">
              <a:lnSpc>
                <a:spcPct val="100000"/>
              </a:lnSpc>
              <a:spcBef>
                <a:spcPts val="1760"/>
              </a:spcBef>
            </a:pPr>
            <a:r>
              <a:rPr sz="1400" dirty="0">
                <a:latin typeface="Arial"/>
                <a:cs typeface="Arial"/>
              </a:rPr>
              <a:t>Protruding</a:t>
            </a:r>
            <a:r>
              <a:rPr sz="1400" spc="-50" dirty="0">
                <a:latin typeface="Arial"/>
                <a:cs typeface="Arial"/>
              </a:rPr>
              <a:t> </a:t>
            </a:r>
            <a:r>
              <a:rPr sz="1400" dirty="0">
                <a:latin typeface="Arial"/>
                <a:cs typeface="Arial"/>
              </a:rPr>
              <a:t>abdominal</a:t>
            </a:r>
            <a:r>
              <a:rPr sz="1400" spc="-45" dirty="0">
                <a:latin typeface="Arial"/>
                <a:cs typeface="Arial"/>
              </a:rPr>
              <a:t> </a:t>
            </a:r>
            <a:r>
              <a:rPr sz="1400" spc="-10" dirty="0">
                <a:latin typeface="Arial"/>
                <a:cs typeface="Arial"/>
              </a:rPr>
              <a:t>organs </a:t>
            </a:r>
            <a:r>
              <a:rPr sz="1400" dirty="0">
                <a:latin typeface="Arial"/>
                <a:cs typeface="Arial"/>
              </a:rPr>
              <a:t>should</a:t>
            </a:r>
            <a:r>
              <a:rPr sz="1400" spc="-25" dirty="0">
                <a:latin typeface="Arial"/>
                <a:cs typeface="Arial"/>
              </a:rPr>
              <a:t> </a:t>
            </a:r>
            <a:r>
              <a:rPr sz="1400" dirty="0">
                <a:latin typeface="Arial"/>
                <a:cs typeface="Arial"/>
              </a:rPr>
              <a:t>be</a:t>
            </a:r>
            <a:r>
              <a:rPr sz="1400" spc="-10" dirty="0">
                <a:latin typeface="Arial"/>
                <a:cs typeface="Arial"/>
              </a:rPr>
              <a:t> </a:t>
            </a:r>
            <a:r>
              <a:rPr sz="1400" dirty="0">
                <a:latin typeface="Arial"/>
                <a:cs typeface="Arial"/>
              </a:rPr>
              <a:t>kept</a:t>
            </a:r>
            <a:r>
              <a:rPr sz="1400" spc="-20" dirty="0">
                <a:latin typeface="Arial"/>
                <a:cs typeface="Arial"/>
              </a:rPr>
              <a:t> </a:t>
            </a:r>
            <a:r>
              <a:rPr sz="1400" spc="-10" dirty="0">
                <a:latin typeface="Arial"/>
                <a:cs typeface="Arial"/>
              </a:rPr>
              <a:t>moist</a:t>
            </a:r>
            <a:endParaRPr sz="1400">
              <a:latin typeface="Arial"/>
              <a:cs typeface="Arial"/>
            </a:endParaRPr>
          </a:p>
          <a:p>
            <a:pPr marL="12700" marR="135255" indent="264160" algn="just">
              <a:lnSpc>
                <a:spcPct val="100000"/>
              </a:lnSpc>
              <a:spcBef>
                <a:spcPts val="1005"/>
              </a:spcBef>
              <a:buFont typeface="Arial"/>
              <a:buAutoNum type="alphaLcParenBoth"/>
              <a:tabLst>
                <a:tab pos="276860" algn="l"/>
              </a:tabLst>
            </a:pPr>
            <a:r>
              <a:rPr sz="1400" dirty="0">
                <a:latin typeface="Arial"/>
                <a:cs typeface="Arial"/>
              </a:rPr>
              <a:t>Cover</a:t>
            </a:r>
            <a:r>
              <a:rPr sz="1400" spc="-25" dirty="0">
                <a:latin typeface="Arial"/>
                <a:cs typeface="Arial"/>
              </a:rPr>
              <a:t> </a:t>
            </a:r>
            <a:r>
              <a:rPr sz="1400" dirty="0">
                <a:latin typeface="Arial"/>
                <a:cs typeface="Arial"/>
              </a:rPr>
              <a:t>the</a:t>
            </a:r>
            <a:r>
              <a:rPr sz="1400" spc="-15" dirty="0">
                <a:latin typeface="Arial"/>
                <a:cs typeface="Arial"/>
              </a:rPr>
              <a:t> </a:t>
            </a:r>
            <a:r>
              <a:rPr sz="1400" dirty="0">
                <a:latin typeface="Arial"/>
                <a:cs typeface="Arial"/>
              </a:rPr>
              <a:t>entire</a:t>
            </a:r>
            <a:r>
              <a:rPr sz="1400" spc="-30" dirty="0">
                <a:latin typeface="Arial"/>
                <a:cs typeface="Arial"/>
              </a:rPr>
              <a:t> </a:t>
            </a:r>
            <a:r>
              <a:rPr sz="1400" dirty="0">
                <a:latin typeface="Arial"/>
                <a:cs typeface="Arial"/>
              </a:rPr>
              <a:t>mass</a:t>
            </a:r>
            <a:r>
              <a:rPr sz="1400" spc="-15" dirty="0">
                <a:latin typeface="Arial"/>
                <a:cs typeface="Arial"/>
              </a:rPr>
              <a:t> </a:t>
            </a:r>
            <a:r>
              <a:rPr sz="1400" spc="-25" dirty="0">
                <a:latin typeface="Arial"/>
                <a:cs typeface="Arial"/>
              </a:rPr>
              <a:t>of </a:t>
            </a:r>
            <a:r>
              <a:rPr sz="1400" dirty="0">
                <a:latin typeface="Arial"/>
                <a:cs typeface="Arial"/>
              </a:rPr>
              <a:t>protruding</a:t>
            </a:r>
            <a:r>
              <a:rPr sz="1400" spc="-40" dirty="0">
                <a:latin typeface="Arial"/>
                <a:cs typeface="Arial"/>
              </a:rPr>
              <a:t> </a:t>
            </a:r>
            <a:r>
              <a:rPr sz="1400" dirty="0">
                <a:latin typeface="Arial"/>
                <a:cs typeface="Arial"/>
              </a:rPr>
              <a:t>organs</a:t>
            </a:r>
            <a:r>
              <a:rPr sz="1400" spc="-25" dirty="0">
                <a:latin typeface="Arial"/>
                <a:cs typeface="Arial"/>
              </a:rPr>
              <a:t> </a:t>
            </a:r>
            <a:r>
              <a:rPr sz="1400" dirty="0">
                <a:latin typeface="Arial"/>
                <a:cs typeface="Arial"/>
              </a:rPr>
              <a:t>or</a:t>
            </a:r>
            <a:r>
              <a:rPr sz="1400" spc="-20" dirty="0">
                <a:latin typeface="Arial"/>
                <a:cs typeface="Arial"/>
              </a:rPr>
              <a:t> </a:t>
            </a:r>
            <a:r>
              <a:rPr sz="1400" dirty="0">
                <a:latin typeface="Arial"/>
                <a:cs typeface="Arial"/>
              </a:rPr>
              <a:t>area</a:t>
            </a:r>
            <a:r>
              <a:rPr sz="1400" spc="-35" dirty="0">
                <a:latin typeface="Arial"/>
                <a:cs typeface="Arial"/>
              </a:rPr>
              <a:t> </a:t>
            </a:r>
            <a:r>
              <a:rPr sz="1400" spc="-25" dirty="0">
                <a:latin typeface="Arial"/>
                <a:cs typeface="Arial"/>
              </a:rPr>
              <a:t>of </a:t>
            </a:r>
            <a:r>
              <a:rPr sz="1400" dirty="0">
                <a:latin typeface="Arial"/>
                <a:cs typeface="Arial"/>
              </a:rPr>
              <a:t>the</a:t>
            </a:r>
            <a:r>
              <a:rPr sz="1400" spc="-10" dirty="0">
                <a:latin typeface="Arial"/>
                <a:cs typeface="Arial"/>
              </a:rPr>
              <a:t> wound.</a:t>
            </a:r>
            <a:endParaRPr sz="1400">
              <a:latin typeface="Arial"/>
              <a:cs typeface="Arial"/>
            </a:endParaRPr>
          </a:p>
          <a:p>
            <a:pPr marL="12700" marR="134620" indent="272415">
              <a:lnSpc>
                <a:spcPct val="100000"/>
              </a:lnSpc>
              <a:spcBef>
                <a:spcPts val="994"/>
              </a:spcBef>
              <a:buFont typeface="Arial"/>
              <a:buAutoNum type="alphaLcParenBoth"/>
              <a:tabLst>
                <a:tab pos="285115" algn="l"/>
              </a:tabLst>
            </a:pPr>
            <a:r>
              <a:rPr sz="1400" dirty="0">
                <a:latin typeface="Arial"/>
                <a:cs typeface="Arial"/>
              </a:rPr>
              <a:t>Using</a:t>
            </a:r>
            <a:r>
              <a:rPr sz="1400" spc="-15" dirty="0">
                <a:latin typeface="Arial"/>
                <a:cs typeface="Arial"/>
              </a:rPr>
              <a:t> </a:t>
            </a:r>
            <a:r>
              <a:rPr sz="1400" dirty="0">
                <a:latin typeface="Arial"/>
                <a:cs typeface="Arial"/>
              </a:rPr>
              <a:t>the</a:t>
            </a:r>
            <a:r>
              <a:rPr sz="1400" spc="-25" dirty="0">
                <a:latin typeface="Arial"/>
                <a:cs typeface="Arial"/>
              </a:rPr>
              <a:t> </a:t>
            </a:r>
            <a:r>
              <a:rPr sz="1400" dirty="0">
                <a:latin typeface="Arial"/>
                <a:cs typeface="Arial"/>
              </a:rPr>
              <a:t>sterile</a:t>
            </a:r>
            <a:r>
              <a:rPr sz="1400" spc="-25" dirty="0">
                <a:latin typeface="Arial"/>
                <a:cs typeface="Arial"/>
              </a:rPr>
              <a:t> </a:t>
            </a:r>
            <a:r>
              <a:rPr sz="1400" dirty="0">
                <a:latin typeface="Arial"/>
                <a:cs typeface="Arial"/>
              </a:rPr>
              <a:t>side</a:t>
            </a:r>
            <a:r>
              <a:rPr sz="1400" spc="-25" dirty="0">
                <a:latin typeface="Arial"/>
                <a:cs typeface="Arial"/>
              </a:rPr>
              <a:t> of </a:t>
            </a:r>
            <a:r>
              <a:rPr sz="1400" dirty="0">
                <a:latin typeface="Arial"/>
                <a:cs typeface="Arial"/>
              </a:rPr>
              <a:t>the</a:t>
            </a:r>
            <a:r>
              <a:rPr sz="1400" spc="-15" dirty="0">
                <a:latin typeface="Arial"/>
                <a:cs typeface="Arial"/>
              </a:rPr>
              <a:t> </a:t>
            </a:r>
            <a:r>
              <a:rPr sz="1400" dirty="0">
                <a:latin typeface="Arial"/>
                <a:cs typeface="Arial"/>
              </a:rPr>
              <a:t>dressing,</a:t>
            </a:r>
            <a:r>
              <a:rPr sz="1400" spc="-30" dirty="0">
                <a:latin typeface="Arial"/>
                <a:cs typeface="Arial"/>
              </a:rPr>
              <a:t> </a:t>
            </a:r>
            <a:r>
              <a:rPr sz="1400" dirty="0">
                <a:latin typeface="Arial"/>
                <a:cs typeface="Arial"/>
              </a:rPr>
              <a:t>or</a:t>
            </a:r>
            <a:r>
              <a:rPr sz="1400" spc="-10" dirty="0">
                <a:latin typeface="Arial"/>
                <a:cs typeface="Arial"/>
              </a:rPr>
              <a:t> </a:t>
            </a:r>
            <a:r>
              <a:rPr sz="1400" dirty="0">
                <a:latin typeface="Arial"/>
                <a:cs typeface="Arial"/>
              </a:rPr>
              <a:t>other</a:t>
            </a:r>
            <a:r>
              <a:rPr sz="1400" spc="-35" dirty="0">
                <a:latin typeface="Arial"/>
                <a:cs typeface="Arial"/>
              </a:rPr>
              <a:t> </a:t>
            </a:r>
            <a:r>
              <a:rPr sz="1400" spc="-10" dirty="0">
                <a:latin typeface="Arial"/>
                <a:cs typeface="Arial"/>
              </a:rPr>
              <a:t>clean, </a:t>
            </a:r>
            <a:r>
              <a:rPr sz="1400" dirty="0">
                <a:latin typeface="Arial"/>
                <a:cs typeface="Arial"/>
              </a:rPr>
              <a:t>damp</a:t>
            </a:r>
            <a:r>
              <a:rPr sz="1400" spc="-25" dirty="0">
                <a:latin typeface="Arial"/>
                <a:cs typeface="Arial"/>
              </a:rPr>
              <a:t> </a:t>
            </a:r>
            <a:r>
              <a:rPr sz="1400" dirty="0">
                <a:latin typeface="Arial"/>
                <a:cs typeface="Arial"/>
              </a:rPr>
              <a:t>material,</a:t>
            </a:r>
            <a:r>
              <a:rPr sz="1400" spc="-35" dirty="0">
                <a:latin typeface="Arial"/>
                <a:cs typeface="Arial"/>
              </a:rPr>
              <a:t> </a:t>
            </a:r>
            <a:r>
              <a:rPr sz="1400" dirty="0">
                <a:latin typeface="Arial"/>
                <a:cs typeface="Arial"/>
              </a:rPr>
              <a:t>gather</a:t>
            </a:r>
            <a:r>
              <a:rPr sz="1400" spc="-30" dirty="0">
                <a:latin typeface="Arial"/>
                <a:cs typeface="Arial"/>
              </a:rPr>
              <a:t> </a:t>
            </a:r>
            <a:r>
              <a:rPr sz="1400" spc="-25" dirty="0">
                <a:latin typeface="Arial"/>
                <a:cs typeface="Arial"/>
              </a:rPr>
              <a:t>or </a:t>
            </a:r>
            <a:r>
              <a:rPr sz="1400" dirty="0">
                <a:latin typeface="Arial"/>
                <a:cs typeface="Arial"/>
              </a:rPr>
              <a:t>keep</a:t>
            </a:r>
            <a:r>
              <a:rPr sz="1400" spc="-25" dirty="0">
                <a:latin typeface="Arial"/>
                <a:cs typeface="Arial"/>
              </a:rPr>
              <a:t> </a:t>
            </a:r>
            <a:r>
              <a:rPr sz="1400" dirty="0">
                <a:latin typeface="Arial"/>
                <a:cs typeface="Arial"/>
              </a:rPr>
              <a:t>any</a:t>
            </a:r>
            <a:r>
              <a:rPr sz="1400" spc="-20" dirty="0">
                <a:latin typeface="Arial"/>
                <a:cs typeface="Arial"/>
              </a:rPr>
              <a:t> </a:t>
            </a:r>
            <a:r>
              <a:rPr sz="1400" dirty="0">
                <a:latin typeface="Arial"/>
                <a:cs typeface="Arial"/>
              </a:rPr>
              <a:t>protruding</a:t>
            </a:r>
            <a:r>
              <a:rPr sz="1400" spc="-30" dirty="0">
                <a:latin typeface="Arial"/>
                <a:cs typeface="Arial"/>
              </a:rPr>
              <a:t> </a:t>
            </a:r>
            <a:r>
              <a:rPr sz="1400" spc="-10" dirty="0">
                <a:latin typeface="Arial"/>
                <a:cs typeface="Arial"/>
              </a:rPr>
              <a:t>organs </a:t>
            </a:r>
            <a:r>
              <a:rPr sz="1400" dirty="0">
                <a:latin typeface="Arial"/>
                <a:cs typeface="Arial"/>
              </a:rPr>
              <a:t>near</a:t>
            </a:r>
            <a:r>
              <a:rPr sz="1400" spc="-30" dirty="0">
                <a:latin typeface="Arial"/>
                <a:cs typeface="Arial"/>
              </a:rPr>
              <a:t> </a:t>
            </a:r>
            <a:r>
              <a:rPr sz="1400" dirty="0">
                <a:latin typeface="Arial"/>
                <a:cs typeface="Arial"/>
              </a:rPr>
              <a:t>the</a:t>
            </a:r>
            <a:r>
              <a:rPr sz="1400" spc="-15" dirty="0">
                <a:latin typeface="Arial"/>
                <a:cs typeface="Arial"/>
              </a:rPr>
              <a:t> </a:t>
            </a:r>
            <a:r>
              <a:rPr sz="1400" dirty="0">
                <a:latin typeface="Arial"/>
                <a:cs typeface="Arial"/>
              </a:rPr>
              <a:t>wound</a:t>
            </a:r>
            <a:r>
              <a:rPr sz="1400" spc="-20" dirty="0">
                <a:latin typeface="Arial"/>
                <a:cs typeface="Arial"/>
              </a:rPr>
              <a:t> </a:t>
            </a:r>
            <a:r>
              <a:rPr sz="1400" dirty="0">
                <a:latin typeface="Arial"/>
                <a:cs typeface="Arial"/>
              </a:rPr>
              <a:t>and</a:t>
            </a:r>
            <a:r>
              <a:rPr sz="1400" spc="-20" dirty="0">
                <a:latin typeface="Arial"/>
                <a:cs typeface="Arial"/>
              </a:rPr>
              <a:t> </a:t>
            </a:r>
            <a:r>
              <a:rPr sz="1400" spc="-10" dirty="0">
                <a:latin typeface="Arial"/>
                <a:cs typeface="Arial"/>
              </a:rPr>
              <a:t>cover </a:t>
            </a:r>
            <a:r>
              <a:rPr sz="1400" dirty="0">
                <a:latin typeface="Arial"/>
                <a:cs typeface="Arial"/>
              </a:rPr>
              <a:t>the</a:t>
            </a:r>
            <a:r>
              <a:rPr sz="1400" spc="-10" dirty="0">
                <a:latin typeface="Arial"/>
                <a:cs typeface="Arial"/>
              </a:rPr>
              <a:t> wound.</a:t>
            </a:r>
            <a:endParaRPr sz="1400">
              <a:latin typeface="Arial"/>
              <a:cs typeface="Arial"/>
            </a:endParaRPr>
          </a:p>
          <a:p>
            <a:pPr marL="12700" marR="5080">
              <a:lnSpc>
                <a:spcPct val="100000"/>
              </a:lnSpc>
              <a:spcBef>
                <a:spcPts val="1005"/>
              </a:spcBef>
            </a:pPr>
            <a:r>
              <a:rPr sz="1400" b="1" i="1" dirty="0">
                <a:solidFill>
                  <a:srgbClr val="921828"/>
                </a:solidFill>
                <a:latin typeface="Arial"/>
                <a:cs typeface="Arial"/>
              </a:rPr>
              <a:t>NOTE:</a:t>
            </a:r>
            <a:r>
              <a:rPr sz="1400" b="1" i="1" spc="-10" dirty="0">
                <a:solidFill>
                  <a:srgbClr val="921828"/>
                </a:solidFill>
                <a:latin typeface="Arial"/>
                <a:cs typeface="Arial"/>
              </a:rPr>
              <a:t> </a:t>
            </a:r>
            <a:r>
              <a:rPr sz="1400" dirty="0">
                <a:latin typeface="Arial"/>
                <a:cs typeface="Arial"/>
              </a:rPr>
              <a:t>Do</a:t>
            </a:r>
            <a:r>
              <a:rPr sz="1400" spc="-15" dirty="0">
                <a:latin typeface="Arial"/>
                <a:cs typeface="Arial"/>
              </a:rPr>
              <a:t> </a:t>
            </a:r>
            <a:r>
              <a:rPr sz="1400" dirty="0">
                <a:latin typeface="Arial"/>
                <a:cs typeface="Arial"/>
              </a:rPr>
              <a:t>not</a:t>
            </a:r>
            <a:r>
              <a:rPr sz="1400" spc="-20" dirty="0">
                <a:latin typeface="Arial"/>
                <a:cs typeface="Arial"/>
              </a:rPr>
              <a:t> </a:t>
            </a:r>
            <a:r>
              <a:rPr sz="1400" dirty="0">
                <a:latin typeface="Arial"/>
                <a:cs typeface="Arial"/>
              </a:rPr>
              <a:t>touch</a:t>
            </a:r>
            <a:r>
              <a:rPr sz="1400" spc="-35" dirty="0">
                <a:latin typeface="Arial"/>
                <a:cs typeface="Arial"/>
              </a:rPr>
              <a:t> </a:t>
            </a:r>
            <a:r>
              <a:rPr sz="1400" spc="-10" dirty="0">
                <a:latin typeface="Arial"/>
                <a:cs typeface="Arial"/>
              </a:rPr>
              <a:t>exposed </a:t>
            </a:r>
            <a:r>
              <a:rPr sz="1400" dirty="0">
                <a:latin typeface="Arial"/>
                <a:cs typeface="Arial"/>
              </a:rPr>
              <a:t>organs</a:t>
            </a:r>
            <a:r>
              <a:rPr sz="1400" spc="-30" dirty="0">
                <a:latin typeface="Arial"/>
                <a:cs typeface="Arial"/>
              </a:rPr>
              <a:t> </a:t>
            </a:r>
            <a:r>
              <a:rPr sz="1400" dirty="0">
                <a:latin typeface="Arial"/>
                <a:cs typeface="Arial"/>
              </a:rPr>
              <a:t>with</a:t>
            </a:r>
            <a:r>
              <a:rPr sz="1400" spc="-20" dirty="0">
                <a:latin typeface="Arial"/>
                <a:cs typeface="Arial"/>
              </a:rPr>
              <a:t> </a:t>
            </a:r>
            <a:r>
              <a:rPr sz="1400" dirty="0">
                <a:latin typeface="Arial"/>
                <a:cs typeface="Arial"/>
              </a:rPr>
              <a:t>bare</a:t>
            </a:r>
            <a:r>
              <a:rPr sz="1400" spc="-35" dirty="0">
                <a:latin typeface="Arial"/>
                <a:cs typeface="Arial"/>
              </a:rPr>
              <a:t> </a:t>
            </a:r>
            <a:r>
              <a:rPr sz="1400" spc="-10" dirty="0">
                <a:latin typeface="Arial"/>
                <a:cs typeface="Arial"/>
              </a:rPr>
              <a:t>hands.</a:t>
            </a:r>
            <a:endParaRPr sz="1400">
              <a:latin typeface="Arial"/>
              <a:cs typeface="Arial"/>
            </a:endParaRPr>
          </a:p>
          <a:p>
            <a:pPr marL="12700" marR="6350" indent="264160">
              <a:lnSpc>
                <a:spcPct val="100000"/>
              </a:lnSpc>
              <a:spcBef>
                <a:spcPts val="1000"/>
              </a:spcBef>
              <a:buFont typeface="Arial"/>
              <a:buAutoNum type="alphaLcParenBoth" startAt="3"/>
              <a:tabLst>
                <a:tab pos="276860" algn="l"/>
              </a:tabLst>
            </a:pPr>
            <a:r>
              <a:rPr sz="1400" dirty="0">
                <a:latin typeface="Arial"/>
                <a:cs typeface="Arial"/>
              </a:rPr>
              <a:t>If</a:t>
            </a:r>
            <a:r>
              <a:rPr sz="1400" spc="-15" dirty="0">
                <a:latin typeface="Arial"/>
                <a:cs typeface="Arial"/>
              </a:rPr>
              <a:t> </a:t>
            </a:r>
            <a:r>
              <a:rPr sz="1400" dirty="0">
                <a:latin typeface="Arial"/>
                <a:cs typeface="Arial"/>
              </a:rPr>
              <a:t>using</a:t>
            </a:r>
            <a:r>
              <a:rPr sz="1400" spc="-20" dirty="0">
                <a:latin typeface="Arial"/>
                <a:cs typeface="Arial"/>
              </a:rPr>
              <a:t> </a:t>
            </a:r>
            <a:r>
              <a:rPr sz="1400" dirty="0">
                <a:latin typeface="Arial"/>
                <a:cs typeface="Arial"/>
              </a:rPr>
              <a:t>a</a:t>
            </a:r>
            <a:r>
              <a:rPr sz="1400" spc="-15" dirty="0">
                <a:latin typeface="Arial"/>
                <a:cs typeface="Arial"/>
              </a:rPr>
              <a:t> </a:t>
            </a:r>
            <a:r>
              <a:rPr sz="1400" dirty="0">
                <a:latin typeface="Arial"/>
                <a:cs typeface="Arial"/>
              </a:rPr>
              <a:t>dressing</a:t>
            </a:r>
            <a:r>
              <a:rPr sz="1400" spc="-30" dirty="0">
                <a:latin typeface="Arial"/>
                <a:cs typeface="Arial"/>
              </a:rPr>
              <a:t> </a:t>
            </a:r>
            <a:r>
              <a:rPr sz="1400" spc="-20" dirty="0">
                <a:latin typeface="Arial"/>
                <a:cs typeface="Arial"/>
              </a:rPr>
              <a:t>with </a:t>
            </a:r>
            <a:r>
              <a:rPr sz="1400" dirty="0">
                <a:latin typeface="Arial"/>
                <a:cs typeface="Arial"/>
              </a:rPr>
              <a:t>tails,</a:t>
            </a:r>
            <a:r>
              <a:rPr sz="1400" spc="-20" dirty="0">
                <a:latin typeface="Arial"/>
                <a:cs typeface="Arial"/>
              </a:rPr>
              <a:t> </a:t>
            </a:r>
            <a:r>
              <a:rPr sz="1400" dirty="0">
                <a:latin typeface="Arial"/>
                <a:cs typeface="Arial"/>
              </a:rPr>
              <a:t>tie</a:t>
            </a:r>
            <a:r>
              <a:rPr sz="1400" spc="-15" dirty="0">
                <a:latin typeface="Arial"/>
                <a:cs typeface="Arial"/>
              </a:rPr>
              <a:t> </a:t>
            </a:r>
            <a:r>
              <a:rPr sz="1400" dirty="0">
                <a:latin typeface="Arial"/>
                <a:cs typeface="Arial"/>
              </a:rPr>
              <a:t>loosely</a:t>
            </a:r>
            <a:r>
              <a:rPr sz="1400" spc="-20" dirty="0">
                <a:latin typeface="Arial"/>
                <a:cs typeface="Arial"/>
              </a:rPr>
              <a:t> </a:t>
            </a:r>
            <a:r>
              <a:rPr sz="1400" dirty="0">
                <a:latin typeface="Arial"/>
                <a:cs typeface="Arial"/>
              </a:rPr>
              <a:t>and</a:t>
            </a:r>
            <a:r>
              <a:rPr sz="1400" spc="-20" dirty="0">
                <a:latin typeface="Arial"/>
                <a:cs typeface="Arial"/>
              </a:rPr>
              <a:t> </a:t>
            </a:r>
            <a:r>
              <a:rPr sz="1400" dirty="0">
                <a:latin typeface="Arial"/>
                <a:cs typeface="Arial"/>
              </a:rPr>
              <a:t>do</a:t>
            </a:r>
            <a:r>
              <a:rPr sz="1400" spc="-15" dirty="0">
                <a:latin typeface="Arial"/>
                <a:cs typeface="Arial"/>
              </a:rPr>
              <a:t> </a:t>
            </a:r>
            <a:r>
              <a:rPr sz="1400" dirty="0">
                <a:latin typeface="Arial"/>
                <a:cs typeface="Arial"/>
              </a:rPr>
              <a:t>not</a:t>
            </a:r>
            <a:r>
              <a:rPr sz="1400" spc="-25" dirty="0">
                <a:latin typeface="Arial"/>
                <a:cs typeface="Arial"/>
              </a:rPr>
              <a:t> tie </a:t>
            </a:r>
            <a:r>
              <a:rPr sz="1400" dirty="0">
                <a:latin typeface="Arial"/>
                <a:cs typeface="Arial"/>
              </a:rPr>
              <a:t>directly</a:t>
            </a:r>
            <a:r>
              <a:rPr sz="1400" spc="-30" dirty="0">
                <a:latin typeface="Arial"/>
                <a:cs typeface="Arial"/>
              </a:rPr>
              <a:t> </a:t>
            </a:r>
            <a:r>
              <a:rPr sz="1400" dirty="0">
                <a:latin typeface="Arial"/>
                <a:cs typeface="Arial"/>
              </a:rPr>
              <a:t>over</a:t>
            </a:r>
            <a:r>
              <a:rPr sz="1400" spc="-20" dirty="0">
                <a:latin typeface="Arial"/>
                <a:cs typeface="Arial"/>
              </a:rPr>
              <a:t> </a:t>
            </a:r>
            <a:r>
              <a:rPr sz="1400" dirty="0">
                <a:latin typeface="Arial"/>
                <a:cs typeface="Arial"/>
              </a:rPr>
              <a:t>the</a:t>
            </a:r>
            <a:r>
              <a:rPr sz="1400" spc="-20" dirty="0">
                <a:latin typeface="Arial"/>
                <a:cs typeface="Arial"/>
              </a:rPr>
              <a:t> </a:t>
            </a:r>
            <a:r>
              <a:rPr sz="1400" spc="-10" dirty="0">
                <a:latin typeface="Arial"/>
                <a:cs typeface="Arial"/>
              </a:rPr>
              <a:t>wound.</a:t>
            </a:r>
            <a:endParaRPr sz="1400">
              <a:latin typeface="Arial"/>
              <a:cs typeface="Arial"/>
            </a:endParaRPr>
          </a:p>
        </p:txBody>
      </p:sp>
      <p:grpSp>
        <p:nvGrpSpPr>
          <p:cNvPr id="34" name="object 34"/>
          <p:cNvGrpSpPr/>
          <p:nvPr/>
        </p:nvGrpSpPr>
        <p:grpSpPr>
          <a:xfrm>
            <a:off x="341375" y="1623822"/>
            <a:ext cx="9458325" cy="5054600"/>
            <a:chOff x="341375" y="1623822"/>
            <a:chExt cx="9458325" cy="5054600"/>
          </a:xfrm>
        </p:grpSpPr>
        <p:pic>
          <p:nvPicPr>
            <p:cNvPr id="35" name="object 35"/>
            <p:cNvPicPr/>
            <p:nvPr/>
          </p:nvPicPr>
          <p:blipFill>
            <a:blip r:embed="rId9" cstate="print"/>
            <a:stretch>
              <a:fillRect/>
            </a:stretch>
          </p:blipFill>
          <p:spPr>
            <a:xfrm>
              <a:off x="9287257" y="1623822"/>
              <a:ext cx="512062" cy="445769"/>
            </a:xfrm>
            <a:prstGeom prst="rect">
              <a:avLst/>
            </a:prstGeom>
          </p:spPr>
        </p:pic>
        <p:sp>
          <p:nvSpPr>
            <p:cNvPr id="36" name="object 36"/>
            <p:cNvSpPr/>
            <p:nvPr/>
          </p:nvSpPr>
          <p:spPr>
            <a:xfrm>
              <a:off x="350900" y="6048378"/>
              <a:ext cx="3208020" cy="620395"/>
            </a:xfrm>
            <a:custGeom>
              <a:avLst/>
              <a:gdLst/>
              <a:ahLst/>
              <a:cxnLst/>
              <a:rect l="l" t="t" r="r" b="b"/>
              <a:pathLst>
                <a:path w="3208020" h="620395">
                  <a:moveTo>
                    <a:pt x="3136811" y="0"/>
                  </a:moveTo>
                  <a:lnTo>
                    <a:pt x="71208" y="0"/>
                  </a:lnTo>
                  <a:lnTo>
                    <a:pt x="43489" y="5595"/>
                  </a:lnTo>
                  <a:lnTo>
                    <a:pt x="20854" y="20854"/>
                  </a:lnTo>
                  <a:lnTo>
                    <a:pt x="5595" y="43489"/>
                  </a:lnTo>
                  <a:lnTo>
                    <a:pt x="0" y="71208"/>
                  </a:lnTo>
                  <a:lnTo>
                    <a:pt x="0" y="549046"/>
                  </a:lnTo>
                  <a:lnTo>
                    <a:pt x="5595" y="576767"/>
                  </a:lnTo>
                  <a:lnTo>
                    <a:pt x="20854" y="599406"/>
                  </a:lnTo>
                  <a:lnTo>
                    <a:pt x="43489" y="614670"/>
                  </a:lnTo>
                  <a:lnTo>
                    <a:pt x="71208" y="620268"/>
                  </a:lnTo>
                  <a:lnTo>
                    <a:pt x="3136811" y="620268"/>
                  </a:lnTo>
                  <a:lnTo>
                    <a:pt x="3164530" y="614670"/>
                  </a:lnTo>
                  <a:lnTo>
                    <a:pt x="3187165" y="599406"/>
                  </a:lnTo>
                  <a:lnTo>
                    <a:pt x="3202424" y="576767"/>
                  </a:lnTo>
                  <a:lnTo>
                    <a:pt x="3208020" y="549046"/>
                  </a:lnTo>
                  <a:lnTo>
                    <a:pt x="3208020" y="71208"/>
                  </a:lnTo>
                  <a:lnTo>
                    <a:pt x="3202424" y="43489"/>
                  </a:lnTo>
                  <a:lnTo>
                    <a:pt x="3187165" y="20854"/>
                  </a:lnTo>
                  <a:lnTo>
                    <a:pt x="3164530" y="5595"/>
                  </a:lnTo>
                  <a:lnTo>
                    <a:pt x="3136811" y="0"/>
                  </a:lnTo>
                  <a:close/>
                </a:path>
              </a:pathLst>
            </a:custGeom>
            <a:solidFill>
              <a:srgbClr val="A0C1E7">
                <a:alpha val="74510"/>
              </a:srgbClr>
            </a:solidFill>
          </p:spPr>
          <p:txBody>
            <a:bodyPr wrap="square" lIns="0" tIns="0" rIns="0" bIns="0" rtlCol="0"/>
            <a:lstStyle/>
            <a:p>
              <a:endParaRPr/>
            </a:p>
          </p:txBody>
        </p:sp>
        <p:sp>
          <p:nvSpPr>
            <p:cNvPr id="37" name="object 37"/>
            <p:cNvSpPr/>
            <p:nvPr/>
          </p:nvSpPr>
          <p:spPr>
            <a:xfrm>
              <a:off x="350900" y="6048378"/>
              <a:ext cx="3208020" cy="620395"/>
            </a:xfrm>
            <a:custGeom>
              <a:avLst/>
              <a:gdLst/>
              <a:ahLst/>
              <a:cxnLst/>
              <a:rect l="l" t="t" r="r" b="b"/>
              <a:pathLst>
                <a:path w="3208020" h="620395">
                  <a:moveTo>
                    <a:pt x="0" y="71208"/>
                  </a:moveTo>
                  <a:lnTo>
                    <a:pt x="5595" y="43489"/>
                  </a:lnTo>
                  <a:lnTo>
                    <a:pt x="20854" y="20854"/>
                  </a:lnTo>
                  <a:lnTo>
                    <a:pt x="43489" y="5595"/>
                  </a:lnTo>
                  <a:lnTo>
                    <a:pt x="71208" y="0"/>
                  </a:lnTo>
                  <a:lnTo>
                    <a:pt x="3136811" y="0"/>
                  </a:lnTo>
                  <a:lnTo>
                    <a:pt x="3164530" y="5595"/>
                  </a:lnTo>
                  <a:lnTo>
                    <a:pt x="3187165" y="20854"/>
                  </a:lnTo>
                  <a:lnTo>
                    <a:pt x="3202424" y="43489"/>
                  </a:lnTo>
                  <a:lnTo>
                    <a:pt x="3208020" y="71208"/>
                  </a:lnTo>
                  <a:lnTo>
                    <a:pt x="3208020" y="549046"/>
                  </a:lnTo>
                  <a:lnTo>
                    <a:pt x="3202424" y="576767"/>
                  </a:lnTo>
                  <a:lnTo>
                    <a:pt x="3187165" y="599406"/>
                  </a:lnTo>
                  <a:lnTo>
                    <a:pt x="3164530" y="614670"/>
                  </a:lnTo>
                  <a:lnTo>
                    <a:pt x="3136811" y="620268"/>
                  </a:lnTo>
                  <a:lnTo>
                    <a:pt x="71208" y="620268"/>
                  </a:lnTo>
                  <a:lnTo>
                    <a:pt x="43489" y="614670"/>
                  </a:lnTo>
                  <a:lnTo>
                    <a:pt x="20854" y="599406"/>
                  </a:lnTo>
                  <a:lnTo>
                    <a:pt x="5595" y="576767"/>
                  </a:lnTo>
                  <a:lnTo>
                    <a:pt x="0" y="549046"/>
                  </a:lnTo>
                  <a:lnTo>
                    <a:pt x="0" y="71208"/>
                  </a:lnTo>
                  <a:close/>
                </a:path>
              </a:pathLst>
            </a:custGeom>
            <a:ln w="19050">
              <a:solidFill>
                <a:srgbClr val="A0C1E7"/>
              </a:solidFill>
            </a:ln>
          </p:spPr>
          <p:txBody>
            <a:bodyPr wrap="square" lIns="0" tIns="0" rIns="0" bIns="0" rtlCol="0"/>
            <a:lstStyle/>
            <a:p>
              <a:endParaRPr/>
            </a:p>
          </p:txBody>
        </p:sp>
      </p:grpSp>
      <p:grpSp>
        <p:nvGrpSpPr>
          <p:cNvPr id="38" name="object 38"/>
          <p:cNvGrpSpPr/>
          <p:nvPr/>
        </p:nvGrpSpPr>
        <p:grpSpPr>
          <a:xfrm>
            <a:off x="349770" y="6003810"/>
            <a:ext cx="944244" cy="854710"/>
            <a:chOff x="349770" y="6003810"/>
            <a:chExt cx="944244" cy="854710"/>
          </a:xfrm>
        </p:grpSpPr>
        <p:pic>
          <p:nvPicPr>
            <p:cNvPr id="39" name="object 39"/>
            <p:cNvPicPr/>
            <p:nvPr/>
          </p:nvPicPr>
          <p:blipFill>
            <a:blip r:embed="rId10" cstate="print"/>
            <a:stretch>
              <a:fillRect/>
            </a:stretch>
          </p:blipFill>
          <p:spPr>
            <a:xfrm>
              <a:off x="349770" y="6003810"/>
              <a:ext cx="944105" cy="854189"/>
            </a:xfrm>
            <a:prstGeom prst="rect">
              <a:avLst/>
            </a:prstGeom>
          </p:spPr>
        </p:pic>
        <p:pic>
          <p:nvPicPr>
            <p:cNvPr id="40" name="object 40"/>
            <p:cNvPicPr/>
            <p:nvPr/>
          </p:nvPicPr>
          <p:blipFill>
            <a:blip r:embed="rId11" cstate="print"/>
            <a:stretch>
              <a:fillRect/>
            </a:stretch>
          </p:blipFill>
          <p:spPr>
            <a:xfrm>
              <a:off x="544068" y="6198120"/>
              <a:ext cx="357377" cy="391654"/>
            </a:xfrm>
            <a:prstGeom prst="rect">
              <a:avLst/>
            </a:prstGeom>
          </p:spPr>
        </p:pic>
      </p:grpSp>
      <p:pic>
        <p:nvPicPr>
          <p:cNvPr id="41" name="object 41"/>
          <p:cNvPicPr/>
          <p:nvPr/>
        </p:nvPicPr>
        <p:blipFill>
          <a:blip r:embed="rId12" cstate="print"/>
          <a:stretch>
            <a:fillRect/>
          </a:stretch>
        </p:blipFill>
        <p:spPr>
          <a:xfrm>
            <a:off x="12611" y="88813"/>
            <a:ext cx="228777" cy="228777"/>
          </a:xfrm>
          <a:prstGeom prst="rect">
            <a:avLst/>
          </a:prstGeom>
        </p:spPr>
      </p:pic>
      <p:sp>
        <p:nvSpPr>
          <p:cNvPr id="43" name="object 43"/>
          <p:cNvSpPr txBox="1"/>
          <p:nvPr/>
        </p:nvSpPr>
        <p:spPr>
          <a:xfrm>
            <a:off x="6064739" y="6025762"/>
            <a:ext cx="43180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FFFFFF"/>
                </a:solidFill>
                <a:latin typeface="Arial Black"/>
                <a:cs typeface="Arial Black"/>
              </a:rPr>
              <a:t>W</a:t>
            </a:r>
            <a:endParaRPr sz="3200">
              <a:latin typeface="Arial Black"/>
              <a:cs typeface="Arial Black"/>
            </a:endParaRPr>
          </a:p>
        </p:txBody>
      </p:sp>
      <p:sp>
        <p:nvSpPr>
          <p:cNvPr id="44" name="object 44"/>
          <p:cNvSpPr txBox="1"/>
          <p:nvPr/>
        </p:nvSpPr>
        <p:spPr>
          <a:xfrm>
            <a:off x="5035877" y="6039532"/>
            <a:ext cx="770255" cy="598170"/>
          </a:xfrm>
          <a:prstGeom prst="rect">
            <a:avLst/>
          </a:prstGeom>
        </p:spPr>
        <p:txBody>
          <a:bodyPr vert="horz" wrap="square" lIns="0" tIns="53340" rIns="0" bIns="0" rtlCol="0">
            <a:spAutoFit/>
          </a:bodyPr>
          <a:lstStyle/>
          <a:p>
            <a:pPr marL="12700">
              <a:lnSpc>
                <a:spcPct val="100000"/>
              </a:lnSpc>
              <a:spcBef>
                <a:spcPts val="420"/>
              </a:spcBef>
            </a:pPr>
            <a:r>
              <a:rPr sz="3200" dirty="0">
                <a:solidFill>
                  <a:srgbClr val="2D3334"/>
                </a:solidFill>
                <a:latin typeface="Arial Black"/>
                <a:cs typeface="Arial Black"/>
              </a:rPr>
              <a:t>P</a:t>
            </a:r>
            <a:r>
              <a:rPr sz="3200" spc="-25" dirty="0">
                <a:solidFill>
                  <a:srgbClr val="2D3334"/>
                </a:solidFill>
                <a:latin typeface="Arial Black"/>
                <a:cs typeface="Arial Black"/>
              </a:rPr>
              <a:t> </a:t>
            </a:r>
            <a:r>
              <a:rPr sz="3200" spc="-50" dirty="0">
                <a:solidFill>
                  <a:srgbClr val="2D3334"/>
                </a:solidFill>
                <a:latin typeface="Arial Black"/>
                <a:cs typeface="Arial Black"/>
              </a:rPr>
              <a:t>A</a:t>
            </a:r>
            <a:endParaRPr sz="3200">
              <a:latin typeface="Arial Black"/>
              <a:cs typeface="Arial Black"/>
            </a:endParaRPr>
          </a:p>
        </p:txBody>
      </p:sp>
      <p:sp>
        <p:nvSpPr>
          <p:cNvPr id="45" name="object 45"/>
          <p:cNvSpPr txBox="1"/>
          <p:nvPr/>
        </p:nvSpPr>
        <p:spPr>
          <a:xfrm>
            <a:off x="6774275" y="6039571"/>
            <a:ext cx="31877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2D3334"/>
                </a:solidFill>
                <a:latin typeface="Arial Black"/>
                <a:cs typeface="Arial Black"/>
              </a:rPr>
              <a:t>S</a:t>
            </a:r>
            <a:endParaRPr sz="3200">
              <a:latin typeface="Arial Black"/>
              <a:cs typeface="Arial Black"/>
            </a:endParaRPr>
          </a:p>
        </p:txBody>
      </p:sp>
      <p:sp>
        <p:nvSpPr>
          <p:cNvPr id="46" name="object 46"/>
          <p:cNvSpPr txBox="1"/>
          <p:nvPr/>
        </p:nvSpPr>
        <p:spPr>
          <a:xfrm>
            <a:off x="1052208" y="6234895"/>
            <a:ext cx="2341245" cy="252729"/>
          </a:xfrm>
          <a:prstGeom prst="rect">
            <a:avLst/>
          </a:prstGeom>
        </p:spPr>
        <p:txBody>
          <a:bodyPr vert="horz" wrap="square" lIns="0" tIns="0" rIns="0" bIns="0" rtlCol="0">
            <a:spAutoFit/>
          </a:bodyPr>
          <a:lstStyle/>
          <a:p>
            <a:pPr marL="12700">
              <a:lnSpc>
                <a:spcPts val="1870"/>
              </a:lnSpc>
            </a:pPr>
            <a:r>
              <a:rPr sz="1600" b="1" dirty="0">
                <a:latin typeface="Arial"/>
                <a:cs typeface="Arial"/>
              </a:rPr>
              <a:t>Level</a:t>
            </a:r>
            <a:r>
              <a:rPr sz="1600" b="1" spc="-25" dirty="0">
                <a:latin typeface="Arial"/>
                <a:cs typeface="Arial"/>
              </a:rPr>
              <a:t> </a:t>
            </a:r>
            <a:r>
              <a:rPr sz="1600" b="1" dirty="0">
                <a:latin typeface="Arial"/>
                <a:cs typeface="Arial"/>
              </a:rPr>
              <a:t>of</a:t>
            </a:r>
            <a:r>
              <a:rPr sz="1600" b="1" spc="-20" dirty="0">
                <a:latin typeface="Arial"/>
                <a:cs typeface="Arial"/>
              </a:rPr>
              <a:t> </a:t>
            </a:r>
            <a:r>
              <a:rPr sz="1600" b="1" dirty="0">
                <a:latin typeface="Arial"/>
                <a:cs typeface="Arial"/>
              </a:rPr>
              <a:t>Evidence:</a:t>
            </a:r>
            <a:r>
              <a:rPr sz="1600" b="1" spc="-15" dirty="0">
                <a:latin typeface="Arial"/>
                <a:cs typeface="Arial"/>
              </a:rPr>
              <a:t> </a:t>
            </a:r>
            <a:r>
              <a:rPr sz="1600" spc="-10" dirty="0">
                <a:latin typeface="Arial"/>
                <a:cs typeface="Arial"/>
              </a:rPr>
              <a:t>C-</a:t>
            </a:r>
            <a:r>
              <a:rPr sz="1600" spc="-25" dirty="0">
                <a:latin typeface="Arial"/>
                <a:cs typeface="Arial"/>
              </a:rPr>
              <a:t>LD</a:t>
            </a:r>
            <a:endParaRPr sz="1600">
              <a:latin typeface="Arial"/>
              <a:cs typeface="Arial"/>
            </a:endParaRPr>
          </a:p>
        </p:txBody>
      </p:sp>
      <p:sp>
        <p:nvSpPr>
          <p:cNvPr id="47" name="object 47"/>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48" name="object 48"/>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8</a:t>
            </a:fld>
            <a:endParaRPr spc="-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144646" y="289778"/>
            <a:ext cx="390207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17:</a:t>
            </a:r>
            <a:r>
              <a:rPr sz="2000" b="1" spc="-75" dirty="0">
                <a:solidFill>
                  <a:srgbClr val="756F6F"/>
                </a:solidFill>
                <a:latin typeface="Arial"/>
                <a:cs typeface="Arial"/>
              </a:rPr>
              <a:t> </a:t>
            </a:r>
            <a:r>
              <a:rPr sz="2000" b="1" dirty="0">
                <a:solidFill>
                  <a:srgbClr val="756F6F"/>
                </a:solidFill>
                <a:latin typeface="Arial"/>
                <a:cs typeface="Arial"/>
              </a:rPr>
              <a:t>Wound</a:t>
            </a:r>
            <a:r>
              <a:rPr sz="2000" b="1" spc="-55" dirty="0">
                <a:solidFill>
                  <a:srgbClr val="756F6F"/>
                </a:solidFill>
                <a:latin typeface="Arial"/>
                <a:cs typeface="Arial"/>
              </a:rPr>
              <a:t> </a:t>
            </a:r>
            <a:r>
              <a:rPr sz="2000" b="1" spc="-10" dirty="0">
                <a:solidFill>
                  <a:srgbClr val="756F6F"/>
                </a:solidFill>
                <a:latin typeface="Arial"/>
                <a:cs typeface="Arial"/>
              </a:rPr>
              <a:t>Management</a:t>
            </a:r>
            <a:endParaRPr sz="2000">
              <a:latin typeface="Arial"/>
              <a:cs typeface="Arial"/>
            </a:endParaRPr>
          </a:p>
        </p:txBody>
      </p:sp>
      <p:pic>
        <p:nvPicPr>
          <p:cNvPr id="3" name="object 3"/>
          <p:cNvPicPr/>
          <p:nvPr/>
        </p:nvPicPr>
        <p:blipFill>
          <a:blip r:embed="rId2" cstate="print"/>
          <a:stretch>
            <a:fillRect/>
          </a:stretch>
        </p:blipFill>
        <p:spPr>
          <a:xfrm>
            <a:off x="309372" y="255270"/>
            <a:ext cx="1172717" cy="656081"/>
          </a:xfrm>
          <a:prstGeom prst="rect">
            <a:avLst/>
          </a:prstGeom>
        </p:spPr>
      </p:pic>
      <p:sp>
        <p:nvSpPr>
          <p:cNvPr id="4" name="object 4"/>
          <p:cNvSpPr txBox="1">
            <a:spLocks noGrp="1"/>
          </p:cNvSpPr>
          <p:nvPr>
            <p:ph type="title"/>
          </p:nvPr>
        </p:nvSpPr>
        <p:spPr>
          <a:prstGeom prst="rect">
            <a:avLst/>
          </a:prstGeom>
        </p:spPr>
        <p:txBody>
          <a:bodyPr vert="horz" wrap="square" lIns="0" tIns="74295" rIns="0" bIns="0" rtlCol="0">
            <a:spAutoFit/>
          </a:bodyPr>
          <a:lstStyle/>
          <a:p>
            <a:pPr marL="834390" marR="5080" indent="-786765">
              <a:lnSpc>
                <a:spcPts val="3890"/>
              </a:lnSpc>
              <a:spcBef>
                <a:spcPts val="585"/>
              </a:spcBef>
            </a:pPr>
            <a:r>
              <a:rPr dirty="0">
                <a:solidFill>
                  <a:srgbClr val="CD9146"/>
                </a:solidFill>
              </a:rPr>
              <a:t>OPEN</a:t>
            </a:r>
            <a:r>
              <a:rPr spc="-130" dirty="0">
                <a:solidFill>
                  <a:srgbClr val="CD9146"/>
                </a:solidFill>
              </a:rPr>
              <a:t> </a:t>
            </a:r>
            <a:r>
              <a:rPr dirty="0">
                <a:solidFill>
                  <a:srgbClr val="CD9146"/>
                </a:solidFill>
              </a:rPr>
              <a:t>ABDOMINAL</a:t>
            </a:r>
            <a:r>
              <a:rPr spc="-114" dirty="0">
                <a:solidFill>
                  <a:srgbClr val="CD9146"/>
                </a:solidFill>
              </a:rPr>
              <a:t> </a:t>
            </a:r>
            <a:r>
              <a:rPr spc="-10" dirty="0">
                <a:solidFill>
                  <a:srgbClr val="CD9146"/>
                </a:solidFill>
              </a:rPr>
              <a:t>WOUND </a:t>
            </a:r>
            <a:r>
              <a:rPr spc="-10" dirty="0"/>
              <a:t>MANAGEMENT</a:t>
            </a:r>
            <a:r>
              <a:rPr spc="-175" dirty="0"/>
              <a:t> </a:t>
            </a:r>
            <a:r>
              <a:rPr spc="-10" dirty="0"/>
              <a:t>cont.</a:t>
            </a:r>
          </a:p>
        </p:txBody>
      </p:sp>
      <p:sp>
        <p:nvSpPr>
          <p:cNvPr id="5" name="object 5"/>
          <p:cNvSpPr/>
          <p:nvPr/>
        </p:nvSpPr>
        <p:spPr>
          <a:xfrm>
            <a:off x="5920740" y="5985509"/>
            <a:ext cx="719455" cy="720090"/>
          </a:xfrm>
          <a:custGeom>
            <a:avLst/>
            <a:gdLst/>
            <a:ahLst/>
            <a:cxnLst/>
            <a:rect l="l" t="t" r="r" b="b"/>
            <a:pathLst>
              <a:path w="719454" h="720090">
                <a:moveTo>
                  <a:pt x="359664" y="0"/>
                </a:moveTo>
                <a:lnTo>
                  <a:pt x="310858" y="3286"/>
                </a:lnTo>
                <a:lnTo>
                  <a:pt x="264049" y="12861"/>
                </a:lnTo>
                <a:lnTo>
                  <a:pt x="219664" y="28294"/>
                </a:lnTo>
                <a:lnTo>
                  <a:pt x="178133" y="49157"/>
                </a:lnTo>
                <a:lnTo>
                  <a:pt x="139882" y="75020"/>
                </a:lnTo>
                <a:lnTo>
                  <a:pt x="105341" y="105456"/>
                </a:lnTo>
                <a:lnTo>
                  <a:pt x="74939" y="140033"/>
                </a:lnTo>
                <a:lnTo>
                  <a:pt x="49103" y="178324"/>
                </a:lnTo>
                <a:lnTo>
                  <a:pt x="28263" y="219900"/>
                </a:lnTo>
                <a:lnTo>
                  <a:pt x="12847" y="264331"/>
                </a:lnTo>
                <a:lnTo>
                  <a:pt x="3283" y="311189"/>
                </a:lnTo>
                <a:lnTo>
                  <a:pt x="0" y="360044"/>
                </a:lnTo>
                <a:lnTo>
                  <a:pt x="3283" y="408900"/>
                </a:lnTo>
                <a:lnTo>
                  <a:pt x="12847" y="455758"/>
                </a:lnTo>
                <a:lnTo>
                  <a:pt x="28263" y="500189"/>
                </a:lnTo>
                <a:lnTo>
                  <a:pt x="49103" y="541765"/>
                </a:lnTo>
                <a:lnTo>
                  <a:pt x="74939" y="580056"/>
                </a:lnTo>
                <a:lnTo>
                  <a:pt x="105341" y="614633"/>
                </a:lnTo>
                <a:lnTo>
                  <a:pt x="139882" y="645069"/>
                </a:lnTo>
                <a:lnTo>
                  <a:pt x="178133" y="670932"/>
                </a:lnTo>
                <a:lnTo>
                  <a:pt x="219664" y="691795"/>
                </a:lnTo>
                <a:lnTo>
                  <a:pt x="264049" y="707228"/>
                </a:lnTo>
                <a:lnTo>
                  <a:pt x="310858" y="716803"/>
                </a:lnTo>
                <a:lnTo>
                  <a:pt x="359664" y="720089"/>
                </a:lnTo>
                <a:lnTo>
                  <a:pt x="408469" y="716803"/>
                </a:lnTo>
                <a:lnTo>
                  <a:pt x="455278" y="707228"/>
                </a:lnTo>
                <a:lnTo>
                  <a:pt x="499663" y="691795"/>
                </a:lnTo>
                <a:lnTo>
                  <a:pt x="541194" y="670932"/>
                </a:lnTo>
                <a:lnTo>
                  <a:pt x="579445" y="645069"/>
                </a:lnTo>
                <a:lnTo>
                  <a:pt x="613986" y="614633"/>
                </a:lnTo>
                <a:lnTo>
                  <a:pt x="644388" y="580056"/>
                </a:lnTo>
                <a:lnTo>
                  <a:pt x="670224" y="541765"/>
                </a:lnTo>
                <a:lnTo>
                  <a:pt x="691064" y="500189"/>
                </a:lnTo>
                <a:lnTo>
                  <a:pt x="706480" y="455758"/>
                </a:lnTo>
                <a:lnTo>
                  <a:pt x="716044" y="408900"/>
                </a:lnTo>
                <a:lnTo>
                  <a:pt x="719328" y="360044"/>
                </a:lnTo>
                <a:lnTo>
                  <a:pt x="716044" y="311189"/>
                </a:lnTo>
                <a:lnTo>
                  <a:pt x="706480" y="264331"/>
                </a:lnTo>
                <a:lnTo>
                  <a:pt x="691064" y="219900"/>
                </a:lnTo>
                <a:lnTo>
                  <a:pt x="670224" y="178324"/>
                </a:lnTo>
                <a:lnTo>
                  <a:pt x="644388" y="140033"/>
                </a:lnTo>
                <a:lnTo>
                  <a:pt x="613986" y="105456"/>
                </a:lnTo>
                <a:lnTo>
                  <a:pt x="579445" y="75020"/>
                </a:lnTo>
                <a:lnTo>
                  <a:pt x="541194" y="49157"/>
                </a:lnTo>
                <a:lnTo>
                  <a:pt x="499663" y="28294"/>
                </a:lnTo>
                <a:lnTo>
                  <a:pt x="455278" y="12861"/>
                </a:lnTo>
                <a:lnTo>
                  <a:pt x="408469" y="3286"/>
                </a:lnTo>
                <a:lnTo>
                  <a:pt x="359664" y="0"/>
                </a:lnTo>
                <a:close/>
              </a:path>
            </a:pathLst>
          </a:custGeom>
          <a:solidFill>
            <a:srgbClr val="D7D9D7"/>
          </a:solidFill>
        </p:spPr>
        <p:txBody>
          <a:bodyPr wrap="square" lIns="0" tIns="0" rIns="0" bIns="0" rtlCol="0"/>
          <a:lstStyle/>
          <a:p>
            <a:endParaRPr/>
          </a:p>
        </p:txBody>
      </p:sp>
      <p:sp>
        <p:nvSpPr>
          <p:cNvPr id="6" name="object 6"/>
          <p:cNvSpPr txBox="1"/>
          <p:nvPr/>
        </p:nvSpPr>
        <p:spPr>
          <a:xfrm>
            <a:off x="861855" y="4035743"/>
            <a:ext cx="2047875" cy="1001394"/>
          </a:xfrm>
          <a:prstGeom prst="rect">
            <a:avLst/>
          </a:prstGeom>
        </p:spPr>
        <p:txBody>
          <a:bodyPr vert="horz" wrap="square" lIns="0" tIns="12700" rIns="0" bIns="0" rtlCol="0">
            <a:spAutoFit/>
          </a:bodyPr>
          <a:lstStyle/>
          <a:p>
            <a:pPr marL="12700" marR="5080">
              <a:lnSpc>
                <a:spcPct val="100000"/>
              </a:lnSpc>
              <a:spcBef>
                <a:spcPts val="100"/>
              </a:spcBef>
            </a:pPr>
            <a:r>
              <a:rPr sz="1600" b="1" dirty="0">
                <a:latin typeface="Arial"/>
                <a:cs typeface="Arial"/>
              </a:rPr>
              <a:t>Assess</a:t>
            </a:r>
            <a:r>
              <a:rPr sz="1600" b="1" spc="-30" dirty="0">
                <a:latin typeface="Arial"/>
                <a:cs typeface="Arial"/>
              </a:rPr>
              <a:t> </a:t>
            </a:r>
            <a:r>
              <a:rPr sz="1600" b="1" dirty="0">
                <a:latin typeface="Arial"/>
                <a:cs typeface="Arial"/>
              </a:rPr>
              <a:t>and</a:t>
            </a:r>
            <a:r>
              <a:rPr sz="1600" b="1" spc="-20" dirty="0">
                <a:latin typeface="Arial"/>
                <a:cs typeface="Arial"/>
              </a:rPr>
              <a:t> </a:t>
            </a:r>
            <a:r>
              <a:rPr sz="1600" b="1" dirty="0">
                <a:latin typeface="Arial"/>
                <a:cs typeface="Arial"/>
              </a:rPr>
              <a:t>treat</a:t>
            </a:r>
            <a:r>
              <a:rPr sz="1600" b="1" spc="-5" dirty="0">
                <a:latin typeface="Arial"/>
                <a:cs typeface="Arial"/>
              </a:rPr>
              <a:t> </a:t>
            </a:r>
            <a:r>
              <a:rPr sz="1600" spc="-25" dirty="0">
                <a:latin typeface="Arial"/>
                <a:cs typeface="Arial"/>
              </a:rPr>
              <a:t>the </a:t>
            </a:r>
            <a:r>
              <a:rPr sz="1600" dirty="0">
                <a:latin typeface="Arial"/>
                <a:cs typeface="Arial"/>
              </a:rPr>
              <a:t>casualty</a:t>
            </a:r>
            <a:r>
              <a:rPr sz="1600" spc="-35" dirty="0">
                <a:latin typeface="Arial"/>
                <a:cs typeface="Arial"/>
              </a:rPr>
              <a:t> </a:t>
            </a:r>
            <a:r>
              <a:rPr sz="1600" dirty="0">
                <a:latin typeface="Arial"/>
                <a:cs typeface="Arial"/>
              </a:rPr>
              <a:t>for</a:t>
            </a:r>
            <a:r>
              <a:rPr sz="1600" spc="-10" dirty="0">
                <a:latin typeface="Arial"/>
                <a:cs typeface="Arial"/>
              </a:rPr>
              <a:t> </a:t>
            </a:r>
            <a:r>
              <a:rPr sz="1600" dirty="0">
                <a:latin typeface="Arial"/>
                <a:cs typeface="Arial"/>
              </a:rPr>
              <a:t>shock</a:t>
            </a:r>
            <a:r>
              <a:rPr sz="1600" spc="-35" dirty="0">
                <a:latin typeface="Arial"/>
                <a:cs typeface="Arial"/>
              </a:rPr>
              <a:t> </a:t>
            </a:r>
            <a:r>
              <a:rPr sz="1600" spc="-25" dirty="0">
                <a:latin typeface="Arial"/>
                <a:cs typeface="Arial"/>
              </a:rPr>
              <a:t>and </a:t>
            </a:r>
            <a:r>
              <a:rPr sz="1600" dirty="0">
                <a:latin typeface="Arial"/>
                <a:cs typeface="Arial"/>
              </a:rPr>
              <a:t>continue</a:t>
            </a:r>
            <a:r>
              <a:rPr sz="1600" spc="-25" dirty="0">
                <a:latin typeface="Arial"/>
                <a:cs typeface="Arial"/>
              </a:rPr>
              <a:t> </a:t>
            </a:r>
            <a:r>
              <a:rPr sz="1600" dirty="0">
                <a:latin typeface="Arial"/>
                <a:cs typeface="Arial"/>
              </a:rPr>
              <a:t>to</a:t>
            </a:r>
            <a:r>
              <a:rPr sz="1600" spc="-20" dirty="0">
                <a:latin typeface="Arial"/>
                <a:cs typeface="Arial"/>
              </a:rPr>
              <a:t> </a:t>
            </a:r>
            <a:r>
              <a:rPr sz="1600" spc="-10" dirty="0">
                <a:latin typeface="Arial"/>
                <a:cs typeface="Arial"/>
              </a:rPr>
              <a:t>reassess periodically</a:t>
            </a:r>
            <a:endParaRPr sz="1600">
              <a:latin typeface="Arial"/>
              <a:cs typeface="Arial"/>
            </a:endParaRPr>
          </a:p>
        </p:txBody>
      </p:sp>
      <p:sp>
        <p:nvSpPr>
          <p:cNvPr id="7" name="object 7"/>
          <p:cNvSpPr txBox="1"/>
          <p:nvPr/>
        </p:nvSpPr>
        <p:spPr>
          <a:xfrm>
            <a:off x="3711635" y="4035540"/>
            <a:ext cx="2216150" cy="1000760"/>
          </a:xfrm>
          <a:prstGeom prst="rect">
            <a:avLst/>
          </a:prstGeom>
        </p:spPr>
        <p:txBody>
          <a:bodyPr vert="horz" wrap="square" lIns="0" tIns="12700" rIns="0" bIns="0" rtlCol="0">
            <a:spAutoFit/>
          </a:bodyPr>
          <a:lstStyle/>
          <a:p>
            <a:pPr marL="12700" marR="5080">
              <a:lnSpc>
                <a:spcPct val="100000"/>
              </a:lnSpc>
              <a:spcBef>
                <a:spcPts val="100"/>
              </a:spcBef>
            </a:pPr>
            <a:r>
              <a:rPr sz="1600" b="1" dirty="0">
                <a:latin typeface="Arial"/>
                <a:cs typeface="Arial"/>
              </a:rPr>
              <a:t>Prevent</a:t>
            </a:r>
            <a:r>
              <a:rPr sz="1600" b="1" spc="-40" dirty="0">
                <a:latin typeface="Arial"/>
                <a:cs typeface="Arial"/>
              </a:rPr>
              <a:t> </a:t>
            </a:r>
            <a:r>
              <a:rPr sz="1600" dirty="0">
                <a:latin typeface="Arial"/>
                <a:cs typeface="Arial"/>
              </a:rPr>
              <a:t>hypothermia</a:t>
            </a:r>
            <a:r>
              <a:rPr sz="1600" spc="-35" dirty="0">
                <a:latin typeface="Arial"/>
                <a:cs typeface="Arial"/>
              </a:rPr>
              <a:t> </a:t>
            </a:r>
            <a:r>
              <a:rPr sz="1600" spc="-25" dirty="0">
                <a:latin typeface="Arial"/>
                <a:cs typeface="Arial"/>
              </a:rPr>
              <a:t>as </a:t>
            </a:r>
            <a:r>
              <a:rPr sz="1600" dirty="0">
                <a:latin typeface="Arial"/>
                <a:cs typeface="Arial"/>
              </a:rPr>
              <a:t>exposed</a:t>
            </a:r>
            <a:r>
              <a:rPr sz="1600" spc="-30" dirty="0">
                <a:latin typeface="Arial"/>
                <a:cs typeface="Arial"/>
              </a:rPr>
              <a:t> </a:t>
            </a:r>
            <a:r>
              <a:rPr sz="1600" spc="-10" dirty="0">
                <a:latin typeface="Arial"/>
                <a:cs typeface="Arial"/>
              </a:rPr>
              <a:t>abdominal </a:t>
            </a:r>
            <a:r>
              <a:rPr sz="1600" dirty="0">
                <a:latin typeface="Arial"/>
                <a:cs typeface="Arial"/>
              </a:rPr>
              <a:t>contents</a:t>
            </a:r>
            <a:r>
              <a:rPr sz="1600" spc="-25" dirty="0">
                <a:latin typeface="Arial"/>
                <a:cs typeface="Arial"/>
              </a:rPr>
              <a:t> </a:t>
            </a:r>
            <a:r>
              <a:rPr sz="1600" dirty="0">
                <a:latin typeface="Arial"/>
                <a:cs typeface="Arial"/>
              </a:rPr>
              <a:t>will</a:t>
            </a:r>
            <a:r>
              <a:rPr sz="1600" spc="-40" dirty="0">
                <a:latin typeface="Arial"/>
                <a:cs typeface="Arial"/>
              </a:rPr>
              <a:t> </a:t>
            </a:r>
            <a:r>
              <a:rPr sz="1600" dirty="0">
                <a:latin typeface="Arial"/>
                <a:cs typeface="Arial"/>
              </a:rPr>
              <a:t>result</a:t>
            </a:r>
            <a:r>
              <a:rPr sz="1600" spc="-25" dirty="0">
                <a:latin typeface="Arial"/>
                <a:cs typeface="Arial"/>
              </a:rPr>
              <a:t> in </a:t>
            </a:r>
            <a:r>
              <a:rPr sz="1600" dirty="0">
                <a:latin typeface="Arial"/>
                <a:cs typeface="Arial"/>
              </a:rPr>
              <a:t>more</a:t>
            </a:r>
            <a:r>
              <a:rPr sz="1600" spc="-20" dirty="0">
                <a:latin typeface="Arial"/>
                <a:cs typeface="Arial"/>
              </a:rPr>
              <a:t> </a:t>
            </a:r>
            <a:r>
              <a:rPr sz="1600" dirty="0">
                <a:latin typeface="Arial"/>
                <a:cs typeface="Arial"/>
              </a:rPr>
              <a:t>rapid</a:t>
            </a:r>
            <a:r>
              <a:rPr sz="1600" spc="-25" dirty="0">
                <a:latin typeface="Arial"/>
                <a:cs typeface="Arial"/>
              </a:rPr>
              <a:t> </a:t>
            </a:r>
            <a:r>
              <a:rPr sz="1600" dirty="0">
                <a:latin typeface="Arial"/>
                <a:cs typeface="Arial"/>
              </a:rPr>
              <a:t>heat</a:t>
            </a:r>
            <a:r>
              <a:rPr sz="1600" spc="-15" dirty="0">
                <a:latin typeface="Arial"/>
                <a:cs typeface="Arial"/>
              </a:rPr>
              <a:t> </a:t>
            </a:r>
            <a:r>
              <a:rPr sz="1600" spc="-20" dirty="0">
                <a:latin typeface="Arial"/>
                <a:cs typeface="Arial"/>
              </a:rPr>
              <a:t>loss</a:t>
            </a:r>
            <a:endParaRPr sz="1600">
              <a:latin typeface="Arial"/>
              <a:cs typeface="Arial"/>
            </a:endParaRPr>
          </a:p>
        </p:txBody>
      </p:sp>
      <p:sp>
        <p:nvSpPr>
          <p:cNvPr id="8" name="object 8"/>
          <p:cNvSpPr txBox="1"/>
          <p:nvPr/>
        </p:nvSpPr>
        <p:spPr>
          <a:xfrm>
            <a:off x="6648900" y="4035133"/>
            <a:ext cx="2186305" cy="1245235"/>
          </a:xfrm>
          <a:prstGeom prst="rect">
            <a:avLst/>
          </a:prstGeom>
        </p:spPr>
        <p:txBody>
          <a:bodyPr vert="horz" wrap="square" lIns="0" tIns="12700" rIns="0" bIns="0" rtlCol="0">
            <a:spAutoFit/>
          </a:bodyPr>
          <a:lstStyle/>
          <a:p>
            <a:pPr marL="12700" marR="5080">
              <a:lnSpc>
                <a:spcPct val="100000"/>
              </a:lnSpc>
              <a:spcBef>
                <a:spcPts val="100"/>
              </a:spcBef>
            </a:pPr>
            <a:r>
              <a:rPr sz="1600" b="1" dirty="0">
                <a:latin typeface="Arial"/>
                <a:cs typeface="Arial"/>
              </a:rPr>
              <a:t>Document</a:t>
            </a:r>
            <a:r>
              <a:rPr sz="1600" b="1" spc="-40" dirty="0">
                <a:latin typeface="Arial"/>
                <a:cs typeface="Arial"/>
              </a:rPr>
              <a:t> </a:t>
            </a:r>
            <a:r>
              <a:rPr sz="1600" dirty="0">
                <a:latin typeface="Arial"/>
                <a:cs typeface="Arial"/>
              </a:rPr>
              <a:t>all</a:t>
            </a:r>
            <a:r>
              <a:rPr sz="1600" spc="-35" dirty="0">
                <a:latin typeface="Arial"/>
                <a:cs typeface="Arial"/>
              </a:rPr>
              <a:t> </a:t>
            </a:r>
            <a:r>
              <a:rPr sz="1600" spc="-10" dirty="0">
                <a:latin typeface="Arial"/>
                <a:cs typeface="Arial"/>
              </a:rPr>
              <a:t>findings </a:t>
            </a:r>
            <a:r>
              <a:rPr sz="1600" dirty="0">
                <a:latin typeface="Arial"/>
                <a:cs typeface="Arial"/>
              </a:rPr>
              <a:t>and</a:t>
            </a:r>
            <a:r>
              <a:rPr sz="1600" spc="-30" dirty="0">
                <a:latin typeface="Arial"/>
                <a:cs typeface="Arial"/>
              </a:rPr>
              <a:t> </a:t>
            </a:r>
            <a:r>
              <a:rPr sz="1600" dirty="0">
                <a:latin typeface="Arial"/>
                <a:cs typeface="Arial"/>
              </a:rPr>
              <a:t>treatments on</a:t>
            </a:r>
            <a:r>
              <a:rPr sz="1600" spc="-25" dirty="0">
                <a:latin typeface="Arial"/>
                <a:cs typeface="Arial"/>
              </a:rPr>
              <a:t> </a:t>
            </a:r>
            <a:r>
              <a:rPr sz="1600" dirty="0">
                <a:latin typeface="Arial"/>
                <a:cs typeface="Arial"/>
              </a:rPr>
              <a:t>a</a:t>
            </a:r>
            <a:r>
              <a:rPr sz="1600" spc="-25" dirty="0">
                <a:latin typeface="Arial"/>
                <a:cs typeface="Arial"/>
              </a:rPr>
              <a:t> DD </a:t>
            </a:r>
            <a:r>
              <a:rPr sz="1600" dirty="0">
                <a:latin typeface="Arial"/>
                <a:cs typeface="Arial"/>
              </a:rPr>
              <a:t>Form</a:t>
            </a:r>
            <a:r>
              <a:rPr sz="1600" spc="-25" dirty="0">
                <a:latin typeface="Arial"/>
                <a:cs typeface="Arial"/>
              </a:rPr>
              <a:t> </a:t>
            </a:r>
            <a:r>
              <a:rPr sz="1600" dirty="0">
                <a:latin typeface="Arial"/>
                <a:cs typeface="Arial"/>
              </a:rPr>
              <a:t>1380</a:t>
            </a:r>
            <a:r>
              <a:rPr sz="1600" spc="-25" dirty="0">
                <a:latin typeface="Arial"/>
                <a:cs typeface="Arial"/>
              </a:rPr>
              <a:t> </a:t>
            </a:r>
            <a:r>
              <a:rPr sz="1600" spc="-20" dirty="0">
                <a:latin typeface="Arial"/>
                <a:cs typeface="Arial"/>
              </a:rPr>
              <a:t>TCCC</a:t>
            </a:r>
            <a:endParaRPr sz="1600">
              <a:latin typeface="Arial"/>
              <a:cs typeface="Arial"/>
            </a:endParaRPr>
          </a:p>
          <a:p>
            <a:pPr marL="12700" marR="83185">
              <a:lnSpc>
                <a:spcPct val="100000"/>
              </a:lnSpc>
            </a:pPr>
            <a:r>
              <a:rPr sz="1600" dirty="0">
                <a:latin typeface="Arial"/>
                <a:cs typeface="Arial"/>
              </a:rPr>
              <a:t>Casualty</a:t>
            </a:r>
            <a:r>
              <a:rPr sz="1600" spc="-40" dirty="0">
                <a:latin typeface="Arial"/>
                <a:cs typeface="Arial"/>
              </a:rPr>
              <a:t> </a:t>
            </a:r>
            <a:r>
              <a:rPr sz="1600" dirty="0">
                <a:latin typeface="Arial"/>
                <a:cs typeface="Arial"/>
              </a:rPr>
              <a:t>Card</a:t>
            </a:r>
            <a:r>
              <a:rPr sz="1600" spc="-25" dirty="0">
                <a:latin typeface="Arial"/>
                <a:cs typeface="Arial"/>
              </a:rPr>
              <a:t> and </a:t>
            </a:r>
            <a:r>
              <a:rPr sz="1600" dirty="0">
                <a:latin typeface="Arial"/>
                <a:cs typeface="Arial"/>
              </a:rPr>
              <a:t>attach</a:t>
            </a:r>
            <a:r>
              <a:rPr sz="1600" spc="-20" dirty="0">
                <a:latin typeface="Arial"/>
                <a:cs typeface="Arial"/>
              </a:rPr>
              <a:t> </a:t>
            </a:r>
            <a:r>
              <a:rPr sz="1600" dirty="0">
                <a:latin typeface="Arial"/>
                <a:cs typeface="Arial"/>
              </a:rPr>
              <a:t>it</a:t>
            </a:r>
            <a:r>
              <a:rPr sz="1600" spc="-20" dirty="0">
                <a:latin typeface="Arial"/>
                <a:cs typeface="Arial"/>
              </a:rPr>
              <a:t> </a:t>
            </a:r>
            <a:r>
              <a:rPr sz="1600" dirty="0">
                <a:latin typeface="Arial"/>
                <a:cs typeface="Arial"/>
              </a:rPr>
              <a:t>to</a:t>
            </a:r>
            <a:r>
              <a:rPr sz="1600" spc="-15" dirty="0">
                <a:latin typeface="Arial"/>
                <a:cs typeface="Arial"/>
              </a:rPr>
              <a:t> </a:t>
            </a:r>
            <a:r>
              <a:rPr sz="1600" dirty="0">
                <a:latin typeface="Arial"/>
                <a:cs typeface="Arial"/>
              </a:rPr>
              <a:t>the</a:t>
            </a:r>
            <a:r>
              <a:rPr sz="1600" spc="-20" dirty="0">
                <a:latin typeface="Arial"/>
                <a:cs typeface="Arial"/>
              </a:rPr>
              <a:t> </a:t>
            </a:r>
            <a:r>
              <a:rPr sz="1600" spc="-10" dirty="0">
                <a:latin typeface="Arial"/>
                <a:cs typeface="Arial"/>
              </a:rPr>
              <a:t>casualty</a:t>
            </a:r>
            <a:endParaRPr sz="1600">
              <a:latin typeface="Arial"/>
              <a:cs typeface="Arial"/>
            </a:endParaRPr>
          </a:p>
        </p:txBody>
      </p:sp>
      <p:sp>
        <p:nvSpPr>
          <p:cNvPr id="9" name="object 9"/>
          <p:cNvSpPr/>
          <p:nvPr/>
        </p:nvSpPr>
        <p:spPr>
          <a:xfrm>
            <a:off x="401574" y="4030217"/>
            <a:ext cx="382270" cy="382270"/>
          </a:xfrm>
          <a:custGeom>
            <a:avLst/>
            <a:gdLst/>
            <a:ahLst/>
            <a:cxnLst/>
            <a:rect l="l" t="t" r="r" b="b"/>
            <a:pathLst>
              <a:path w="382270" h="382270">
                <a:moveTo>
                  <a:pt x="190881" y="0"/>
                </a:moveTo>
                <a:lnTo>
                  <a:pt x="147113" y="5041"/>
                </a:lnTo>
                <a:lnTo>
                  <a:pt x="106935" y="19401"/>
                </a:lnTo>
                <a:lnTo>
                  <a:pt x="71493" y="41933"/>
                </a:lnTo>
                <a:lnTo>
                  <a:pt x="41933" y="71493"/>
                </a:lnTo>
                <a:lnTo>
                  <a:pt x="19401" y="106935"/>
                </a:lnTo>
                <a:lnTo>
                  <a:pt x="5041" y="147113"/>
                </a:lnTo>
                <a:lnTo>
                  <a:pt x="0" y="190880"/>
                </a:lnTo>
                <a:lnTo>
                  <a:pt x="5041" y="234648"/>
                </a:lnTo>
                <a:lnTo>
                  <a:pt x="19401" y="274826"/>
                </a:lnTo>
                <a:lnTo>
                  <a:pt x="41933" y="310268"/>
                </a:lnTo>
                <a:lnTo>
                  <a:pt x="71493" y="339828"/>
                </a:lnTo>
                <a:lnTo>
                  <a:pt x="106935" y="362360"/>
                </a:lnTo>
                <a:lnTo>
                  <a:pt x="147113" y="376720"/>
                </a:lnTo>
                <a:lnTo>
                  <a:pt x="190881" y="381761"/>
                </a:lnTo>
                <a:lnTo>
                  <a:pt x="234648" y="376720"/>
                </a:lnTo>
                <a:lnTo>
                  <a:pt x="274826" y="362360"/>
                </a:lnTo>
                <a:lnTo>
                  <a:pt x="310268" y="339828"/>
                </a:lnTo>
                <a:lnTo>
                  <a:pt x="339828" y="310268"/>
                </a:lnTo>
                <a:lnTo>
                  <a:pt x="362360" y="274826"/>
                </a:lnTo>
                <a:lnTo>
                  <a:pt x="376720" y="234648"/>
                </a:lnTo>
                <a:lnTo>
                  <a:pt x="381762" y="190880"/>
                </a:lnTo>
                <a:lnTo>
                  <a:pt x="376720" y="147113"/>
                </a:lnTo>
                <a:lnTo>
                  <a:pt x="362360" y="106935"/>
                </a:lnTo>
                <a:lnTo>
                  <a:pt x="339828" y="71493"/>
                </a:lnTo>
                <a:lnTo>
                  <a:pt x="310268" y="41933"/>
                </a:lnTo>
                <a:lnTo>
                  <a:pt x="274826" y="19401"/>
                </a:lnTo>
                <a:lnTo>
                  <a:pt x="234648" y="5041"/>
                </a:lnTo>
                <a:lnTo>
                  <a:pt x="190881" y="0"/>
                </a:lnTo>
                <a:close/>
              </a:path>
            </a:pathLst>
          </a:custGeom>
          <a:solidFill>
            <a:srgbClr val="CD9146"/>
          </a:solidFill>
        </p:spPr>
        <p:txBody>
          <a:bodyPr wrap="square" lIns="0" tIns="0" rIns="0" bIns="0" rtlCol="0"/>
          <a:lstStyle/>
          <a:p>
            <a:endParaRPr/>
          </a:p>
        </p:txBody>
      </p:sp>
      <p:sp>
        <p:nvSpPr>
          <p:cNvPr id="10" name="object 10"/>
          <p:cNvSpPr txBox="1"/>
          <p:nvPr/>
        </p:nvSpPr>
        <p:spPr>
          <a:xfrm>
            <a:off x="452390" y="4065227"/>
            <a:ext cx="280670" cy="299720"/>
          </a:xfrm>
          <a:prstGeom prst="rect">
            <a:avLst/>
          </a:prstGeom>
        </p:spPr>
        <p:txBody>
          <a:bodyPr vert="horz" wrap="square" lIns="0" tIns="12700" rIns="0" bIns="0" rtlCol="0">
            <a:spAutoFit/>
          </a:bodyPr>
          <a:lstStyle/>
          <a:p>
            <a:pPr marL="12700">
              <a:lnSpc>
                <a:spcPct val="100000"/>
              </a:lnSpc>
              <a:spcBef>
                <a:spcPts val="100"/>
              </a:spcBef>
            </a:pPr>
            <a:r>
              <a:rPr sz="1800" b="1" spc="-25" dirty="0">
                <a:solidFill>
                  <a:srgbClr val="FFFFFF"/>
                </a:solidFill>
                <a:latin typeface="Arial"/>
                <a:cs typeface="Arial"/>
              </a:rPr>
              <a:t>10</a:t>
            </a:r>
            <a:endParaRPr sz="1800">
              <a:latin typeface="Arial"/>
              <a:cs typeface="Arial"/>
            </a:endParaRPr>
          </a:p>
        </p:txBody>
      </p:sp>
      <p:sp>
        <p:nvSpPr>
          <p:cNvPr id="11" name="object 11"/>
          <p:cNvSpPr/>
          <p:nvPr/>
        </p:nvSpPr>
        <p:spPr>
          <a:xfrm>
            <a:off x="3238500" y="4030217"/>
            <a:ext cx="382270" cy="382270"/>
          </a:xfrm>
          <a:custGeom>
            <a:avLst/>
            <a:gdLst/>
            <a:ahLst/>
            <a:cxnLst/>
            <a:rect l="l" t="t" r="r" b="b"/>
            <a:pathLst>
              <a:path w="382270" h="382270">
                <a:moveTo>
                  <a:pt x="190881" y="0"/>
                </a:moveTo>
                <a:lnTo>
                  <a:pt x="147113" y="5041"/>
                </a:lnTo>
                <a:lnTo>
                  <a:pt x="106935" y="19401"/>
                </a:lnTo>
                <a:lnTo>
                  <a:pt x="71493" y="41933"/>
                </a:lnTo>
                <a:lnTo>
                  <a:pt x="41933" y="71493"/>
                </a:lnTo>
                <a:lnTo>
                  <a:pt x="19401" y="106935"/>
                </a:lnTo>
                <a:lnTo>
                  <a:pt x="5041" y="147113"/>
                </a:lnTo>
                <a:lnTo>
                  <a:pt x="0" y="190880"/>
                </a:lnTo>
                <a:lnTo>
                  <a:pt x="5041" y="234648"/>
                </a:lnTo>
                <a:lnTo>
                  <a:pt x="19401" y="274826"/>
                </a:lnTo>
                <a:lnTo>
                  <a:pt x="41933" y="310268"/>
                </a:lnTo>
                <a:lnTo>
                  <a:pt x="71493" y="339828"/>
                </a:lnTo>
                <a:lnTo>
                  <a:pt x="106935" y="362360"/>
                </a:lnTo>
                <a:lnTo>
                  <a:pt x="147113" y="376720"/>
                </a:lnTo>
                <a:lnTo>
                  <a:pt x="190881" y="381761"/>
                </a:lnTo>
                <a:lnTo>
                  <a:pt x="234648" y="376720"/>
                </a:lnTo>
                <a:lnTo>
                  <a:pt x="274826" y="362360"/>
                </a:lnTo>
                <a:lnTo>
                  <a:pt x="310268" y="339828"/>
                </a:lnTo>
                <a:lnTo>
                  <a:pt x="339828" y="310268"/>
                </a:lnTo>
                <a:lnTo>
                  <a:pt x="362360" y="274826"/>
                </a:lnTo>
                <a:lnTo>
                  <a:pt x="376720" y="234648"/>
                </a:lnTo>
                <a:lnTo>
                  <a:pt x="381762" y="190880"/>
                </a:lnTo>
                <a:lnTo>
                  <a:pt x="376720" y="147113"/>
                </a:lnTo>
                <a:lnTo>
                  <a:pt x="362360" y="106935"/>
                </a:lnTo>
                <a:lnTo>
                  <a:pt x="339828" y="71493"/>
                </a:lnTo>
                <a:lnTo>
                  <a:pt x="310268" y="41933"/>
                </a:lnTo>
                <a:lnTo>
                  <a:pt x="274826" y="19401"/>
                </a:lnTo>
                <a:lnTo>
                  <a:pt x="234648" y="5041"/>
                </a:lnTo>
                <a:lnTo>
                  <a:pt x="190881" y="0"/>
                </a:lnTo>
                <a:close/>
              </a:path>
            </a:pathLst>
          </a:custGeom>
          <a:solidFill>
            <a:srgbClr val="CD9146"/>
          </a:solidFill>
        </p:spPr>
        <p:txBody>
          <a:bodyPr wrap="square" lIns="0" tIns="0" rIns="0" bIns="0" rtlCol="0"/>
          <a:lstStyle/>
          <a:p>
            <a:endParaRPr/>
          </a:p>
        </p:txBody>
      </p:sp>
      <p:sp>
        <p:nvSpPr>
          <p:cNvPr id="12" name="object 12"/>
          <p:cNvSpPr txBox="1"/>
          <p:nvPr/>
        </p:nvSpPr>
        <p:spPr>
          <a:xfrm>
            <a:off x="3289282" y="4065227"/>
            <a:ext cx="280670" cy="299720"/>
          </a:xfrm>
          <a:prstGeom prst="rect">
            <a:avLst/>
          </a:prstGeom>
        </p:spPr>
        <p:txBody>
          <a:bodyPr vert="horz" wrap="square" lIns="0" tIns="12700" rIns="0" bIns="0" rtlCol="0">
            <a:spAutoFit/>
          </a:bodyPr>
          <a:lstStyle/>
          <a:p>
            <a:pPr marL="12700">
              <a:lnSpc>
                <a:spcPct val="100000"/>
              </a:lnSpc>
              <a:spcBef>
                <a:spcPts val="100"/>
              </a:spcBef>
            </a:pPr>
            <a:r>
              <a:rPr sz="1800" b="1" spc="-25" dirty="0">
                <a:solidFill>
                  <a:srgbClr val="FFFFFF"/>
                </a:solidFill>
                <a:latin typeface="Arial"/>
                <a:cs typeface="Arial"/>
              </a:rPr>
              <a:t>11</a:t>
            </a:r>
            <a:endParaRPr sz="1800">
              <a:latin typeface="Arial"/>
              <a:cs typeface="Arial"/>
            </a:endParaRPr>
          </a:p>
        </p:txBody>
      </p:sp>
      <p:sp>
        <p:nvSpPr>
          <p:cNvPr id="13" name="object 13"/>
          <p:cNvSpPr/>
          <p:nvPr/>
        </p:nvSpPr>
        <p:spPr>
          <a:xfrm>
            <a:off x="6176009" y="4030217"/>
            <a:ext cx="381000" cy="382270"/>
          </a:xfrm>
          <a:custGeom>
            <a:avLst/>
            <a:gdLst/>
            <a:ahLst/>
            <a:cxnLst/>
            <a:rect l="l" t="t" r="r" b="b"/>
            <a:pathLst>
              <a:path w="381000" h="382270">
                <a:moveTo>
                  <a:pt x="190500" y="0"/>
                </a:moveTo>
                <a:lnTo>
                  <a:pt x="146821" y="5041"/>
                </a:lnTo>
                <a:lnTo>
                  <a:pt x="106724" y="19401"/>
                </a:lnTo>
                <a:lnTo>
                  <a:pt x="71353" y="41933"/>
                </a:lnTo>
                <a:lnTo>
                  <a:pt x="41851" y="71493"/>
                </a:lnTo>
                <a:lnTo>
                  <a:pt x="19363" y="106935"/>
                </a:lnTo>
                <a:lnTo>
                  <a:pt x="5031" y="147113"/>
                </a:lnTo>
                <a:lnTo>
                  <a:pt x="0" y="190880"/>
                </a:lnTo>
                <a:lnTo>
                  <a:pt x="5031" y="234648"/>
                </a:lnTo>
                <a:lnTo>
                  <a:pt x="19363" y="274826"/>
                </a:lnTo>
                <a:lnTo>
                  <a:pt x="41851" y="310268"/>
                </a:lnTo>
                <a:lnTo>
                  <a:pt x="71353" y="339828"/>
                </a:lnTo>
                <a:lnTo>
                  <a:pt x="106724" y="362360"/>
                </a:lnTo>
                <a:lnTo>
                  <a:pt x="146821" y="376720"/>
                </a:lnTo>
                <a:lnTo>
                  <a:pt x="190500" y="381761"/>
                </a:lnTo>
                <a:lnTo>
                  <a:pt x="234178" y="376720"/>
                </a:lnTo>
                <a:lnTo>
                  <a:pt x="274275" y="362360"/>
                </a:lnTo>
                <a:lnTo>
                  <a:pt x="309646" y="339828"/>
                </a:lnTo>
                <a:lnTo>
                  <a:pt x="339148" y="310268"/>
                </a:lnTo>
                <a:lnTo>
                  <a:pt x="361636" y="274826"/>
                </a:lnTo>
                <a:lnTo>
                  <a:pt x="375968" y="234648"/>
                </a:lnTo>
                <a:lnTo>
                  <a:pt x="381000" y="190880"/>
                </a:lnTo>
                <a:lnTo>
                  <a:pt x="375968" y="147113"/>
                </a:lnTo>
                <a:lnTo>
                  <a:pt x="361636" y="106935"/>
                </a:lnTo>
                <a:lnTo>
                  <a:pt x="339148" y="71493"/>
                </a:lnTo>
                <a:lnTo>
                  <a:pt x="309646" y="41933"/>
                </a:lnTo>
                <a:lnTo>
                  <a:pt x="274275" y="19401"/>
                </a:lnTo>
                <a:lnTo>
                  <a:pt x="234178" y="5041"/>
                </a:lnTo>
                <a:lnTo>
                  <a:pt x="190500" y="0"/>
                </a:lnTo>
                <a:close/>
              </a:path>
            </a:pathLst>
          </a:custGeom>
          <a:solidFill>
            <a:srgbClr val="CD9146"/>
          </a:solidFill>
        </p:spPr>
        <p:txBody>
          <a:bodyPr wrap="square" lIns="0" tIns="0" rIns="0" bIns="0" rtlCol="0"/>
          <a:lstStyle/>
          <a:p>
            <a:endParaRPr/>
          </a:p>
        </p:txBody>
      </p:sp>
      <p:sp>
        <p:nvSpPr>
          <p:cNvPr id="14" name="object 14"/>
          <p:cNvSpPr txBox="1"/>
          <p:nvPr/>
        </p:nvSpPr>
        <p:spPr>
          <a:xfrm>
            <a:off x="6226544" y="4065227"/>
            <a:ext cx="280670" cy="299720"/>
          </a:xfrm>
          <a:prstGeom prst="rect">
            <a:avLst/>
          </a:prstGeom>
        </p:spPr>
        <p:txBody>
          <a:bodyPr vert="horz" wrap="square" lIns="0" tIns="12700" rIns="0" bIns="0" rtlCol="0">
            <a:spAutoFit/>
          </a:bodyPr>
          <a:lstStyle/>
          <a:p>
            <a:pPr marL="12700">
              <a:lnSpc>
                <a:spcPct val="100000"/>
              </a:lnSpc>
              <a:spcBef>
                <a:spcPts val="100"/>
              </a:spcBef>
            </a:pPr>
            <a:r>
              <a:rPr sz="1800" b="1" spc="-25" dirty="0">
                <a:solidFill>
                  <a:srgbClr val="FFFFFF"/>
                </a:solidFill>
                <a:latin typeface="Arial"/>
                <a:cs typeface="Arial"/>
              </a:rPr>
              <a:t>12</a:t>
            </a:r>
            <a:endParaRPr sz="1800">
              <a:latin typeface="Arial"/>
              <a:cs typeface="Arial"/>
            </a:endParaRPr>
          </a:p>
        </p:txBody>
      </p:sp>
      <p:grpSp>
        <p:nvGrpSpPr>
          <p:cNvPr id="15" name="object 15"/>
          <p:cNvGrpSpPr/>
          <p:nvPr/>
        </p:nvGrpSpPr>
        <p:grpSpPr>
          <a:xfrm>
            <a:off x="9053321" y="2033783"/>
            <a:ext cx="2802255" cy="3182620"/>
            <a:chOff x="9053321" y="2033783"/>
            <a:chExt cx="2802255" cy="3182620"/>
          </a:xfrm>
        </p:grpSpPr>
        <p:sp>
          <p:nvSpPr>
            <p:cNvPr id="16" name="object 16"/>
            <p:cNvSpPr/>
            <p:nvPr/>
          </p:nvSpPr>
          <p:spPr>
            <a:xfrm>
              <a:off x="9062846" y="2043309"/>
              <a:ext cx="2783205" cy="3163570"/>
            </a:xfrm>
            <a:custGeom>
              <a:avLst/>
              <a:gdLst/>
              <a:ahLst/>
              <a:cxnLst/>
              <a:rect l="l" t="t" r="r" b="b"/>
              <a:pathLst>
                <a:path w="2783204" h="3163570">
                  <a:moveTo>
                    <a:pt x="2685402" y="0"/>
                  </a:moveTo>
                  <a:lnTo>
                    <a:pt x="97421" y="0"/>
                  </a:lnTo>
                  <a:lnTo>
                    <a:pt x="59503" y="7655"/>
                  </a:lnTo>
                  <a:lnTo>
                    <a:pt x="28536" y="28532"/>
                  </a:lnTo>
                  <a:lnTo>
                    <a:pt x="7656" y="59498"/>
                  </a:lnTo>
                  <a:lnTo>
                    <a:pt x="0" y="97421"/>
                  </a:lnTo>
                  <a:lnTo>
                    <a:pt x="0" y="3065627"/>
                  </a:lnTo>
                  <a:lnTo>
                    <a:pt x="7656" y="3103552"/>
                  </a:lnTo>
                  <a:lnTo>
                    <a:pt x="28536" y="3134523"/>
                  </a:lnTo>
                  <a:lnTo>
                    <a:pt x="59503" y="3155404"/>
                  </a:lnTo>
                  <a:lnTo>
                    <a:pt x="97421" y="3163062"/>
                  </a:lnTo>
                  <a:lnTo>
                    <a:pt x="2685402" y="3163062"/>
                  </a:lnTo>
                  <a:lnTo>
                    <a:pt x="2723320" y="3155404"/>
                  </a:lnTo>
                  <a:lnTo>
                    <a:pt x="2754287" y="3134523"/>
                  </a:lnTo>
                  <a:lnTo>
                    <a:pt x="2775167" y="3103552"/>
                  </a:lnTo>
                  <a:lnTo>
                    <a:pt x="2782824" y="3065627"/>
                  </a:lnTo>
                  <a:lnTo>
                    <a:pt x="2782824" y="97421"/>
                  </a:lnTo>
                  <a:lnTo>
                    <a:pt x="2775167" y="59498"/>
                  </a:lnTo>
                  <a:lnTo>
                    <a:pt x="2754287" y="28532"/>
                  </a:lnTo>
                  <a:lnTo>
                    <a:pt x="2723320" y="7655"/>
                  </a:lnTo>
                  <a:lnTo>
                    <a:pt x="2685402" y="0"/>
                  </a:lnTo>
                  <a:close/>
                </a:path>
              </a:pathLst>
            </a:custGeom>
            <a:solidFill>
              <a:srgbClr val="FFF4D2"/>
            </a:solidFill>
          </p:spPr>
          <p:txBody>
            <a:bodyPr wrap="square" lIns="0" tIns="0" rIns="0" bIns="0" rtlCol="0"/>
            <a:lstStyle/>
            <a:p>
              <a:endParaRPr/>
            </a:p>
          </p:txBody>
        </p:sp>
        <p:sp>
          <p:nvSpPr>
            <p:cNvPr id="17" name="object 17"/>
            <p:cNvSpPr/>
            <p:nvPr/>
          </p:nvSpPr>
          <p:spPr>
            <a:xfrm>
              <a:off x="9062846" y="2043308"/>
              <a:ext cx="2783205" cy="3163570"/>
            </a:xfrm>
            <a:custGeom>
              <a:avLst/>
              <a:gdLst/>
              <a:ahLst/>
              <a:cxnLst/>
              <a:rect l="l" t="t" r="r" b="b"/>
              <a:pathLst>
                <a:path w="2783204" h="3163570">
                  <a:moveTo>
                    <a:pt x="0" y="97421"/>
                  </a:moveTo>
                  <a:lnTo>
                    <a:pt x="7656" y="59498"/>
                  </a:lnTo>
                  <a:lnTo>
                    <a:pt x="28536" y="28532"/>
                  </a:lnTo>
                  <a:lnTo>
                    <a:pt x="59503" y="7655"/>
                  </a:lnTo>
                  <a:lnTo>
                    <a:pt x="97421" y="0"/>
                  </a:lnTo>
                  <a:lnTo>
                    <a:pt x="2685402" y="0"/>
                  </a:lnTo>
                  <a:lnTo>
                    <a:pt x="2723320" y="7655"/>
                  </a:lnTo>
                  <a:lnTo>
                    <a:pt x="2754287" y="28532"/>
                  </a:lnTo>
                  <a:lnTo>
                    <a:pt x="2775167" y="59498"/>
                  </a:lnTo>
                  <a:lnTo>
                    <a:pt x="2782824" y="97421"/>
                  </a:lnTo>
                  <a:lnTo>
                    <a:pt x="2782824" y="3065627"/>
                  </a:lnTo>
                  <a:lnTo>
                    <a:pt x="2775167" y="3103552"/>
                  </a:lnTo>
                  <a:lnTo>
                    <a:pt x="2754287" y="3134523"/>
                  </a:lnTo>
                  <a:lnTo>
                    <a:pt x="2723320" y="3155404"/>
                  </a:lnTo>
                  <a:lnTo>
                    <a:pt x="2685402" y="3163062"/>
                  </a:lnTo>
                  <a:lnTo>
                    <a:pt x="97421" y="3163062"/>
                  </a:lnTo>
                  <a:lnTo>
                    <a:pt x="59503" y="3155404"/>
                  </a:lnTo>
                  <a:lnTo>
                    <a:pt x="28536" y="3134523"/>
                  </a:lnTo>
                  <a:lnTo>
                    <a:pt x="7656" y="3103552"/>
                  </a:lnTo>
                  <a:lnTo>
                    <a:pt x="0" y="3065627"/>
                  </a:lnTo>
                  <a:lnTo>
                    <a:pt x="0" y="97421"/>
                  </a:lnTo>
                  <a:close/>
                </a:path>
              </a:pathLst>
            </a:custGeom>
            <a:ln w="19050">
              <a:solidFill>
                <a:srgbClr val="BB8542"/>
              </a:solidFill>
            </a:ln>
          </p:spPr>
          <p:txBody>
            <a:bodyPr wrap="square" lIns="0" tIns="0" rIns="0" bIns="0" rtlCol="0"/>
            <a:lstStyle/>
            <a:p>
              <a:endParaRPr/>
            </a:p>
          </p:txBody>
        </p:sp>
        <p:sp>
          <p:nvSpPr>
            <p:cNvPr id="18" name="object 18"/>
            <p:cNvSpPr/>
            <p:nvPr/>
          </p:nvSpPr>
          <p:spPr>
            <a:xfrm>
              <a:off x="9306305" y="4212330"/>
              <a:ext cx="114300" cy="739775"/>
            </a:xfrm>
            <a:custGeom>
              <a:avLst/>
              <a:gdLst/>
              <a:ahLst/>
              <a:cxnLst/>
              <a:rect l="l" t="t" r="r" b="b"/>
              <a:pathLst>
                <a:path w="114300" h="739775">
                  <a:moveTo>
                    <a:pt x="0" y="739622"/>
                  </a:moveTo>
                  <a:lnTo>
                    <a:pt x="114300" y="739622"/>
                  </a:lnTo>
                  <a:lnTo>
                    <a:pt x="114300" y="0"/>
                  </a:lnTo>
                  <a:lnTo>
                    <a:pt x="0" y="0"/>
                  </a:lnTo>
                  <a:lnTo>
                    <a:pt x="0" y="739622"/>
                  </a:lnTo>
                  <a:close/>
                </a:path>
              </a:pathLst>
            </a:custGeom>
            <a:solidFill>
              <a:srgbClr val="BB8542"/>
            </a:solidFill>
          </p:spPr>
          <p:txBody>
            <a:bodyPr wrap="square" lIns="0" tIns="0" rIns="0" bIns="0" rtlCol="0"/>
            <a:lstStyle/>
            <a:p>
              <a:endParaRPr/>
            </a:p>
          </p:txBody>
        </p:sp>
      </p:grpSp>
      <p:sp>
        <p:nvSpPr>
          <p:cNvPr id="19" name="object 19"/>
          <p:cNvSpPr txBox="1"/>
          <p:nvPr/>
        </p:nvSpPr>
        <p:spPr>
          <a:xfrm>
            <a:off x="9519652" y="2231156"/>
            <a:ext cx="2045335" cy="2660650"/>
          </a:xfrm>
          <a:prstGeom prst="rect">
            <a:avLst/>
          </a:prstGeom>
        </p:spPr>
        <p:txBody>
          <a:bodyPr vert="horz" wrap="square" lIns="0" tIns="12700" rIns="0" bIns="0" rtlCol="0">
            <a:spAutoFit/>
          </a:bodyPr>
          <a:lstStyle/>
          <a:p>
            <a:pPr marL="382270">
              <a:lnSpc>
                <a:spcPct val="100000"/>
              </a:lnSpc>
              <a:spcBef>
                <a:spcPts val="100"/>
              </a:spcBef>
            </a:pPr>
            <a:r>
              <a:rPr sz="2400" b="1" i="1" spc="-10" dirty="0">
                <a:solidFill>
                  <a:srgbClr val="921828"/>
                </a:solidFill>
                <a:latin typeface="Arial"/>
                <a:cs typeface="Arial"/>
              </a:rPr>
              <a:t>CAUTION</a:t>
            </a:r>
            <a:r>
              <a:rPr sz="2400" b="1" spc="-10" dirty="0">
                <a:solidFill>
                  <a:srgbClr val="921828"/>
                </a:solidFill>
                <a:latin typeface="Arial"/>
                <a:cs typeface="Arial"/>
              </a:rPr>
              <a:t>:</a:t>
            </a:r>
            <a:endParaRPr sz="2400">
              <a:latin typeface="Arial"/>
              <a:cs typeface="Arial"/>
            </a:endParaRPr>
          </a:p>
          <a:p>
            <a:pPr marL="12700" marR="137795">
              <a:lnSpc>
                <a:spcPct val="100000"/>
              </a:lnSpc>
              <a:spcBef>
                <a:spcPts val="1505"/>
              </a:spcBef>
            </a:pPr>
            <a:r>
              <a:rPr sz="1600" dirty="0">
                <a:latin typeface="Arial"/>
                <a:cs typeface="Arial"/>
              </a:rPr>
              <a:t>The</a:t>
            </a:r>
            <a:r>
              <a:rPr sz="1600" spc="-30" dirty="0">
                <a:latin typeface="Arial"/>
                <a:cs typeface="Arial"/>
              </a:rPr>
              <a:t> </a:t>
            </a:r>
            <a:r>
              <a:rPr sz="1600" b="1" dirty="0">
                <a:latin typeface="Arial"/>
                <a:cs typeface="Arial"/>
              </a:rPr>
              <a:t>most</a:t>
            </a:r>
            <a:r>
              <a:rPr sz="1600" b="1" spc="-10" dirty="0">
                <a:latin typeface="Arial"/>
                <a:cs typeface="Arial"/>
              </a:rPr>
              <a:t> important </a:t>
            </a:r>
            <a:r>
              <a:rPr sz="1600" dirty="0">
                <a:latin typeface="Arial"/>
                <a:cs typeface="Arial"/>
              </a:rPr>
              <a:t>concern</a:t>
            </a:r>
            <a:r>
              <a:rPr sz="1600" spc="-25" dirty="0">
                <a:latin typeface="Arial"/>
                <a:cs typeface="Arial"/>
              </a:rPr>
              <a:t> </a:t>
            </a:r>
            <a:r>
              <a:rPr sz="1600" dirty="0">
                <a:latin typeface="Arial"/>
                <a:cs typeface="Arial"/>
              </a:rPr>
              <a:t>in</a:t>
            </a:r>
            <a:r>
              <a:rPr sz="1600" spc="-20" dirty="0">
                <a:latin typeface="Arial"/>
                <a:cs typeface="Arial"/>
              </a:rPr>
              <a:t> </a:t>
            </a:r>
            <a:r>
              <a:rPr sz="1600" dirty="0">
                <a:latin typeface="Arial"/>
                <a:cs typeface="Arial"/>
              </a:rPr>
              <a:t>the</a:t>
            </a:r>
            <a:r>
              <a:rPr sz="1600" spc="-10" dirty="0">
                <a:latin typeface="Arial"/>
                <a:cs typeface="Arial"/>
              </a:rPr>
              <a:t> initial </a:t>
            </a:r>
            <a:r>
              <a:rPr sz="1600" dirty="0">
                <a:latin typeface="Arial"/>
                <a:cs typeface="Arial"/>
              </a:rPr>
              <a:t>management</a:t>
            </a:r>
            <a:r>
              <a:rPr sz="1600" spc="-30" dirty="0">
                <a:latin typeface="Arial"/>
                <a:cs typeface="Arial"/>
              </a:rPr>
              <a:t> </a:t>
            </a:r>
            <a:r>
              <a:rPr sz="1600" spc="-25" dirty="0">
                <a:latin typeface="Arial"/>
                <a:cs typeface="Arial"/>
              </a:rPr>
              <a:t>of </a:t>
            </a:r>
            <a:r>
              <a:rPr sz="1600" dirty="0">
                <a:latin typeface="Arial"/>
                <a:cs typeface="Arial"/>
              </a:rPr>
              <a:t>abdominal</a:t>
            </a:r>
            <a:r>
              <a:rPr sz="1600" spc="-45" dirty="0">
                <a:latin typeface="Arial"/>
                <a:cs typeface="Arial"/>
              </a:rPr>
              <a:t> </a:t>
            </a:r>
            <a:r>
              <a:rPr sz="1600" dirty="0">
                <a:latin typeface="Arial"/>
                <a:cs typeface="Arial"/>
              </a:rPr>
              <a:t>injuries</a:t>
            </a:r>
            <a:r>
              <a:rPr sz="1600" spc="-45" dirty="0">
                <a:latin typeface="Arial"/>
                <a:cs typeface="Arial"/>
              </a:rPr>
              <a:t> </a:t>
            </a:r>
            <a:r>
              <a:rPr sz="1600" spc="-25" dirty="0">
                <a:latin typeface="Arial"/>
                <a:cs typeface="Arial"/>
              </a:rPr>
              <a:t>is </a:t>
            </a:r>
            <a:r>
              <a:rPr sz="1600" b="1" spc="-10" dirty="0">
                <a:latin typeface="Arial"/>
                <a:cs typeface="Arial"/>
              </a:rPr>
              <a:t>shock</a:t>
            </a:r>
            <a:endParaRPr sz="1600">
              <a:latin typeface="Arial"/>
              <a:cs typeface="Arial"/>
            </a:endParaRPr>
          </a:p>
          <a:p>
            <a:pPr marL="12700" marR="5080">
              <a:lnSpc>
                <a:spcPct val="100000"/>
              </a:lnSpc>
              <a:spcBef>
                <a:spcPts val="1000"/>
              </a:spcBef>
            </a:pPr>
            <a:r>
              <a:rPr sz="1600" dirty="0">
                <a:latin typeface="Arial"/>
                <a:cs typeface="Arial"/>
              </a:rPr>
              <a:t>Shock</a:t>
            </a:r>
            <a:r>
              <a:rPr sz="1600" spc="-30" dirty="0">
                <a:latin typeface="Arial"/>
                <a:cs typeface="Arial"/>
              </a:rPr>
              <a:t> </a:t>
            </a:r>
            <a:r>
              <a:rPr sz="1600" dirty="0">
                <a:latin typeface="Arial"/>
                <a:cs typeface="Arial"/>
              </a:rPr>
              <a:t>may</a:t>
            </a:r>
            <a:r>
              <a:rPr sz="1600" spc="-5" dirty="0">
                <a:latin typeface="Arial"/>
                <a:cs typeface="Arial"/>
              </a:rPr>
              <a:t> </a:t>
            </a:r>
            <a:r>
              <a:rPr sz="1600" spc="-25" dirty="0">
                <a:latin typeface="Arial"/>
                <a:cs typeface="Arial"/>
              </a:rPr>
              <a:t>be</a:t>
            </a:r>
            <a:r>
              <a:rPr sz="1600" spc="500" dirty="0">
                <a:latin typeface="Arial"/>
                <a:cs typeface="Arial"/>
              </a:rPr>
              <a:t> </a:t>
            </a:r>
            <a:r>
              <a:rPr sz="1600" dirty="0">
                <a:latin typeface="Arial"/>
                <a:cs typeface="Arial"/>
              </a:rPr>
              <a:t>present</a:t>
            </a:r>
            <a:r>
              <a:rPr sz="1600" spc="-25" dirty="0">
                <a:latin typeface="Arial"/>
                <a:cs typeface="Arial"/>
              </a:rPr>
              <a:t> </a:t>
            </a:r>
            <a:r>
              <a:rPr sz="1600" dirty="0">
                <a:latin typeface="Arial"/>
                <a:cs typeface="Arial"/>
              </a:rPr>
              <a:t>initially</a:t>
            </a:r>
            <a:r>
              <a:rPr sz="1600" spc="-35" dirty="0">
                <a:latin typeface="Arial"/>
                <a:cs typeface="Arial"/>
              </a:rPr>
              <a:t> </a:t>
            </a:r>
            <a:r>
              <a:rPr sz="1600" dirty="0">
                <a:latin typeface="Arial"/>
                <a:cs typeface="Arial"/>
              </a:rPr>
              <a:t>or</a:t>
            </a:r>
            <a:r>
              <a:rPr sz="1600" spc="-35" dirty="0">
                <a:latin typeface="Arial"/>
                <a:cs typeface="Arial"/>
              </a:rPr>
              <a:t> </a:t>
            </a:r>
            <a:r>
              <a:rPr sz="1600" spc="-25" dirty="0">
                <a:latin typeface="Arial"/>
                <a:cs typeface="Arial"/>
              </a:rPr>
              <a:t>may </a:t>
            </a:r>
            <a:r>
              <a:rPr sz="1600" dirty="0">
                <a:latin typeface="Arial"/>
                <a:cs typeface="Arial"/>
              </a:rPr>
              <a:t>develop</a:t>
            </a:r>
            <a:r>
              <a:rPr sz="1600" spc="-35" dirty="0">
                <a:latin typeface="Arial"/>
                <a:cs typeface="Arial"/>
              </a:rPr>
              <a:t> </a:t>
            </a:r>
            <a:r>
              <a:rPr sz="1600" spc="-10" dirty="0">
                <a:latin typeface="Arial"/>
                <a:cs typeface="Arial"/>
              </a:rPr>
              <a:t>later</a:t>
            </a:r>
            <a:endParaRPr sz="1600">
              <a:latin typeface="Arial"/>
              <a:cs typeface="Arial"/>
            </a:endParaRPr>
          </a:p>
        </p:txBody>
      </p:sp>
      <p:grpSp>
        <p:nvGrpSpPr>
          <p:cNvPr id="20" name="object 20"/>
          <p:cNvGrpSpPr/>
          <p:nvPr/>
        </p:nvGrpSpPr>
        <p:grpSpPr>
          <a:xfrm>
            <a:off x="9298686" y="2207514"/>
            <a:ext cx="512445" cy="1764664"/>
            <a:chOff x="9298686" y="2207514"/>
            <a:chExt cx="512445" cy="1764664"/>
          </a:xfrm>
        </p:grpSpPr>
        <p:pic>
          <p:nvPicPr>
            <p:cNvPr id="21" name="object 21"/>
            <p:cNvPicPr/>
            <p:nvPr/>
          </p:nvPicPr>
          <p:blipFill>
            <a:blip r:embed="rId3" cstate="print"/>
            <a:stretch>
              <a:fillRect/>
            </a:stretch>
          </p:blipFill>
          <p:spPr>
            <a:xfrm>
              <a:off x="9298686" y="2207514"/>
              <a:ext cx="512063" cy="445769"/>
            </a:xfrm>
            <a:prstGeom prst="rect">
              <a:avLst/>
            </a:prstGeom>
          </p:spPr>
        </p:pic>
        <p:sp>
          <p:nvSpPr>
            <p:cNvPr id="22" name="object 22"/>
            <p:cNvSpPr/>
            <p:nvPr/>
          </p:nvSpPr>
          <p:spPr>
            <a:xfrm>
              <a:off x="9306306" y="2827784"/>
              <a:ext cx="114300" cy="1144270"/>
            </a:xfrm>
            <a:custGeom>
              <a:avLst/>
              <a:gdLst/>
              <a:ahLst/>
              <a:cxnLst/>
              <a:rect l="l" t="t" r="r" b="b"/>
              <a:pathLst>
                <a:path w="114300" h="1144270">
                  <a:moveTo>
                    <a:pt x="0" y="1144193"/>
                  </a:moveTo>
                  <a:lnTo>
                    <a:pt x="114300" y="1144193"/>
                  </a:lnTo>
                  <a:lnTo>
                    <a:pt x="114300" y="0"/>
                  </a:lnTo>
                  <a:lnTo>
                    <a:pt x="0" y="0"/>
                  </a:lnTo>
                  <a:lnTo>
                    <a:pt x="0" y="1144193"/>
                  </a:lnTo>
                  <a:close/>
                </a:path>
              </a:pathLst>
            </a:custGeom>
            <a:solidFill>
              <a:srgbClr val="BB8542"/>
            </a:solidFill>
          </p:spPr>
          <p:txBody>
            <a:bodyPr wrap="square" lIns="0" tIns="0" rIns="0" bIns="0" rtlCol="0"/>
            <a:lstStyle/>
            <a:p>
              <a:endParaRPr/>
            </a:p>
          </p:txBody>
        </p:sp>
      </p:grpSp>
      <p:sp>
        <p:nvSpPr>
          <p:cNvPr id="23" name="object 23"/>
          <p:cNvSpPr txBox="1"/>
          <p:nvPr/>
        </p:nvSpPr>
        <p:spPr>
          <a:xfrm>
            <a:off x="408073" y="3697189"/>
            <a:ext cx="2292985" cy="269875"/>
          </a:xfrm>
          <a:prstGeom prst="rect">
            <a:avLst/>
          </a:prstGeom>
        </p:spPr>
        <p:txBody>
          <a:bodyPr vert="horz" wrap="square" lIns="0" tIns="12700" rIns="0" bIns="0" rtlCol="0">
            <a:spAutoFit/>
          </a:bodyPr>
          <a:lstStyle/>
          <a:p>
            <a:pPr marL="12700">
              <a:lnSpc>
                <a:spcPct val="100000"/>
              </a:lnSpc>
              <a:spcBef>
                <a:spcPts val="100"/>
              </a:spcBef>
            </a:pPr>
            <a:r>
              <a:rPr sz="1600" b="1" dirty="0">
                <a:latin typeface="Arial"/>
                <a:cs typeface="Arial"/>
              </a:rPr>
              <a:t>MANAGEMENT</a:t>
            </a:r>
            <a:r>
              <a:rPr sz="1600" b="1" spc="-85" dirty="0">
                <a:latin typeface="Arial"/>
                <a:cs typeface="Arial"/>
              </a:rPr>
              <a:t> </a:t>
            </a:r>
            <a:r>
              <a:rPr sz="1600" b="1" spc="-10" dirty="0">
                <a:latin typeface="Arial"/>
                <a:cs typeface="Arial"/>
              </a:rPr>
              <a:t>STEPS:</a:t>
            </a:r>
            <a:endParaRPr sz="1600">
              <a:latin typeface="Arial"/>
              <a:cs typeface="Arial"/>
            </a:endParaRPr>
          </a:p>
        </p:txBody>
      </p:sp>
      <p:grpSp>
        <p:nvGrpSpPr>
          <p:cNvPr id="24" name="object 24"/>
          <p:cNvGrpSpPr/>
          <p:nvPr/>
        </p:nvGrpSpPr>
        <p:grpSpPr>
          <a:xfrm>
            <a:off x="204977" y="1628394"/>
            <a:ext cx="9014460" cy="2406650"/>
            <a:chOff x="204977" y="1628394"/>
            <a:chExt cx="9014460" cy="2406650"/>
          </a:xfrm>
        </p:grpSpPr>
        <p:pic>
          <p:nvPicPr>
            <p:cNvPr id="25" name="object 25"/>
            <p:cNvPicPr/>
            <p:nvPr/>
          </p:nvPicPr>
          <p:blipFill>
            <a:blip r:embed="rId4" cstate="print"/>
            <a:stretch>
              <a:fillRect/>
            </a:stretch>
          </p:blipFill>
          <p:spPr>
            <a:xfrm>
              <a:off x="204977" y="1628394"/>
              <a:ext cx="3275075" cy="2265413"/>
            </a:xfrm>
            <a:prstGeom prst="rect">
              <a:avLst/>
            </a:prstGeom>
          </p:spPr>
        </p:pic>
        <p:pic>
          <p:nvPicPr>
            <p:cNvPr id="26" name="object 26"/>
            <p:cNvPicPr/>
            <p:nvPr/>
          </p:nvPicPr>
          <p:blipFill>
            <a:blip r:embed="rId5" cstate="print"/>
            <a:stretch>
              <a:fillRect/>
            </a:stretch>
          </p:blipFill>
          <p:spPr>
            <a:xfrm>
              <a:off x="399287" y="1822704"/>
              <a:ext cx="2688335" cy="1677872"/>
            </a:xfrm>
            <a:prstGeom prst="rect">
              <a:avLst/>
            </a:prstGeom>
          </p:spPr>
        </p:pic>
        <p:pic>
          <p:nvPicPr>
            <p:cNvPr id="27" name="object 27"/>
            <p:cNvPicPr/>
            <p:nvPr/>
          </p:nvPicPr>
          <p:blipFill>
            <a:blip r:embed="rId6" cstate="print"/>
            <a:stretch>
              <a:fillRect/>
            </a:stretch>
          </p:blipFill>
          <p:spPr>
            <a:xfrm>
              <a:off x="3077743" y="1725168"/>
              <a:ext cx="3353536" cy="2309609"/>
            </a:xfrm>
            <a:prstGeom prst="rect">
              <a:avLst/>
            </a:prstGeom>
          </p:spPr>
        </p:pic>
        <p:pic>
          <p:nvPicPr>
            <p:cNvPr id="28" name="object 28"/>
            <p:cNvPicPr/>
            <p:nvPr/>
          </p:nvPicPr>
          <p:blipFill>
            <a:blip r:embed="rId7" cstate="print"/>
            <a:stretch>
              <a:fillRect/>
            </a:stretch>
          </p:blipFill>
          <p:spPr>
            <a:xfrm>
              <a:off x="3272027" y="1919477"/>
              <a:ext cx="2766809" cy="1722869"/>
            </a:xfrm>
            <a:prstGeom prst="rect">
              <a:avLst/>
            </a:prstGeom>
          </p:spPr>
        </p:pic>
        <p:pic>
          <p:nvPicPr>
            <p:cNvPr id="29" name="object 29"/>
            <p:cNvPicPr/>
            <p:nvPr/>
          </p:nvPicPr>
          <p:blipFill>
            <a:blip r:embed="rId8" cstate="print"/>
            <a:stretch>
              <a:fillRect/>
            </a:stretch>
          </p:blipFill>
          <p:spPr>
            <a:xfrm>
              <a:off x="6230874" y="1706130"/>
              <a:ext cx="2988563" cy="2246363"/>
            </a:xfrm>
            <a:prstGeom prst="rect">
              <a:avLst/>
            </a:prstGeom>
          </p:spPr>
        </p:pic>
        <p:pic>
          <p:nvPicPr>
            <p:cNvPr id="30" name="object 30"/>
            <p:cNvPicPr/>
            <p:nvPr/>
          </p:nvPicPr>
          <p:blipFill>
            <a:blip r:embed="rId9" cstate="print"/>
            <a:stretch>
              <a:fillRect/>
            </a:stretch>
          </p:blipFill>
          <p:spPr>
            <a:xfrm>
              <a:off x="6425184" y="1900427"/>
              <a:ext cx="2401823" cy="1659636"/>
            </a:xfrm>
            <a:prstGeom prst="rect">
              <a:avLst/>
            </a:prstGeom>
          </p:spPr>
        </p:pic>
      </p:grpSp>
      <p:grpSp>
        <p:nvGrpSpPr>
          <p:cNvPr id="31" name="object 31"/>
          <p:cNvGrpSpPr/>
          <p:nvPr/>
        </p:nvGrpSpPr>
        <p:grpSpPr>
          <a:xfrm>
            <a:off x="341375" y="6038855"/>
            <a:ext cx="3203575" cy="639445"/>
            <a:chOff x="341375" y="6038855"/>
            <a:chExt cx="3203575" cy="639445"/>
          </a:xfrm>
        </p:grpSpPr>
        <p:sp>
          <p:nvSpPr>
            <p:cNvPr id="32" name="object 32"/>
            <p:cNvSpPr/>
            <p:nvPr/>
          </p:nvSpPr>
          <p:spPr>
            <a:xfrm>
              <a:off x="350900" y="6048380"/>
              <a:ext cx="3184525" cy="620395"/>
            </a:xfrm>
            <a:custGeom>
              <a:avLst/>
              <a:gdLst/>
              <a:ahLst/>
              <a:cxnLst/>
              <a:rect l="l" t="t" r="r" b="b"/>
              <a:pathLst>
                <a:path w="3184525" h="620395">
                  <a:moveTo>
                    <a:pt x="3113189" y="0"/>
                  </a:moveTo>
                  <a:lnTo>
                    <a:pt x="71208" y="0"/>
                  </a:lnTo>
                  <a:lnTo>
                    <a:pt x="43489" y="5595"/>
                  </a:lnTo>
                  <a:lnTo>
                    <a:pt x="20854" y="20854"/>
                  </a:lnTo>
                  <a:lnTo>
                    <a:pt x="5595" y="43489"/>
                  </a:lnTo>
                  <a:lnTo>
                    <a:pt x="0" y="71208"/>
                  </a:lnTo>
                  <a:lnTo>
                    <a:pt x="0" y="549046"/>
                  </a:lnTo>
                  <a:lnTo>
                    <a:pt x="5595" y="576767"/>
                  </a:lnTo>
                  <a:lnTo>
                    <a:pt x="20854" y="599406"/>
                  </a:lnTo>
                  <a:lnTo>
                    <a:pt x="43489" y="614670"/>
                  </a:lnTo>
                  <a:lnTo>
                    <a:pt x="71208" y="620267"/>
                  </a:lnTo>
                  <a:lnTo>
                    <a:pt x="3113189" y="620267"/>
                  </a:lnTo>
                  <a:lnTo>
                    <a:pt x="3140903" y="614670"/>
                  </a:lnTo>
                  <a:lnTo>
                    <a:pt x="3163538" y="599406"/>
                  </a:lnTo>
                  <a:lnTo>
                    <a:pt x="3178800" y="576767"/>
                  </a:lnTo>
                  <a:lnTo>
                    <a:pt x="3184398" y="549046"/>
                  </a:lnTo>
                  <a:lnTo>
                    <a:pt x="3184398" y="71208"/>
                  </a:lnTo>
                  <a:lnTo>
                    <a:pt x="3178800" y="43489"/>
                  </a:lnTo>
                  <a:lnTo>
                    <a:pt x="3163538" y="20854"/>
                  </a:lnTo>
                  <a:lnTo>
                    <a:pt x="3140903" y="5595"/>
                  </a:lnTo>
                  <a:lnTo>
                    <a:pt x="3113189" y="0"/>
                  </a:lnTo>
                  <a:close/>
                </a:path>
              </a:pathLst>
            </a:custGeom>
            <a:solidFill>
              <a:srgbClr val="A0C1E7">
                <a:alpha val="74510"/>
              </a:srgbClr>
            </a:solidFill>
          </p:spPr>
          <p:txBody>
            <a:bodyPr wrap="square" lIns="0" tIns="0" rIns="0" bIns="0" rtlCol="0"/>
            <a:lstStyle/>
            <a:p>
              <a:endParaRPr/>
            </a:p>
          </p:txBody>
        </p:sp>
        <p:sp>
          <p:nvSpPr>
            <p:cNvPr id="33" name="object 33"/>
            <p:cNvSpPr/>
            <p:nvPr/>
          </p:nvSpPr>
          <p:spPr>
            <a:xfrm>
              <a:off x="350900" y="6048380"/>
              <a:ext cx="3184525" cy="620395"/>
            </a:xfrm>
            <a:custGeom>
              <a:avLst/>
              <a:gdLst/>
              <a:ahLst/>
              <a:cxnLst/>
              <a:rect l="l" t="t" r="r" b="b"/>
              <a:pathLst>
                <a:path w="3184525" h="620395">
                  <a:moveTo>
                    <a:pt x="0" y="71208"/>
                  </a:moveTo>
                  <a:lnTo>
                    <a:pt x="5595" y="43489"/>
                  </a:lnTo>
                  <a:lnTo>
                    <a:pt x="20854" y="20854"/>
                  </a:lnTo>
                  <a:lnTo>
                    <a:pt x="43489" y="5595"/>
                  </a:lnTo>
                  <a:lnTo>
                    <a:pt x="71208" y="0"/>
                  </a:lnTo>
                  <a:lnTo>
                    <a:pt x="3113189" y="0"/>
                  </a:lnTo>
                  <a:lnTo>
                    <a:pt x="3140903" y="5595"/>
                  </a:lnTo>
                  <a:lnTo>
                    <a:pt x="3163538" y="20854"/>
                  </a:lnTo>
                  <a:lnTo>
                    <a:pt x="3178800" y="43489"/>
                  </a:lnTo>
                  <a:lnTo>
                    <a:pt x="3184398" y="71208"/>
                  </a:lnTo>
                  <a:lnTo>
                    <a:pt x="3184398" y="549046"/>
                  </a:lnTo>
                  <a:lnTo>
                    <a:pt x="3178800" y="576767"/>
                  </a:lnTo>
                  <a:lnTo>
                    <a:pt x="3163538" y="599406"/>
                  </a:lnTo>
                  <a:lnTo>
                    <a:pt x="3140903" y="614670"/>
                  </a:lnTo>
                  <a:lnTo>
                    <a:pt x="3113189" y="620267"/>
                  </a:lnTo>
                  <a:lnTo>
                    <a:pt x="71208" y="620267"/>
                  </a:lnTo>
                  <a:lnTo>
                    <a:pt x="43489" y="614670"/>
                  </a:lnTo>
                  <a:lnTo>
                    <a:pt x="20854" y="599406"/>
                  </a:lnTo>
                  <a:lnTo>
                    <a:pt x="5595" y="576767"/>
                  </a:lnTo>
                  <a:lnTo>
                    <a:pt x="0" y="549046"/>
                  </a:lnTo>
                  <a:lnTo>
                    <a:pt x="0" y="71208"/>
                  </a:lnTo>
                  <a:close/>
                </a:path>
              </a:pathLst>
            </a:custGeom>
            <a:ln w="19050">
              <a:solidFill>
                <a:srgbClr val="A0C1E7"/>
              </a:solidFill>
            </a:ln>
          </p:spPr>
          <p:txBody>
            <a:bodyPr wrap="square" lIns="0" tIns="0" rIns="0" bIns="0" rtlCol="0"/>
            <a:lstStyle/>
            <a:p>
              <a:endParaRPr/>
            </a:p>
          </p:txBody>
        </p:sp>
      </p:grpSp>
      <p:grpSp>
        <p:nvGrpSpPr>
          <p:cNvPr id="34" name="object 34"/>
          <p:cNvGrpSpPr/>
          <p:nvPr/>
        </p:nvGrpSpPr>
        <p:grpSpPr>
          <a:xfrm>
            <a:off x="397763" y="5967983"/>
            <a:ext cx="944244" cy="890269"/>
            <a:chOff x="397763" y="5967983"/>
            <a:chExt cx="944244" cy="890269"/>
          </a:xfrm>
        </p:grpSpPr>
        <p:pic>
          <p:nvPicPr>
            <p:cNvPr id="35" name="object 35"/>
            <p:cNvPicPr/>
            <p:nvPr/>
          </p:nvPicPr>
          <p:blipFill>
            <a:blip r:embed="rId10" cstate="print"/>
            <a:stretch>
              <a:fillRect/>
            </a:stretch>
          </p:blipFill>
          <p:spPr>
            <a:xfrm>
              <a:off x="397763" y="5967983"/>
              <a:ext cx="944105" cy="890016"/>
            </a:xfrm>
            <a:prstGeom prst="rect">
              <a:avLst/>
            </a:prstGeom>
          </p:spPr>
        </p:pic>
        <p:pic>
          <p:nvPicPr>
            <p:cNvPr id="36" name="object 36"/>
            <p:cNvPicPr/>
            <p:nvPr/>
          </p:nvPicPr>
          <p:blipFill>
            <a:blip r:embed="rId11" cstate="print"/>
            <a:stretch>
              <a:fillRect/>
            </a:stretch>
          </p:blipFill>
          <p:spPr>
            <a:xfrm>
              <a:off x="592073" y="6162294"/>
              <a:ext cx="357377" cy="391667"/>
            </a:xfrm>
            <a:prstGeom prst="rect">
              <a:avLst/>
            </a:prstGeom>
          </p:spPr>
        </p:pic>
      </p:grpSp>
      <p:pic>
        <p:nvPicPr>
          <p:cNvPr id="37" name="object 37"/>
          <p:cNvPicPr/>
          <p:nvPr/>
        </p:nvPicPr>
        <p:blipFill>
          <a:blip r:embed="rId12" cstate="print"/>
          <a:stretch>
            <a:fillRect/>
          </a:stretch>
        </p:blipFill>
        <p:spPr>
          <a:xfrm>
            <a:off x="12611" y="88813"/>
            <a:ext cx="228777" cy="228777"/>
          </a:xfrm>
          <a:prstGeom prst="rect">
            <a:avLst/>
          </a:prstGeom>
        </p:spPr>
      </p:pic>
      <p:sp>
        <p:nvSpPr>
          <p:cNvPr id="39" name="object 39"/>
          <p:cNvSpPr txBox="1"/>
          <p:nvPr/>
        </p:nvSpPr>
        <p:spPr>
          <a:xfrm>
            <a:off x="6064739" y="6025762"/>
            <a:ext cx="43180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FFFFFF"/>
                </a:solidFill>
                <a:latin typeface="Arial Black"/>
                <a:cs typeface="Arial Black"/>
              </a:rPr>
              <a:t>W</a:t>
            </a:r>
            <a:endParaRPr sz="3200">
              <a:latin typeface="Arial Black"/>
              <a:cs typeface="Arial Black"/>
            </a:endParaRPr>
          </a:p>
        </p:txBody>
      </p:sp>
      <p:sp>
        <p:nvSpPr>
          <p:cNvPr id="40" name="object 40"/>
          <p:cNvSpPr txBox="1"/>
          <p:nvPr/>
        </p:nvSpPr>
        <p:spPr>
          <a:xfrm>
            <a:off x="5035877" y="6039532"/>
            <a:ext cx="770255" cy="598170"/>
          </a:xfrm>
          <a:prstGeom prst="rect">
            <a:avLst/>
          </a:prstGeom>
        </p:spPr>
        <p:txBody>
          <a:bodyPr vert="horz" wrap="square" lIns="0" tIns="53340" rIns="0" bIns="0" rtlCol="0">
            <a:spAutoFit/>
          </a:bodyPr>
          <a:lstStyle/>
          <a:p>
            <a:pPr marL="12700">
              <a:lnSpc>
                <a:spcPct val="100000"/>
              </a:lnSpc>
              <a:spcBef>
                <a:spcPts val="420"/>
              </a:spcBef>
            </a:pPr>
            <a:r>
              <a:rPr sz="3200" dirty="0">
                <a:solidFill>
                  <a:srgbClr val="2D3334"/>
                </a:solidFill>
                <a:latin typeface="Arial Black"/>
                <a:cs typeface="Arial Black"/>
              </a:rPr>
              <a:t>P</a:t>
            </a:r>
            <a:r>
              <a:rPr sz="3200" spc="-25" dirty="0">
                <a:solidFill>
                  <a:srgbClr val="2D3334"/>
                </a:solidFill>
                <a:latin typeface="Arial Black"/>
                <a:cs typeface="Arial Black"/>
              </a:rPr>
              <a:t> </a:t>
            </a:r>
            <a:r>
              <a:rPr sz="3200" spc="-50" dirty="0">
                <a:solidFill>
                  <a:srgbClr val="2D3334"/>
                </a:solidFill>
                <a:latin typeface="Arial Black"/>
                <a:cs typeface="Arial Black"/>
              </a:rPr>
              <a:t>A</a:t>
            </a:r>
            <a:endParaRPr sz="3200">
              <a:latin typeface="Arial Black"/>
              <a:cs typeface="Arial Black"/>
            </a:endParaRPr>
          </a:p>
        </p:txBody>
      </p:sp>
      <p:sp>
        <p:nvSpPr>
          <p:cNvPr id="41" name="object 41"/>
          <p:cNvSpPr txBox="1"/>
          <p:nvPr/>
        </p:nvSpPr>
        <p:spPr>
          <a:xfrm>
            <a:off x="6774275" y="6039571"/>
            <a:ext cx="318770" cy="598170"/>
          </a:xfrm>
          <a:prstGeom prst="rect">
            <a:avLst/>
          </a:prstGeom>
        </p:spPr>
        <p:txBody>
          <a:bodyPr vert="horz" wrap="square" lIns="0" tIns="53340" rIns="0" bIns="0" rtlCol="0">
            <a:spAutoFit/>
          </a:bodyPr>
          <a:lstStyle/>
          <a:p>
            <a:pPr marL="12700">
              <a:lnSpc>
                <a:spcPct val="100000"/>
              </a:lnSpc>
              <a:spcBef>
                <a:spcPts val="420"/>
              </a:spcBef>
            </a:pPr>
            <a:r>
              <a:rPr sz="3200" spc="-50" dirty="0">
                <a:solidFill>
                  <a:srgbClr val="2D3334"/>
                </a:solidFill>
                <a:latin typeface="Arial Black"/>
                <a:cs typeface="Arial Black"/>
              </a:rPr>
              <a:t>S</a:t>
            </a:r>
            <a:endParaRPr sz="3200">
              <a:latin typeface="Arial Black"/>
              <a:cs typeface="Arial Black"/>
            </a:endParaRPr>
          </a:p>
        </p:txBody>
      </p:sp>
      <p:sp>
        <p:nvSpPr>
          <p:cNvPr id="42" name="object 42"/>
          <p:cNvSpPr txBox="1"/>
          <p:nvPr/>
        </p:nvSpPr>
        <p:spPr>
          <a:xfrm>
            <a:off x="1052208" y="6234895"/>
            <a:ext cx="2341245" cy="252729"/>
          </a:xfrm>
          <a:prstGeom prst="rect">
            <a:avLst/>
          </a:prstGeom>
        </p:spPr>
        <p:txBody>
          <a:bodyPr vert="horz" wrap="square" lIns="0" tIns="0" rIns="0" bIns="0" rtlCol="0">
            <a:spAutoFit/>
          </a:bodyPr>
          <a:lstStyle/>
          <a:p>
            <a:pPr marL="12700">
              <a:lnSpc>
                <a:spcPts val="1870"/>
              </a:lnSpc>
            </a:pPr>
            <a:r>
              <a:rPr sz="1600" b="1" dirty="0">
                <a:latin typeface="Arial"/>
                <a:cs typeface="Arial"/>
              </a:rPr>
              <a:t>Level</a:t>
            </a:r>
            <a:r>
              <a:rPr sz="1600" b="1" spc="-25" dirty="0">
                <a:latin typeface="Arial"/>
                <a:cs typeface="Arial"/>
              </a:rPr>
              <a:t> </a:t>
            </a:r>
            <a:r>
              <a:rPr sz="1600" b="1" dirty="0">
                <a:latin typeface="Arial"/>
                <a:cs typeface="Arial"/>
              </a:rPr>
              <a:t>of</a:t>
            </a:r>
            <a:r>
              <a:rPr sz="1600" b="1" spc="-20" dirty="0">
                <a:latin typeface="Arial"/>
                <a:cs typeface="Arial"/>
              </a:rPr>
              <a:t> </a:t>
            </a:r>
            <a:r>
              <a:rPr sz="1600" b="1" dirty="0">
                <a:latin typeface="Arial"/>
                <a:cs typeface="Arial"/>
              </a:rPr>
              <a:t>Evidence:</a:t>
            </a:r>
            <a:r>
              <a:rPr sz="1600" b="1" spc="-15" dirty="0">
                <a:latin typeface="Arial"/>
                <a:cs typeface="Arial"/>
              </a:rPr>
              <a:t> </a:t>
            </a:r>
            <a:r>
              <a:rPr sz="1600" spc="-10" dirty="0">
                <a:latin typeface="Arial"/>
                <a:cs typeface="Arial"/>
              </a:rPr>
              <a:t>C-</a:t>
            </a:r>
            <a:r>
              <a:rPr sz="1600" spc="-25" dirty="0">
                <a:latin typeface="Arial"/>
                <a:cs typeface="Arial"/>
              </a:rPr>
              <a:t>LD</a:t>
            </a:r>
            <a:endParaRPr sz="1600">
              <a:latin typeface="Arial"/>
              <a:cs typeface="Arial"/>
            </a:endParaRPr>
          </a:p>
        </p:txBody>
      </p:sp>
      <p:sp>
        <p:nvSpPr>
          <p:cNvPr id="43" name="object 43"/>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17</a:t>
            </a:r>
            <a:r>
              <a:rPr spc="310" dirty="0"/>
              <a:t> </a:t>
            </a:r>
            <a:r>
              <a:rPr dirty="0"/>
              <a:t>08</a:t>
            </a:r>
            <a:r>
              <a:rPr spc="10" dirty="0"/>
              <a:t> </a:t>
            </a:r>
            <a:r>
              <a:rPr dirty="0"/>
              <a:t>AUG</a:t>
            </a:r>
            <a:r>
              <a:rPr spc="-5" dirty="0"/>
              <a:t> </a:t>
            </a:r>
            <a:r>
              <a:rPr spc="-25" dirty="0"/>
              <a:t>23</a:t>
            </a:r>
          </a:p>
        </p:txBody>
      </p:sp>
      <p:sp>
        <p:nvSpPr>
          <p:cNvPr id="44" name="object 44"/>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9</a:t>
            </a:fld>
            <a:endParaRPr spc="-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63</TotalTime>
  <Words>6297</Words>
  <Application>Microsoft Office PowerPoint</Application>
  <PresentationFormat>Widescreen</PresentationFormat>
  <Paragraphs>495</Paragraphs>
  <Slides>21</Slides>
  <Notes>17</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-apple-system</vt:lpstr>
      <vt:lpstr>Aptos</vt:lpstr>
      <vt:lpstr>Arial</vt:lpstr>
      <vt:lpstr>Arial Black</vt:lpstr>
      <vt:lpstr>Times New Roman</vt:lpstr>
      <vt:lpstr>Wingdings</vt:lpstr>
      <vt:lpstr>Office Theme</vt:lpstr>
      <vt:lpstr>TACTICAL COMBAT CASUALTY CARE COURSE MODULE 17: WOUND MANAGEMENT</vt:lpstr>
      <vt:lpstr>Module 17: Wound Management</vt:lpstr>
      <vt:lpstr>Module 17: Wound Management</vt:lpstr>
      <vt:lpstr>MARCH PAWS</vt:lpstr>
      <vt:lpstr>GENERAL WOUND MANAGEMENT PRINCIPLES</vt:lpstr>
      <vt:lpstr>Module 17: Wound Management</vt:lpstr>
      <vt:lpstr>OPEN ABDOMINAL WOUND MANAGEMENT</vt:lpstr>
      <vt:lpstr>OPEN ABDOMINAL WOUND</vt:lpstr>
      <vt:lpstr>OPEN ABDOMINAL WOUND MANAGEMENT cont.</vt:lpstr>
      <vt:lpstr>Module 17: Wound Management</vt:lpstr>
      <vt:lpstr>WOUND MANAGEMENT WITH IMPALED OBJECTS</vt:lpstr>
      <vt:lpstr>Module 17: Wound Management</vt:lpstr>
      <vt:lpstr>WOUND MANAGEMENT OF AMPUTATIONS</vt:lpstr>
      <vt:lpstr>Module 17: Wound Management</vt:lpstr>
      <vt:lpstr>Module 17: Wound Management</vt:lpstr>
      <vt:lpstr>Module 17: Wound Management</vt:lpstr>
      <vt:lpstr>SKILL STATION</vt:lpstr>
      <vt:lpstr>SUMMARY</vt:lpstr>
      <vt:lpstr>CHECK ON LEARNING</vt:lpstr>
      <vt:lpstr>Module 17: Wound Management</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Eakins, Michael</dc:creator>
  <cp:lastModifiedBy>Adam Rafferty</cp:lastModifiedBy>
  <cp:revision>2</cp:revision>
  <dcterms:created xsi:type="dcterms:W3CDTF">2024-03-03T23:06:23Z</dcterms:created>
  <dcterms:modified xsi:type="dcterms:W3CDTF">2024-06-09T12:37:26Z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0x0101000A779B5AB5A1034BAE413FB7A2B9BC93</vt:lpwstr>
  </property>
  <property fmtid="{D5CDD505-2E9C-101B-9397-08002B2CF9AE}" pid="3" name="Created">
    <vt:filetime>2023-11-30T00:00:00Z</vt:filetime>
  </property>
  <property fmtid="{D5CDD505-2E9C-101B-9397-08002B2CF9AE}" pid="4" name="Creator">
    <vt:lpwstr>Acrobat PDFMaker 23 for PowerPoint</vt:lpwstr>
  </property>
  <property fmtid="{D5CDD505-2E9C-101B-9397-08002B2CF9AE}" pid="5" name="LastSaved">
    <vt:filetime>2024-03-03T00:00:00Z</vt:filetime>
  </property>
  <property fmtid="{D5CDD505-2E9C-101B-9397-08002B2CF9AE}" pid="6" name="Producer">
    <vt:lpwstr>Adobe PDF Library 23.6.156</vt:lpwstr>
  </property>
</Properties>
</file>